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4"/>
  </p:notesMasterIdLst>
  <p:sldIdLst>
    <p:sldId id="489" r:id="rId2"/>
    <p:sldId id="563" r:id="rId3"/>
    <p:sldId id="564" r:id="rId4"/>
    <p:sldId id="569" r:id="rId5"/>
    <p:sldId id="570" r:id="rId6"/>
    <p:sldId id="571" r:id="rId7"/>
    <p:sldId id="575" r:id="rId8"/>
    <p:sldId id="581" r:id="rId9"/>
    <p:sldId id="588" r:id="rId10"/>
    <p:sldId id="567" r:id="rId11"/>
    <p:sldId id="605" r:id="rId12"/>
    <p:sldId id="542" r:id="rId13"/>
  </p:sldIdLst>
  <p:sldSz cx="12801600" cy="9601200" type="A3"/>
  <p:notesSz cx="6797675" cy="9926638"/>
  <p:embeddedFontLs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Calibri Light" charset="0"/>
      <p:regular r:id="rId19"/>
      <p:italic r:id="rId20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54850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109700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6455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219401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742514" algn="l" defTabSz="1097006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3291017" algn="l" defTabSz="1097006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839520" algn="l" defTabSz="1097006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4388023" algn="l" defTabSz="1097006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581">
          <p15:clr>
            <a:srgbClr val="A4A3A4"/>
          </p15:clr>
        </p15:guide>
        <p15:guide id="2" pos="17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FF3399"/>
    <a:srgbClr val="008000"/>
    <a:srgbClr val="33CC33"/>
    <a:srgbClr val="FF33CC"/>
    <a:srgbClr val="990099"/>
    <a:srgbClr val="FFCCFF"/>
    <a:srgbClr val="EEF6F0"/>
    <a:srgbClr val="D0D6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5522" autoAdjust="0"/>
  </p:normalViewPr>
  <p:slideViewPr>
    <p:cSldViewPr snapToGrid="0">
      <p:cViewPr varScale="1">
        <p:scale>
          <a:sx n="76" d="100"/>
          <a:sy n="76" d="100"/>
        </p:scale>
        <p:origin x="-102" y="-144"/>
      </p:cViewPr>
      <p:guideLst>
        <p:guide orient="horz" pos="5581"/>
        <p:guide pos="17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6400" cy="496888"/>
          </a:xfrm>
          <a:prstGeom prst="rect">
            <a:avLst/>
          </a:prstGeom>
        </p:spPr>
        <p:txBody>
          <a:bodyPr vert="horz" lIns="91998" tIns="46000" rIns="91998" bIns="4600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3"/>
            <a:ext cx="2946400" cy="496888"/>
          </a:xfrm>
          <a:prstGeom prst="rect">
            <a:avLst/>
          </a:prstGeom>
        </p:spPr>
        <p:txBody>
          <a:bodyPr vert="horz" lIns="91998" tIns="46000" rIns="91998" bIns="46000" rtlCol="0"/>
          <a:lstStyle>
            <a:lvl1pPr algn="r">
              <a:defRPr sz="1200"/>
            </a:lvl1pPr>
          </a:lstStyle>
          <a:p>
            <a:fld id="{364AC6B0-C38D-44B3-B1E5-026FABB06AC7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41363"/>
            <a:ext cx="497205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98" tIns="46000" rIns="91998" bIns="4600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4" y="4714877"/>
            <a:ext cx="5438775" cy="4467225"/>
          </a:xfrm>
          <a:prstGeom prst="rect">
            <a:avLst/>
          </a:prstGeom>
        </p:spPr>
        <p:txBody>
          <a:bodyPr vert="horz" lIns="91998" tIns="46000" rIns="91998" bIns="4600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6"/>
            <a:ext cx="2946400" cy="496887"/>
          </a:xfrm>
          <a:prstGeom prst="rect">
            <a:avLst/>
          </a:prstGeom>
        </p:spPr>
        <p:txBody>
          <a:bodyPr vert="horz" lIns="91998" tIns="46000" rIns="91998" bIns="4600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6"/>
            <a:ext cx="2946400" cy="496887"/>
          </a:xfrm>
          <a:prstGeom prst="rect">
            <a:avLst/>
          </a:prstGeom>
        </p:spPr>
        <p:txBody>
          <a:bodyPr vert="horz" lIns="91998" tIns="46000" rIns="91998" bIns="46000" rtlCol="0" anchor="b"/>
          <a:lstStyle>
            <a:lvl1pPr algn="r">
              <a:defRPr sz="1200"/>
            </a:lvl1pPr>
          </a:lstStyle>
          <a:p>
            <a:fld id="{C608DC69-DD7A-435E-BB76-5052C14525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300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8503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7006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5509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94011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42514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1017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39520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8023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0200" y="1571309"/>
            <a:ext cx="9601200" cy="334264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900"/>
            </a:lvl1pPr>
            <a:lvl2pPr marL="548503" indent="0" algn="ctr">
              <a:buNone/>
              <a:defRPr sz="2400"/>
            </a:lvl2pPr>
            <a:lvl3pPr marL="1097006" indent="0" algn="ctr">
              <a:buNone/>
              <a:defRPr sz="2200"/>
            </a:lvl3pPr>
            <a:lvl4pPr marL="1645509" indent="0" algn="ctr">
              <a:buNone/>
              <a:defRPr sz="1900"/>
            </a:lvl4pPr>
            <a:lvl5pPr marL="2194011" indent="0" algn="ctr">
              <a:buNone/>
              <a:defRPr sz="1900"/>
            </a:lvl5pPr>
            <a:lvl6pPr marL="2742514" indent="0" algn="ctr">
              <a:buNone/>
              <a:defRPr sz="1900"/>
            </a:lvl6pPr>
            <a:lvl7pPr marL="3291017" indent="0" algn="ctr">
              <a:buNone/>
              <a:defRPr sz="1900"/>
            </a:lvl7pPr>
            <a:lvl8pPr marL="3839520" indent="0" algn="ctr">
              <a:buNone/>
              <a:defRPr sz="1900"/>
            </a:lvl8pPr>
            <a:lvl9pPr marL="4388023" indent="0" algn="ctr">
              <a:buNone/>
              <a:defRPr sz="19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4850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00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645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9401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74251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9101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83952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38802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80110" y="2555874"/>
            <a:ext cx="5440680" cy="60918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80810" y="2555874"/>
            <a:ext cx="5440680" cy="60918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81779" y="2353629"/>
            <a:ext cx="5415676" cy="115347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503" indent="0">
              <a:buNone/>
              <a:defRPr sz="2400" b="1"/>
            </a:lvl2pPr>
            <a:lvl3pPr marL="1097006" indent="0">
              <a:buNone/>
              <a:defRPr sz="2200" b="1"/>
            </a:lvl3pPr>
            <a:lvl4pPr marL="1645509" indent="0">
              <a:buNone/>
              <a:defRPr sz="1900" b="1"/>
            </a:lvl4pPr>
            <a:lvl5pPr marL="2194011" indent="0">
              <a:buNone/>
              <a:defRPr sz="1900" b="1"/>
            </a:lvl5pPr>
            <a:lvl6pPr marL="2742514" indent="0">
              <a:buNone/>
              <a:defRPr sz="1900" b="1"/>
            </a:lvl6pPr>
            <a:lvl7pPr marL="3291017" indent="0">
              <a:buNone/>
              <a:defRPr sz="1900" b="1"/>
            </a:lvl7pPr>
            <a:lvl8pPr marL="3839520" indent="0">
              <a:buNone/>
              <a:defRPr sz="1900" b="1"/>
            </a:lvl8pPr>
            <a:lvl9pPr marL="4388023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80810" y="2353629"/>
            <a:ext cx="5442347" cy="115347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503" indent="0">
              <a:buNone/>
              <a:defRPr sz="2400" b="1"/>
            </a:lvl2pPr>
            <a:lvl3pPr marL="1097006" indent="0">
              <a:buNone/>
              <a:defRPr sz="2200" b="1"/>
            </a:lvl3pPr>
            <a:lvl4pPr marL="1645509" indent="0">
              <a:buNone/>
              <a:defRPr sz="1900" b="1"/>
            </a:lvl4pPr>
            <a:lvl5pPr marL="2194011" indent="0">
              <a:buNone/>
              <a:defRPr sz="1900" b="1"/>
            </a:lvl5pPr>
            <a:lvl6pPr marL="2742514" indent="0">
              <a:buNone/>
              <a:defRPr sz="1900" b="1"/>
            </a:lvl6pPr>
            <a:lvl7pPr marL="3291017" indent="0">
              <a:buNone/>
              <a:defRPr sz="1900" b="1"/>
            </a:lvl7pPr>
            <a:lvl8pPr marL="3839520" indent="0">
              <a:buNone/>
              <a:defRPr sz="1900" b="1"/>
            </a:lvl8pPr>
            <a:lvl9pPr marL="4388023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79" y="640081"/>
            <a:ext cx="4128849" cy="224028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4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1779" y="2880359"/>
            <a:ext cx="4128849" cy="5336224"/>
          </a:xfrm>
        </p:spPr>
        <p:txBody>
          <a:bodyPr/>
          <a:lstStyle>
            <a:lvl1pPr marL="0" indent="0">
              <a:buNone/>
              <a:defRPr sz="1900"/>
            </a:lvl1pPr>
            <a:lvl2pPr marL="548503" indent="0">
              <a:buNone/>
              <a:defRPr sz="1700"/>
            </a:lvl2pPr>
            <a:lvl3pPr marL="1097006" indent="0">
              <a:buNone/>
              <a:defRPr sz="1400"/>
            </a:lvl3pPr>
            <a:lvl4pPr marL="1645509" indent="0">
              <a:buNone/>
              <a:defRPr sz="1200"/>
            </a:lvl4pPr>
            <a:lvl5pPr marL="2194011" indent="0">
              <a:buNone/>
              <a:defRPr sz="1200"/>
            </a:lvl5pPr>
            <a:lvl6pPr marL="2742514" indent="0">
              <a:buNone/>
              <a:defRPr sz="1200"/>
            </a:lvl6pPr>
            <a:lvl7pPr marL="3291017" indent="0">
              <a:buNone/>
              <a:defRPr sz="1200"/>
            </a:lvl7pPr>
            <a:lvl8pPr marL="3839520" indent="0">
              <a:buNone/>
              <a:defRPr sz="1200"/>
            </a:lvl8pPr>
            <a:lvl9pPr marL="4388023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79" y="640081"/>
            <a:ext cx="4128849" cy="224028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4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48503" indent="0">
              <a:buNone/>
              <a:defRPr sz="3400"/>
            </a:lvl2pPr>
            <a:lvl3pPr marL="1097006" indent="0">
              <a:buNone/>
              <a:defRPr sz="2900"/>
            </a:lvl3pPr>
            <a:lvl4pPr marL="1645509" indent="0">
              <a:buNone/>
              <a:defRPr sz="2400"/>
            </a:lvl4pPr>
            <a:lvl5pPr marL="2194011" indent="0">
              <a:buNone/>
              <a:defRPr sz="2400"/>
            </a:lvl5pPr>
            <a:lvl6pPr marL="2742514" indent="0">
              <a:buNone/>
              <a:defRPr sz="2400"/>
            </a:lvl6pPr>
            <a:lvl7pPr marL="3291017" indent="0">
              <a:buNone/>
              <a:defRPr sz="2400"/>
            </a:lvl7pPr>
            <a:lvl8pPr marL="3839520" indent="0">
              <a:buNone/>
              <a:defRPr sz="2400"/>
            </a:lvl8pPr>
            <a:lvl9pPr marL="4388023" indent="0">
              <a:buNone/>
              <a:defRPr sz="24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1779" y="2880359"/>
            <a:ext cx="4128849" cy="5336224"/>
          </a:xfrm>
        </p:spPr>
        <p:txBody>
          <a:bodyPr/>
          <a:lstStyle>
            <a:lvl1pPr marL="0" indent="0">
              <a:buNone/>
              <a:defRPr sz="1900"/>
            </a:lvl1pPr>
            <a:lvl2pPr marL="548503" indent="0">
              <a:buNone/>
              <a:defRPr sz="1700"/>
            </a:lvl2pPr>
            <a:lvl3pPr marL="1097006" indent="0">
              <a:buNone/>
              <a:defRPr sz="1400"/>
            </a:lvl3pPr>
            <a:lvl4pPr marL="1645509" indent="0">
              <a:buNone/>
              <a:defRPr sz="1200"/>
            </a:lvl4pPr>
            <a:lvl5pPr marL="2194011" indent="0">
              <a:buNone/>
              <a:defRPr sz="1200"/>
            </a:lvl5pPr>
            <a:lvl6pPr marL="2742514" indent="0">
              <a:buNone/>
              <a:defRPr sz="1200"/>
            </a:lvl6pPr>
            <a:lvl7pPr marL="3291017" indent="0">
              <a:buNone/>
              <a:defRPr sz="1200"/>
            </a:lvl7pPr>
            <a:lvl8pPr marL="3839520" indent="0">
              <a:buNone/>
              <a:defRPr sz="1200"/>
            </a:lvl8pPr>
            <a:lvl9pPr marL="4388023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 l="2000" t="5000" r="85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80110" y="511176"/>
            <a:ext cx="11041380" cy="185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9701" tIns="54850" rIns="109701" bIns="548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80110" y="2555874"/>
            <a:ext cx="11041380" cy="6091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9701" tIns="54850" rIns="109701" bIns="54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5pPr>
      <a:lvl6pPr marL="548503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6pPr>
      <a:lvl7pPr marL="1097006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7pPr>
      <a:lvl8pPr marL="1645509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8pPr>
      <a:lvl9pPr marL="2194011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9pPr>
    </p:titleStyle>
    <p:bodyStyle>
      <a:lvl1pPr marL="274251" indent="-274251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22754" indent="-274251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257" indent="-274251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760" indent="-274251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263" indent="-274251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6766" indent="-274251" algn="l" defTabSz="109700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65268" indent="-274251" algn="l" defTabSz="109700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13771" indent="-274251" algn="l" defTabSz="109700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662274" indent="-274251" algn="l" defTabSz="109700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503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006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509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011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514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1017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520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8023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9584-6FC9-446B-89E9-C9D48C4D1663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446836" y="3212904"/>
            <a:ext cx="989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ПРАВОВОЕ РЕГУЛИРОВАНИЕ КАЗНАЧЕЙСКОГО СОПРОВОЖДЕНИЯ СРЕДСТВ 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2018 ГОДУ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664978" y="7167741"/>
            <a:ext cx="4548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Начальник Отдела </a:t>
            </a:r>
          </a:p>
          <a:p>
            <a:pPr algn="r"/>
            <a:r>
              <a:rPr lang="ru-RU" dirty="0" smtClean="0"/>
              <a:t>обслуживания силовых ведомств</a:t>
            </a:r>
          </a:p>
          <a:p>
            <a:pPr algn="r"/>
            <a:r>
              <a:rPr lang="ru-RU" dirty="0" smtClean="0"/>
              <a:t>УФК по Республике Карелия </a:t>
            </a:r>
          </a:p>
          <a:p>
            <a:pPr algn="r"/>
            <a:r>
              <a:rPr lang="ru-RU" dirty="0" smtClean="0"/>
              <a:t>Е.В. </a:t>
            </a:r>
            <a:r>
              <a:rPr lang="ru-RU" dirty="0" err="1" smtClean="0"/>
              <a:t>Кирппу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0973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9584-6FC9-446B-89E9-C9D48C4D1663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5441245" y="364919"/>
            <a:ext cx="7055556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ПРАВОВОЕ РЕГУЛИРОВАНИЕ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СОПРОВОЖДЕНИЯ ГОЗ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2018 ГОДУ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023204"/>
              </p:ext>
            </p:extLst>
          </p:nvPr>
        </p:nvGraphicFramePr>
        <p:xfrm>
          <a:off x="508000" y="1870046"/>
          <a:ext cx="11691704" cy="66962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691704"/>
              </a:tblGrid>
              <a:tr h="542006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/>
                        <a:t>Статья 5 Федерального закона «О федеральном бюджете на 2018 год и </a:t>
                      </a:r>
                    </a:p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/>
                        <a:t>на плановый период 2019 и 2020 годов»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807">
                <a:tc>
                  <a:txBody>
                    <a:bodyPr/>
                    <a:lstStyle/>
                    <a:p>
                      <a:pPr marL="358775" lvl="1" indent="-358775" algn="ctr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Постановление Правительства Российской Федерации «Об утверждении правил казначейского сопровождения средств государственного оборонного заказа в случаях, предусмотренных Федеральным законом «О федеральном бюджете на 2018 год и на плановый период 2019 и 2020 годов» </a:t>
                      </a:r>
                    </a:p>
                  </a:txBody>
                  <a:tcPr marT="144000" marB="144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7047">
                <a:tc>
                  <a:txBody>
                    <a:bodyPr/>
                    <a:lstStyle/>
                    <a:p>
                      <a:pPr marL="358775" lvl="1" indent="-358775" algn="ctr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Приказ Министерства финансов Российской Федерации «Об утверждении критериев приостановления операций на лицевых счетах, открытых в территориальных органах Федерального казначейства при казначейском сопровождении средств государственного оборонного заказа»</a:t>
                      </a:r>
                    </a:p>
                  </a:txBody>
                  <a:tcPr marT="144000" marB="144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6645">
                <a:tc>
                  <a:txBody>
                    <a:bodyPr/>
                    <a:lstStyle/>
                    <a:p>
                      <a:pPr marL="358775" lvl="1" indent="-358775" algn="ctr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Приказ Министерства финансов Российской Федерации «Об утверждении порядка и форм предоставления головным исполнителем (исполнителем) выписки из государственного контракта, контракта (договора), заключенного в целях реализации государственного оборонного заказа, и выписки из документа, подтверждающего возникновение денежного обязательства, содержащих сведения составляющие государственную тайну, в территориальный орган Федерального казначейства»</a:t>
                      </a:r>
                    </a:p>
                  </a:txBody>
                  <a:tcPr marT="144000" marB="144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663">
                <a:tc>
                  <a:txBody>
                    <a:bodyPr/>
                    <a:lstStyle/>
                    <a:p>
                      <a:pPr marL="358775" indent="-358775" algn="ctr">
                        <a:spcBef>
                          <a:spcPts val="0"/>
                        </a:spcBef>
                      </a:pPr>
                      <a:r>
                        <a:rPr lang="ru-RU" sz="1600" dirty="0" smtClean="0"/>
                        <a:t>Приказ Министерства обороны Российской Федерации и Федерального казначейства от 11 августа 2015 г. № 475/13н «Об утверждении порядка формирования идентификатора государственного контракта по государственному оборонному заказу»</a:t>
                      </a:r>
                    </a:p>
                  </a:txBody>
                  <a:tcPr marT="144000" marB="144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8635">
                <a:tc>
                  <a:txBody>
                    <a:bodyPr/>
                    <a:lstStyle/>
                    <a:p>
                      <a:pPr marL="358775" indent="-358775" algn="ctr">
                        <a:spcBef>
                          <a:spcPts val="0"/>
                        </a:spcBef>
                      </a:pPr>
                      <a:r>
                        <a:rPr lang="ru-RU" sz="1600" dirty="0" smtClean="0"/>
                        <a:t>Приказ Федерального казначейства «Об утверждении критериев приостановления открытия</a:t>
                      </a:r>
                    </a:p>
                    <a:p>
                      <a:pPr marL="358775" indent="-358775" algn="ctr">
                        <a:spcBef>
                          <a:spcPts val="0"/>
                        </a:spcBef>
                      </a:pPr>
                      <a:r>
                        <a:rPr lang="ru-RU" sz="1600" dirty="0" smtClean="0"/>
                        <a:t>(отказа в открытии) лицевых счетов территориальными органами Федерального казначейства при казначейском сопровождении средств государственного оборонного заказа»</a:t>
                      </a:r>
                    </a:p>
                  </a:txBody>
                  <a:tcPr marT="144000" marB="144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022">
                <a:tc>
                  <a:txBody>
                    <a:bodyPr/>
                    <a:lstStyle/>
                    <a:p>
                      <a:pPr marL="358775" indent="-358775" algn="ctr"/>
                      <a:r>
                        <a:rPr lang="ru-RU" sz="1600" dirty="0" smtClean="0"/>
                        <a:t>Приказ Федерального казначейства «О предоставлении информации об операциях на лицевых счетах, открытых государственному заказчику, головному исполнителю (исполнителю) в территориальных органах Федерального казначейства»</a:t>
                      </a:r>
                    </a:p>
                  </a:txBody>
                  <a:tcPr marT="144000" marB="144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652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5881511" y="364919"/>
            <a:ext cx="6615289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05.12.2017 г. №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362                            «О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БЮДЖЕТЕ НА 2018 ГОД И ПЛАНОВЫЙ ПЕРИОД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2019-2020 ГОДОВ»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(в части ГОЗ)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613342"/>
              </p:ext>
            </p:extLst>
          </p:nvPr>
        </p:nvGraphicFramePr>
        <p:xfrm>
          <a:off x="598312" y="1535289"/>
          <a:ext cx="11774310" cy="716751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774310"/>
              </a:tblGrid>
              <a:tr h="654755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Статья 5. Особенности использования средств, предоставляемых отдельным юридическим лицам и </a:t>
                      </a:r>
                      <a:r>
                        <a:rPr lang="ru-RU" sz="1800" i="1" dirty="0" smtClean="0">
                          <a:solidFill>
                            <a:srgbClr val="0000FF"/>
                          </a:solidFill>
                        </a:rPr>
                        <a:t>индивидуальным предпринимателям</a:t>
                      </a:r>
                    </a:p>
                  </a:txBody>
                  <a:tcPr marT="0" marB="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2756">
                <a:tc>
                  <a:txBody>
                    <a:bodyPr/>
                    <a:lstStyle/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Часть 2 дополнена в том числе:</a:t>
                      </a:r>
                    </a:p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пунктом 7 - </a:t>
                      </a:r>
                      <a:r>
                        <a:rPr lang="ru-RU" sz="1500" b="1" i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расчеты</a:t>
                      </a: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5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государственным контрактам, </a:t>
                      </a:r>
                      <a:r>
                        <a:rPr lang="ru-RU" sz="1500" b="1" i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заключаемым в целях реализации государственного оборонного заказа на сумму более 100 тыс. рублей</a:t>
                      </a: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а также </a:t>
                      </a:r>
                      <a:r>
                        <a:rPr lang="ru-RU" sz="1500" b="1" i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расчеты</a:t>
                      </a: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5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контрактам (договорам), заключаемым в целях исполнения указанных государственных контрактов</a:t>
                      </a: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500" b="1" i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на сумму более 100 тыс. рублей</a:t>
                      </a: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15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311">
                <a:tc>
                  <a:txBody>
                    <a:bodyPr/>
                    <a:lstStyle/>
                    <a:p>
                      <a:pPr marL="0" lvl="1" indent="0" algn="l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Часть 3 дополнена пунктом 3:</a:t>
                      </a:r>
                    </a:p>
                    <a:p>
                      <a:pPr marL="0" lvl="1" indent="0" algn="l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положения части 2 не распространяются на средства предоставляемые для выполнения государственного оборонного заказа:</a:t>
                      </a:r>
                    </a:p>
                    <a:p>
                      <a:pPr marL="285750" lvl="1" indent="-285750" algn="just" defTabSz="1097006" rtl="0" eaLnBrk="1" latinLnBrk="0" hangingPunct="1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проведение операций по которым осуществляется на отдельных счетах, открытых в уполномоченных банках в соответствии с ФЗ от 29.12.2012 г. № 275-ФЗ «О государственном оборонном заказе»;</a:t>
                      </a:r>
                    </a:p>
                    <a:p>
                      <a:pPr marL="285750" lvl="1" indent="-285750" algn="just" defTabSz="1097006" rtl="0" eaLnBrk="1" latinLnBrk="0" hangingPunct="1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целях обеспечения органов внешней разведки Российской Федерации средствами разведывательной деятельности; </a:t>
                      </a:r>
                    </a:p>
                    <a:p>
                      <a:pPr marL="285750" lvl="1" indent="-285750" algn="just" defTabSz="1097006" rtl="0" eaLnBrk="1" latinLnBrk="0" hangingPunct="1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целях обеспечения органов федеральной службы безопасности средствами контрразведывательной деятельности, борьбы с терроризмом;</a:t>
                      </a:r>
                    </a:p>
                    <a:p>
                      <a:pPr marL="285750" lvl="1" indent="-285750" algn="just" defTabSz="1097006" rtl="0" eaLnBrk="1" latinLnBrk="0" hangingPunct="1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целях обеспечения Государственной корпорацией по атомной энергии "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Росатом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 товарами, работами, услугами по разработке, испытаниям, производству, разборке и утилизации ядерных боеприпасов и ядерных зарядов, обеспечению их надежности и безопасности на всех стадиях жизненного цикла, поддержанию базовых и критических технологий на всех стадиях жизненного цикла ядерных боеприпасов, ядерных зарядов, в том числе обеспечению ядерной и радиационной безопасности, формированию государственного запаса специального сырья и делящихся материалов;</a:t>
                      </a:r>
                    </a:p>
                    <a:p>
                      <a:pPr marL="285750" lvl="1" indent="-285750" algn="just" defTabSz="1097006" rtl="0" eaLnBrk="1" latinLnBrk="0" hangingPunct="1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основании  государственных контрактов, контрактов (договоров), заключаемых в целях приобретения услуг связи, коммунальных услуг, электроэнергии, авиационных и железнодорожных билетов, билетов для проезда городским и пригородным транспортом, подписка на периодические издания, аренда, осуществлении работ по переносу (переустройству, присоединению) принадлежащих им инженерных сетей, коммуникаций, сооружений в соответствии с законодательством Российской Федерации о градостроительной деятельности, осуществления страхования в соответствии со страховым законодательством;</a:t>
                      </a:r>
                    </a:p>
                    <a:p>
                      <a:pPr marL="285750" lvl="1" indent="-285750" algn="just" defTabSz="1097006" rtl="0" eaLnBrk="1" latinLnBrk="0" hangingPunct="1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на основании государственных контрактов, заключаемых с федеральными казенными учреждениями, исполняющими наказания в виде лишения свободы или содержания в дисциплинарной воинской части, в результате осуществления ими собственной производственной деятельности в целях исполнения требований уголовно-исполнительного законодательства Российской Федерации об обязательном привлечении осужденных к труду;</a:t>
                      </a:r>
                    </a:p>
                    <a:p>
                      <a:pPr marL="285750" lvl="1" indent="-285750" algn="just" defTabSz="1097006" rtl="0" eaLnBrk="1" latinLnBrk="0" hangingPunct="1">
                        <a:spcBef>
                          <a:spcPts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основании государственных контрактов, заключаемых в соответствии с пунктом 5 части 1 статьи 93 ФЗ от 05.04.2013 г. № 44-ФЗ «О контрактной системе в сфере закупок товаров, работ, услуг для обеспечения государственных и муниципальных нужд»</a:t>
                      </a:r>
                    </a:p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15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786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4176888" y="737452"/>
            <a:ext cx="7744177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ПОСТАНОВЛЕНИЯ ПРАВИТЕЛЬСТВА РОССИЙСКОЙ ФЕДЕРАЦИИ О КАЗНАЧЕЙСКОМ СОПРОВОЖДЕНИИ ГОСУДАРСТВЕННОГО ОБОРОННОГО ЗАКАЗА 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722118"/>
              </p:ext>
            </p:extLst>
          </p:nvPr>
        </p:nvGraphicFramePr>
        <p:xfrm>
          <a:off x="417691" y="1773667"/>
          <a:ext cx="12067822" cy="669427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067822"/>
              </a:tblGrid>
              <a:tr h="464042">
                <a:tc>
                  <a:txBody>
                    <a:bodyPr/>
                    <a:lstStyle/>
                    <a:p>
                      <a:pPr marL="0" marR="0" indent="0" algn="l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/>
                        <a:t>Оглавление</a:t>
                      </a:r>
                    </a:p>
                  </a:txBody>
                  <a:tcPr anchor="ctr"/>
                </a:tc>
              </a:tr>
              <a:tr h="634892">
                <a:tc>
                  <a:txBody>
                    <a:bodyPr/>
                    <a:lstStyle/>
                    <a:p>
                      <a:pPr marL="358775" indent="-358775">
                        <a:buAutoNum type="arabicPeriod"/>
                      </a:pPr>
                      <a:endParaRPr lang="ru-RU" sz="1800" dirty="0" smtClean="0"/>
                    </a:p>
                    <a:p>
                      <a:pPr marL="400050" indent="-400050">
                        <a:buFont typeface="+mj-lt"/>
                        <a:buAutoNum type="romanUcPeriod"/>
                      </a:pPr>
                      <a:r>
                        <a:rPr lang="ru-RU" sz="1800" dirty="0" smtClean="0"/>
                        <a:t>Общие положения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ru-RU" sz="1800" dirty="0" smtClean="0"/>
                    </a:p>
                  </a:txBody>
                  <a:tcPr/>
                </a:tc>
              </a:tr>
              <a:tr h="57768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ru-RU" sz="1800" dirty="0" smtClean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800" dirty="0" smtClean="0"/>
                        <a:t>II.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ru-RU" sz="1800" dirty="0" smtClean="0"/>
                        <a:t>Порядок приостановления открытия (отказа</a:t>
                      </a:r>
                      <a:r>
                        <a:rPr lang="ru-RU" sz="1800" baseline="0" dirty="0" smtClean="0"/>
                        <a:t> в открытии) Лицевых счетов при казначейском сопровождении средств государственного оборонного заказа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ru-RU" sz="1800" dirty="0" smtClean="0"/>
                    </a:p>
                  </a:txBody>
                  <a:tcPr/>
                </a:tc>
              </a:tr>
              <a:tr h="835275">
                <a:tc>
                  <a:txBody>
                    <a:bodyPr/>
                    <a:lstStyle/>
                    <a:p>
                      <a:pPr marL="358775" indent="-358775"/>
                      <a:endParaRPr lang="ru-RU" sz="1800" dirty="0" smtClean="0"/>
                    </a:p>
                    <a:p>
                      <a:pPr marL="358775" indent="-358775"/>
                      <a:r>
                        <a:rPr lang="en-US" sz="1800" dirty="0" smtClean="0"/>
                        <a:t>III.</a:t>
                      </a:r>
                      <a:r>
                        <a:rPr lang="ru-RU" sz="1800" dirty="0" smtClean="0"/>
                        <a:t> Режим</a:t>
                      </a:r>
                      <a:r>
                        <a:rPr lang="ru-RU" sz="1800" baseline="0" dirty="0" smtClean="0"/>
                        <a:t> лицевого счета</a:t>
                      </a:r>
                      <a:endParaRPr lang="ru-RU" sz="1800" dirty="0" smtClean="0"/>
                    </a:p>
                  </a:txBody>
                  <a:tcPr/>
                </a:tc>
              </a:tr>
              <a:tr h="835275">
                <a:tc>
                  <a:txBody>
                    <a:bodyPr/>
                    <a:lstStyle/>
                    <a:p>
                      <a:pPr marL="358775" indent="-358775"/>
                      <a:endParaRPr lang="ru-RU" sz="1800" dirty="0" smtClean="0"/>
                    </a:p>
                    <a:p>
                      <a:pPr marL="358775" indent="-358775"/>
                      <a:r>
                        <a:rPr lang="en-US" sz="1800" dirty="0" smtClean="0"/>
                        <a:t>IV.</a:t>
                      </a:r>
                      <a:r>
                        <a:rPr lang="ru-RU" sz="1800" dirty="0" smtClean="0"/>
                        <a:t> Санкционирование расходов при казначейском сопровождении средств государственного оборонного заказа</a:t>
                      </a:r>
                      <a:endParaRPr lang="en-US" sz="1800" dirty="0" smtClean="0"/>
                    </a:p>
                    <a:p>
                      <a:pPr marL="358775" indent="-358775"/>
                      <a:endParaRPr lang="ru-RU" sz="1800" dirty="0" smtClean="0"/>
                    </a:p>
                  </a:txBody>
                  <a:tcPr/>
                </a:tc>
              </a:tr>
              <a:tr h="835275">
                <a:tc>
                  <a:txBody>
                    <a:bodyPr/>
                    <a:lstStyle/>
                    <a:p>
                      <a:pPr marL="0" indent="-358775" algn="just"/>
                      <a:endParaRPr lang="ru-RU" sz="1800" dirty="0" smtClean="0"/>
                    </a:p>
                    <a:p>
                      <a:pPr marL="0" indent="-358775" algn="just"/>
                      <a:r>
                        <a:rPr lang="en-US" sz="1800" dirty="0" smtClean="0"/>
                        <a:t>V.</a:t>
                      </a:r>
                      <a:r>
                        <a:rPr lang="ru-RU" sz="1800" dirty="0" smtClean="0"/>
                        <a:t> Порядок приостановления (отмены приостановления) операций по лицевым счетам и отказа в проведении приостановленной операции территориальными органами Федерального казначейства при казначейском сопровождении средств государственного оборонного заказа</a:t>
                      </a:r>
                    </a:p>
                    <a:p>
                      <a:pPr marL="0" indent="-358775" algn="just"/>
                      <a:endParaRPr lang="ru-RU" sz="1800" dirty="0" smtClean="0"/>
                    </a:p>
                  </a:txBody>
                  <a:tcPr/>
                </a:tc>
              </a:tr>
              <a:tr h="568390">
                <a:tc>
                  <a:txBody>
                    <a:bodyPr/>
                    <a:lstStyle/>
                    <a:p>
                      <a:pPr marL="358775" indent="-358775"/>
                      <a:endParaRPr lang="ru-RU" sz="1800" dirty="0" smtClean="0"/>
                    </a:p>
                    <a:p>
                      <a:pPr marL="358775" indent="-358775"/>
                      <a:r>
                        <a:rPr lang="en-US" sz="1800" dirty="0" smtClean="0"/>
                        <a:t>VI.</a:t>
                      </a:r>
                      <a:r>
                        <a:rPr lang="ru-RU" sz="1800" dirty="0" smtClean="0"/>
                        <a:t> Иные положения при казначейском сопровождении средств государственного оборонного заказа</a:t>
                      </a:r>
                    </a:p>
                    <a:p>
                      <a:pPr marL="358775" indent="-358775"/>
                      <a:endParaRPr lang="ru-RU" sz="18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607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5828576" y="252030"/>
            <a:ext cx="6306979" cy="12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ПОСТАНОВЛЕНИЯ ПРАВИТЕЛЬСТВА РОССИЙСКОЙ ФЕДЕРАЦИИ О КАЗНАЧЕЙСКОМ СОПРОВОЖДЕНИИ ГОСУДАРСТВЕННОГО ОБОРОННОГО ЗАКАЗА 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803771"/>
              </p:ext>
            </p:extLst>
          </p:nvPr>
        </p:nvGraphicFramePr>
        <p:xfrm>
          <a:off x="372533" y="1885243"/>
          <a:ext cx="12067822" cy="649111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067822"/>
              </a:tblGrid>
              <a:tr h="534079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ОБЩИЕ ПОЛОЖЕНИЯ</a:t>
                      </a:r>
                    </a:p>
                  </a:txBody>
                  <a:tcPr anchor="ctr"/>
                </a:tc>
              </a:tr>
              <a:tr h="1227810">
                <a:tc>
                  <a:txBody>
                    <a:bodyPr/>
                    <a:lstStyle/>
                    <a:p>
                      <a:pPr marL="0" indent="450000">
                        <a:buNone/>
                      </a:pPr>
                      <a:r>
                        <a:rPr lang="ru-RU" sz="1800" dirty="0" smtClean="0"/>
                        <a:t>1. Операции по зачислению и списанию средств государственного оборонного заказа отражаются на лицевых счетах, предназначенных для учета операций со средствами юридических лиц, не являющихся участниками бюджетного процесса, открытых головным исполнителям (исполнителям) в ТОФК</a:t>
                      </a:r>
                      <a:r>
                        <a:rPr lang="ru-RU" sz="1800" baseline="0" dirty="0" smtClean="0"/>
                        <a:t>.</a:t>
                      </a:r>
                    </a:p>
                    <a:p>
                      <a:pPr marL="0" indent="450000">
                        <a:buNone/>
                      </a:pPr>
                      <a:endParaRPr lang="ru-RU" sz="1800" dirty="0"/>
                    </a:p>
                  </a:txBody>
                  <a:tcPr/>
                </a:tc>
              </a:tr>
              <a:tr h="1312261">
                <a:tc>
                  <a:txBody>
                    <a:bodyPr/>
                    <a:lstStyle/>
                    <a:p>
                      <a:pPr marL="0" indent="450000"/>
                      <a:r>
                        <a:rPr lang="ru-RU" sz="1800" dirty="0" smtClean="0"/>
                        <a:t>2. Основанием для открытия лицевого счета является государственный контракт, контракт (договор) либо выписка из государственного контракта, контракта (договора), в случае если указанный государственный контракт, контракт (договор) содержит сведения, составляющие государственную тайну. </a:t>
                      </a:r>
                    </a:p>
                  </a:txBody>
                  <a:tcPr/>
                </a:tc>
              </a:tr>
              <a:tr h="1227810">
                <a:tc>
                  <a:txBody>
                    <a:bodyPr/>
                    <a:lstStyle/>
                    <a:p>
                      <a:pPr marL="0" indent="450000"/>
                      <a:r>
                        <a:rPr lang="ru-RU" sz="1800" dirty="0" smtClean="0"/>
                        <a:t>3. Каждому государственному контракту присваивается идентификатор, который подлежит указанию в государственном контракте, контракте (договоре), платежных документах, а также документах-основаниях (акт выполненных работ, оказанных услуг, поставленных товаров, счет, счет-фактура и т.д.).</a:t>
                      </a:r>
                    </a:p>
                    <a:p>
                      <a:pPr marL="0" indent="450000"/>
                      <a:endParaRPr lang="ru-RU" sz="1800" dirty="0" smtClean="0"/>
                    </a:p>
                  </a:txBody>
                  <a:tcPr/>
                </a:tc>
              </a:tr>
              <a:tr h="1227810">
                <a:tc>
                  <a:txBody>
                    <a:bodyPr/>
                    <a:lstStyle/>
                    <a:p>
                      <a:pPr marL="0" indent="450000"/>
                      <a:r>
                        <a:rPr lang="ru-RU" sz="1800" dirty="0" smtClean="0"/>
                        <a:t>4. Операции по списанию средств государственного оборонного заказа, отраженных на лицевых счетах, осуществляются после проведения санкционирования расходов, источником финансового обеспечения которых являются средства государственного оборонного заказа.</a:t>
                      </a:r>
                    </a:p>
                    <a:p>
                      <a:pPr marL="0" indent="450000"/>
                      <a:endParaRPr lang="ru-RU" sz="1800" dirty="0" smtClean="0"/>
                    </a:p>
                  </a:txBody>
                  <a:tcPr/>
                </a:tc>
              </a:tr>
              <a:tr h="961342">
                <a:tc>
                  <a:txBody>
                    <a:bodyPr/>
                    <a:lstStyle/>
                    <a:p>
                      <a:pPr marL="0" indent="450000"/>
                      <a:r>
                        <a:rPr lang="ru-RU" sz="1800" dirty="0" smtClean="0"/>
                        <a:t>5. Предоставление информации об операциях на лицевых счетах, открытых головному исполнителю (исполнителю) в ТОФК, осуществляется в установленном Федеральным казначейством порядке.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197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4447822" y="184297"/>
            <a:ext cx="7687733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ПОСТАНОВЛЕНИЯ ПРАВИТЕЛЬСТВА РОССИЙСКОЙ ФЕДЕРАЦИИ О КАЗНАЧЕЙСКОМ СОПРОВОЖДЕНИИ ГОСУДАРСТВЕННОГО ОБОРОННОГО ЗАКАЗА 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544000"/>
              </p:ext>
            </p:extLst>
          </p:nvPr>
        </p:nvGraphicFramePr>
        <p:xfrm>
          <a:off x="372533" y="1536600"/>
          <a:ext cx="12067822" cy="695169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067822"/>
              </a:tblGrid>
              <a:tr h="879222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            ПОРЯДОК ПРИОСТАНОВЛЕНИЯ ОТКРЫТИЯ (ОТКАЗА В ОТКРЫТИИ) ЛИЦЕВЫХ СЧЕТОВ ПРИ КАЗНАЧЕЙСКОМ СОПРОВОЖДЕНИИ СРЕДСТВ ГОСУДАРСТВЕННОГО ОБОРОННОГО ЗАКАЗА</a:t>
                      </a:r>
                    </a:p>
                  </a:txBody>
                  <a:tcPr anchor="ctr"/>
                </a:tc>
              </a:tr>
              <a:tr h="1186639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800" dirty="0" smtClean="0"/>
                        <a:t>ТОФК при открытии лицевого счета в течение </a:t>
                      </a:r>
                      <a:r>
                        <a:rPr lang="ru-RU" sz="1800" b="1" dirty="0" smtClean="0"/>
                        <a:t>двух рабочих дней </a:t>
                      </a:r>
                      <a:r>
                        <a:rPr lang="ru-RU" sz="1800" dirty="0" smtClean="0"/>
                        <a:t>со дня предоставления головным исполнителем (исполнителем) документов, необходимых для открытия лицевого счета, осуществляет проверку информации о головном исполнителе (исполнителе) </a:t>
                      </a:r>
                      <a:r>
                        <a:rPr lang="ru-RU" sz="1800" b="1" dirty="0" smtClean="0"/>
                        <a:t>по критериям</a:t>
                      </a:r>
                      <a:r>
                        <a:rPr lang="ru-RU" sz="1800" dirty="0" smtClean="0"/>
                        <a:t>, установленным Федеральным казначейством по согласованию с </a:t>
                      </a:r>
                      <a:r>
                        <a:rPr lang="ru-RU" sz="1800" dirty="0" err="1" smtClean="0"/>
                        <a:t>Рсфинмониторингом</a:t>
                      </a:r>
                      <a:r>
                        <a:rPr lang="ru-RU" sz="1800" dirty="0" smtClean="0"/>
                        <a:t>.</a:t>
                      </a:r>
                    </a:p>
                    <a:p>
                      <a:pPr marL="0" indent="0">
                        <a:buNone/>
                      </a:pPr>
                      <a:endParaRPr lang="ru-RU" sz="1800" dirty="0"/>
                    </a:p>
                  </a:txBody>
                  <a:tcPr/>
                </a:tc>
              </a:tr>
              <a:tr h="1380245">
                <a:tc>
                  <a:txBody>
                    <a:bodyPr/>
                    <a:lstStyle/>
                    <a:p>
                      <a:pPr marL="0" indent="450000"/>
                      <a:r>
                        <a:rPr lang="ru-RU" sz="1800" dirty="0" smtClean="0"/>
                        <a:t>2. ТОФК не позднее следующего рабочего дня после завершения проверки:</a:t>
                      </a:r>
                    </a:p>
                    <a:p>
                      <a:pPr marL="0" indent="450000"/>
                      <a:r>
                        <a:rPr lang="ru-RU" sz="1800" dirty="0" smtClean="0"/>
                        <a:t>- в случае положительного результата - осуществляет открытие лицевого счета;</a:t>
                      </a:r>
                    </a:p>
                    <a:p>
                      <a:pPr marL="0" indent="450000"/>
                      <a:r>
                        <a:rPr lang="ru-RU" sz="1800" dirty="0" smtClean="0"/>
                        <a:t>- в случае отрицательного результата - приостанавливает открытие лицевого счета и направляет государственному заказчику (головному исполнителю, исполнителю - заказчику Уведомление,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в котором указывается причина приостановления.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ru-RU" sz="1800" dirty="0" smtClean="0"/>
                    </a:p>
                  </a:txBody>
                  <a:tcPr/>
                </a:tc>
              </a:tr>
              <a:tr h="1968960">
                <a:tc>
                  <a:txBody>
                    <a:bodyPr/>
                    <a:lstStyle/>
                    <a:p>
                      <a:pPr marL="0" indent="450000"/>
                      <a:r>
                        <a:rPr lang="ru-RU" sz="1800" dirty="0" smtClean="0"/>
                        <a:t>3. ТОФК не позднее следующего рабочего дня после поступления информации от государственного заказчика (головного исполнителя, исполнителя -заказчика):</a:t>
                      </a:r>
                    </a:p>
                    <a:p>
                      <a:pPr marL="0" indent="450000"/>
                      <a:r>
                        <a:rPr lang="ru-RU" sz="1800" dirty="0" smtClean="0"/>
                        <a:t>- о подтверждении открывает лицевой счет головному исполнителю (исполнителю);</a:t>
                      </a:r>
                    </a:p>
                    <a:p>
                      <a:pPr marL="0" indent="450000"/>
                      <a:r>
                        <a:rPr lang="ru-RU" sz="1800" dirty="0" smtClean="0"/>
                        <a:t>- об отказе - возвращает головному исполнителю (исполнителю) представленные документы. </a:t>
                      </a:r>
                    </a:p>
                    <a:p>
                      <a:pPr marL="0" indent="450000"/>
                      <a:r>
                        <a:rPr lang="ru-RU" sz="1800" dirty="0" smtClean="0"/>
                        <a:t>Информация о подтверждении (отказе) открытия лицевого счета оформляется государственным заказчиком (головным исполнителем, исполнителем - заказчиком) по форме, установленной Федеральным казначейством. </a:t>
                      </a:r>
                    </a:p>
                  </a:txBody>
                  <a:tcPr/>
                </a:tc>
              </a:tr>
              <a:tr h="903111">
                <a:tc>
                  <a:txBody>
                    <a:bodyPr/>
                    <a:lstStyle/>
                    <a:p>
                      <a:pPr marL="0" indent="450000"/>
                      <a:r>
                        <a:rPr lang="ru-RU" sz="1800" dirty="0" smtClean="0"/>
                        <a:t>4. ТОФК открывает лицевой счет в случае отсутствия в течение пяти рабочих дней информации от государственного заказчика (головного исполнителя, исполнителя - заказчика) о подтверждении или отказе открытия лицевого счета.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659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5828576" y="252030"/>
            <a:ext cx="6306979" cy="12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ПОСТАНОВЛЕНИЯ ПРАВИТЕЛЬСТВА РОССИЙСКОЙ ФЕДЕРАЦИИ О КАЗНАЧЕЙСКОМ СОПРОВОЖДЕНИИ ГОСУДАРСТВЕННОГО ОБОРОННОГО ЗАКАЗА 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86534"/>
              </p:ext>
            </p:extLst>
          </p:nvPr>
        </p:nvGraphicFramePr>
        <p:xfrm>
          <a:off x="451556" y="1873956"/>
          <a:ext cx="12067822" cy="527191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067822"/>
              </a:tblGrid>
              <a:tr h="423138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РЕЖИМ ЛИЦЕВОГО СЧЕТА </a:t>
                      </a:r>
                    </a:p>
                  </a:txBody>
                  <a:tcPr anchor="ctr"/>
                </a:tc>
              </a:tr>
              <a:tr h="1268707">
                <a:tc>
                  <a:txBody>
                    <a:bodyPr/>
                    <a:lstStyle/>
                    <a:p>
                      <a:pPr marL="0" indent="450000"/>
                      <a:endParaRPr lang="ru-RU" sz="1800" dirty="0" smtClean="0"/>
                    </a:p>
                    <a:p>
                      <a:pPr marL="0" indent="450000"/>
                      <a:r>
                        <a:rPr lang="ru-RU" sz="1800" dirty="0" smtClean="0"/>
                        <a:t>ТОФК по форме, установленной Федеральным казначейством, направляет в </a:t>
                      </a:r>
                      <a:r>
                        <a:rPr lang="ru-RU" sz="1800" dirty="0" err="1" smtClean="0"/>
                        <a:t>Росфинмониторинг</a:t>
                      </a:r>
                      <a:r>
                        <a:rPr lang="ru-RU" sz="1800" dirty="0" smtClean="0"/>
                        <a:t> уведомление об отказе в принятии к исполнению платежных документов при каждом случае  нарушения головным исполнителем (исполнителем)режима счета.</a:t>
                      </a:r>
                    </a:p>
                  </a:txBody>
                  <a:tcPr/>
                </a:tc>
              </a:tr>
              <a:tr h="1023827">
                <a:tc>
                  <a:txBody>
                    <a:bodyPr/>
                    <a:lstStyle/>
                    <a:p>
                      <a:pPr marL="0" indent="450000"/>
                      <a:endParaRPr lang="ru-RU" sz="1800" dirty="0" smtClean="0"/>
                    </a:p>
                    <a:p>
                      <a:pPr marL="0" indent="450000"/>
                      <a:r>
                        <a:rPr lang="ru-RU" sz="1800" dirty="0" smtClean="0"/>
                        <a:t>Лицевые счета, открытые головному исполнителю (исполнителю) в ТОФК, подлежат закрытию после получения ТОФК Уведомления государственного заказчика об исполнении государственного контракта.</a:t>
                      </a:r>
                    </a:p>
                  </a:txBody>
                  <a:tcPr/>
                </a:tc>
              </a:tr>
              <a:tr h="2556240">
                <a:tc>
                  <a:txBody>
                    <a:bodyPr/>
                    <a:lstStyle/>
                    <a:p>
                      <a:pPr marL="0" indent="450000"/>
                      <a:endParaRPr lang="ru-RU" sz="1800" dirty="0" smtClean="0"/>
                    </a:p>
                    <a:p>
                      <a:pPr marL="0" indent="450000"/>
                      <a:r>
                        <a:rPr lang="ru-RU" sz="1800" dirty="0" smtClean="0"/>
                        <a:t>В случаях, установленных актами Правительства Российской Федерации, перечисление средств государственного оборонного заказа, осуществляется с лицевых счетов на счета в банках, открытые головным исполнителям (исполнителям), после направления государственным заказчиком в ТОФК Уведомления государственного заказчика о полном исполнении государственного контракта.</a:t>
                      </a:r>
                    </a:p>
                    <a:p>
                      <a:pPr marL="0" indent="450000"/>
                      <a:endParaRPr lang="ru-RU" sz="1800" dirty="0" smtClean="0"/>
                    </a:p>
                    <a:p>
                      <a:pPr marL="0" indent="450000"/>
                      <a:endParaRPr lang="ru-RU" sz="18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6189821" y="364919"/>
            <a:ext cx="6306979" cy="12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ПОСТАНОВЛЕНИЯ ПРАВИТЕЛЬСТВА РОССИЙСКОЙ ФЕДЕРАЦИИ О КАЗНАЧЕЙСКОМ СОПРОВОЖДЕНИИ ГОСУДАРСТВЕННОГО ОБОРОННОГО ЗАКАЗА 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451685"/>
              </p:ext>
            </p:extLst>
          </p:nvPr>
        </p:nvGraphicFramePr>
        <p:xfrm>
          <a:off x="530578" y="1565244"/>
          <a:ext cx="11612682" cy="72400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612682"/>
              </a:tblGrid>
              <a:tr h="652074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ПОРЯДОК</a:t>
                      </a:r>
                      <a:r>
                        <a:rPr lang="ru-RU" sz="1800" baseline="0" dirty="0" smtClean="0"/>
                        <a:t> ПРИОСТАНОВЛЕНИЯ (ОТМЕНЫ ПРИОСТАНОВЛЕНИЯ) ОПЕРАЦИЙ ПО ЛИЦЕВЫМ СЧЕТАМ И ОТКАЗА В ПРОВЕДЕНИИ ПРИОСТАНОВЛЕННОЙ ОПЕРАЦИИ </a:t>
                      </a:r>
                      <a:endParaRPr lang="ru-RU" sz="1800" dirty="0" smtClean="0"/>
                    </a:p>
                  </a:txBody>
                  <a:tcPr anchor="ctr"/>
                </a:tc>
              </a:tr>
              <a:tr h="6588015">
                <a:tc>
                  <a:txBody>
                    <a:bodyPr/>
                    <a:lstStyle/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ТОФК вправе приостановить операцию по лицевому счету в соответствии с </a:t>
                      </a: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критериями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установленными Минфином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России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согласованию с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Росфинмониторингом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на срок, не превышающий пяти рабочих дней со дня представления платежного документа головным исполнителем (исполнителем) в ТОФК.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ТОФК не позднее рабочего дня, следующего за днем приостановления операции по лицевому счету, направляет Уведомление о приостановлении операций по лицевому счету: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государственному заказчику - в отношении операций на лицевом счете, открытом головному исполнителю;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головному исполнителю (исполнителю - заказчику) - в отношении операций на лицевом счете, открытом исполнителю.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Государственный заказчик, головной исполнитель (исполнитель - заказчик) не позднее двух рабочих дней со дня получения от ТОФК Уведомления, направляет в ТОФК, Уведомление об обоснованности или о необоснованности проведения приостановленной операции. 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ТОФК на основании полученного от государственного заказчика, головного исполнителя (исполнителя - заказчика) Уведомления, не позднее рабочего дня, следующего за днем получения указанного Уведомления, отказывает или осуществляет проведение приостановленной операции в соответствии с информацией, указанной в Уведомлении.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ТОФК на следующий рабочий день после окончания срока приостановления операции при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непоступлении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Уведомления государственного заказчика (головного исполнителя, исполнителя - заказчика), осуществляет приостановленную операцию. 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ТОФК направляет в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Росфинмониторинг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Уведомление о каждом случае проведения ранее приостановленной операции или отказа в проведении ранее приостановленной операции.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261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8105422" y="714334"/>
            <a:ext cx="4052711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ПРИКАЗА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487862"/>
              </p:ext>
            </p:extLst>
          </p:nvPr>
        </p:nvGraphicFramePr>
        <p:xfrm>
          <a:off x="530578" y="1565244"/>
          <a:ext cx="11612682" cy="77266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612682"/>
              </a:tblGrid>
              <a:tr h="629179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КРИТЕРИИ</a:t>
                      </a:r>
                      <a:r>
                        <a:rPr lang="ru-RU" sz="1800" baseline="0" dirty="0" smtClean="0"/>
                        <a:t> ПРИОСТАНОВЛЕНИЯ ОПЕРАЦИЙ ПО ЛИЦЕВЫМ СЧЕТАМ, ОТКРЫТЫМ В ТОФК ПРИ КАЗНАЧЕЙСКОМ СОПРОВОЖДЕНИИ ГОСУДАРСТВЕННОГО ОБОРОННОГО ЗАКАЗА </a:t>
                      </a:r>
                      <a:endParaRPr lang="ru-RU" sz="1800" dirty="0" smtClean="0"/>
                    </a:p>
                  </a:txBody>
                  <a:tcPr anchor="ctr"/>
                </a:tc>
              </a:tr>
              <a:tr h="7006021">
                <a:tc>
                  <a:txBody>
                    <a:bodyPr/>
                    <a:lstStyle/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ТОФК вправе приостановить операции по лицевым счетам,  если они соответствуют хотя бы одному из следующих критериев: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6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а) списание денежных средств в счет уплаты налогов и сборов, таможенных платежей, страховых взносов в Пенсионный фонд Российской Федерации, Фонд социального страхования Российской Федерации, Федеральный фонд обязательного медицинского страхования в размере, суммарно превышающем 50 процентов: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6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суммы ГК, подлежащей уплате в соответствии с условиями ГК в текущем финансовом году, с лицевого счета, открытого головному исполнителю;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6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суммы контракта (договора), подлежащей уплате в соответствии с условиями контракта (договора) в текущем финансовом году, с лицевого счета, открытого исполнителю;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6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б) списание денежных средств в счет оплаты труда физическим лицам в размере, суммарно превышающем 50 процентов: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6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суммы ГК, подлежащей оплате в соответствии с условиями ГК в текущем финансовом году, с лицевого счёта, открытого головному исполнителю;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6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суммы контракта (договора), подлежащей оплате в соответствии с условиями контракта (договора) в текущем финансовом году, с лицевого счета, открытого исполнителю;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6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в) списание денежных средств в счет перечисления прибыли, согласованной сторонами при заключении ГК, контракта (договора) и предусмотренной его условиями, после исполнения  ГК, контракта (договора) (его этапа) и представления в ТОФК документов, подтверждающих поставку товара, выполнение работ, оказание услуг, в размере, превышающем 20 процентов: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6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суммы ГК, подлежащей уплате в соответствии с условиями ГК в текущем финансовом году, с лицевого счёта, открытого головному исполнителю;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600"/>
                        </a:spcBef>
                        <a:buFont typeface="+mj-lt"/>
                        <a:buNone/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суммы контракта (договора), подлежащей уплате в соответствии с условиями контракта (договора) в текущем финансовом году, с лицевого счета, открытого исполнителю.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086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6189821" y="364919"/>
            <a:ext cx="6306979" cy="12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ПОСТАНОВЛЕНИЯ ПРАВИТЕЛЬСТВА РОССИЙСКОЙ ФЕДЕРАЦИИ О КАЗНАЧЕЙСКОМ СОПРОВОЖДЕНИИ ГОСУДАРСТВЕННОГО ОБОРОННОГО ЗАКАЗА 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438570"/>
              </p:ext>
            </p:extLst>
          </p:nvPr>
        </p:nvGraphicFramePr>
        <p:xfrm>
          <a:off x="530578" y="1565244"/>
          <a:ext cx="11612682" cy="722660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612682"/>
              </a:tblGrid>
              <a:tr h="587046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ИНЫЕ ПОЛОЖЕНИЯ ПРИ КАЗНАЧЕЙСКОМ СОПРОВОЖДЕНИИ СРЕДСТВ ГОСУДАРСТВЕННОГО ОБОРОННОГО ЗАКАЗА</a:t>
                      </a:r>
                    </a:p>
                  </a:txBody>
                  <a:tcPr anchor="ctr"/>
                </a:tc>
              </a:tr>
              <a:tr h="3065585">
                <a:tc>
                  <a:txBody>
                    <a:bodyPr/>
                    <a:lstStyle/>
                    <a:p>
                      <a:pPr marL="0" lvl="1" indent="450000" algn="l" defTabSz="1097006" rtl="0" eaLnBrk="1" latinLnBrk="0" hangingPunct="1">
                        <a:spcBef>
                          <a:spcPts val="300"/>
                        </a:spcBef>
                        <a:buFont typeface="+mj-lt"/>
                        <a:buNone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Права государственного заказчика: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300"/>
                        </a:spcBef>
                        <a:buFont typeface="+mj-lt"/>
                        <a:buNone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получать информацию об операциях на лицевых счетах, открытых государственному заказчику, головному исполнителю (исполнителю) в ТОФК в рамках исполнения заключенного им государственного контракта;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получать доступ к сведениям об исполнителях, привлекаемых головным исполнителем, исполнителями для исполнения государственного контракта, контракта (договора);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включать в условия государственного контракта положения о возмещении произведенных головным исполнителем расходов (части расходов) в случае если указанные расходы осуществлялись до поступления средств государственного оборонного заказа на лицевой счет, открытый головному исполнителю, и при условии предоставления копий платежных документов, реестров платежных поручений, подтверждающих оплату произведенных головным исполнителем расходов (части расходов), государственного контракта, а также документов - оснований, если условиями государственного контракта предусмотрено возмещение указанных расходов. </a:t>
                      </a:r>
                    </a:p>
                  </a:txBody>
                  <a:tcPr/>
                </a:tc>
              </a:tr>
              <a:tr h="3474569">
                <a:tc>
                  <a:txBody>
                    <a:bodyPr/>
                    <a:lstStyle/>
                    <a:p>
                      <a:pPr marL="0" lvl="1" indent="450000" algn="l" defTabSz="1097006" rtl="0" eaLnBrk="1" latinLnBrk="0" hangingPunct="1">
                        <a:spcBef>
                          <a:spcPts val="300"/>
                        </a:spcBef>
                        <a:buFont typeface="+mj-lt"/>
                        <a:buNone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Обязанности государственного заказчика: 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300"/>
                        </a:spcBef>
                        <a:buFont typeface="+mj-lt"/>
                        <a:buNone/>
                      </a:pPr>
                      <a:endParaRPr lang="ru-RU" sz="16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уведомлять до заключения государственного контракта головного исполнителя о необходимости открытия в ТОФК лицевого счета;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указывать идентификатор государственного контракта в государственном контракте и платежных документах;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направлять информацию о подтверждении открытия (отказа в открытии) лицевого счета головному исполнителю;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направлять в ТОФК, принявший решение о приостановлении операции по лицевому счету, Уведомление об обоснованности или о необоснованности проведения приостановленной операции;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направлять в ТОФК уведомление о полном исполнении государственного контракта;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1000"/>
                        </a:spcBef>
                        <a:buFont typeface="+mj-lt"/>
                        <a:buNone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обеспечивать перечисление средств государственного оборонного заказа в рамках исполнения государственного контракта на лицевой счет, открытый в ТОФК головному исполнителю, с которым заключен государственный контракт.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74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477109"/>
              </p:ext>
            </p:extLst>
          </p:nvPr>
        </p:nvGraphicFramePr>
        <p:xfrm>
          <a:off x="530578" y="1565244"/>
          <a:ext cx="11612682" cy="1050813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612682"/>
              </a:tblGrid>
              <a:tr h="587046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/>
                    </a:p>
                  </a:txBody>
                  <a:tcPr anchor="ctr"/>
                </a:tc>
              </a:tr>
              <a:tr h="3065585">
                <a:tc>
                  <a:txBody>
                    <a:bodyPr/>
                    <a:lstStyle/>
                    <a:p>
                      <a:pPr marL="0" lvl="1" indent="450000" algn="ctr" defTabSz="1097006" rtl="0" eaLnBrk="1" latinLnBrk="0" hangingPunct="1">
                        <a:spcBef>
                          <a:spcPts val="300"/>
                        </a:spcBef>
                        <a:buFont typeface="+mj-lt"/>
                        <a:buNone/>
                      </a:pPr>
                      <a:r>
                        <a:rPr lang="ru-RU" sz="24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Письмо</a:t>
                      </a:r>
                      <a:r>
                        <a:rPr lang="ru-RU" sz="2400" b="1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Федерального казначейства от </a:t>
                      </a:r>
                      <a:r>
                        <a:rPr lang="ru-RU" sz="3600" b="1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22.11.2017 №  07-04-05/05-893</a:t>
                      </a:r>
                      <a:r>
                        <a:rPr lang="ru-RU" sz="3600" b="1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pPr marL="0" lvl="1" indent="450000" algn="ctr" defTabSz="1097006" rtl="0" eaLnBrk="1" latinLnBrk="0" hangingPunct="1">
                        <a:spcBef>
                          <a:spcPts val="300"/>
                        </a:spcBef>
                        <a:buFont typeface="+mj-lt"/>
                        <a:buNone/>
                      </a:pPr>
                      <a:r>
                        <a:rPr lang="ru-RU" sz="3600" b="1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 «резервировании» номеров лицевых счетов головным исполнителям (исполнителям) государственных контрактов (контрактов, договоров) по государственному оборонному заказу</a:t>
                      </a:r>
                      <a:r>
                        <a:rPr lang="en-US" sz="2400" b="1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400" b="1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1" indent="450000" algn="just" defTabSz="1097006" rtl="0" eaLnBrk="1" latinLnBrk="0" hangingPunct="1">
                        <a:spcBef>
                          <a:spcPts val="300"/>
                        </a:spcBef>
                        <a:buFont typeface="+mj-lt"/>
                        <a:buNone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Порядок</a:t>
                      </a:r>
                      <a:r>
                        <a:rPr lang="ru-RU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действий государственного заказчика  (головного исполнителя, исполнителя)</a:t>
                      </a:r>
                      <a:r>
                        <a:rPr lang="en-US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ru-RU" sz="20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1" indent="450000" algn="just" defTabSz="1097006" rtl="0" eaLnBrk="1" latinLnBrk="0" hangingPunct="1">
                        <a:spcBef>
                          <a:spcPts val="300"/>
                        </a:spcBef>
                        <a:buFont typeface="+mj-lt"/>
                        <a:buNone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Представление письменного обращения  о «резервировании» лицевого счета</a:t>
                      </a:r>
                      <a:r>
                        <a:rPr lang="ru-RU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головному исполнителю  (исполнителю) 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 перечнем  головных исполнителей (исполнителей) по государственным контрактам (контрактам, договорам).</a:t>
                      </a:r>
                    </a:p>
                    <a:p>
                      <a:pPr marL="0" lvl="1" indent="450000" algn="l" defTabSz="1097006" rtl="0" eaLnBrk="1" latinLnBrk="0" hangingPunct="1">
                        <a:spcBef>
                          <a:spcPts val="300"/>
                        </a:spcBef>
                        <a:buFont typeface="+mj-lt"/>
                        <a:buNone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Перечень содержит </a:t>
                      </a:r>
                      <a:r>
                        <a:rPr lang="en-US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ru-RU" sz="20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1" indent="-285750" algn="l" defTabSz="1097006" rtl="0" eaLnBrk="1" latinLnBrk="0" hangingPunct="1">
                        <a:spcBef>
                          <a:spcPts val="300"/>
                        </a:spcBef>
                        <a:buFontTx/>
                        <a:buChar char="-"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головных исполнителей (исполнителей)</a:t>
                      </a:r>
                    </a:p>
                    <a:p>
                      <a:pPr marL="285750" lvl="1" indent="-285750" algn="l" defTabSz="1097006" rtl="0" eaLnBrk="1" latinLnBrk="0" hangingPunct="1">
                        <a:spcBef>
                          <a:spcPts val="300"/>
                        </a:spcBef>
                        <a:buFontTx/>
                        <a:buChar char="-"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ИНН головных исполнителей (исполнителей)</a:t>
                      </a:r>
                    </a:p>
                    <a:p>
                      <a:pPr marL="285750" lvl="1" indent="-285750" algn="l" defTabSz="1097006" rtl="0" eaLnBrk="1" latinLnBrk="0" hangingPunct="1">
                        <a:spcBef>
                          <a:spcPts val="300"/>
                        </a:spcBef>
                        <a:buFontTx/>
                        <a:buChar char="-"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КПП головных исполнителей (исполнителей)</a:t>
                      </a:r>
                    </a:p>
                    <a:p>
                      <a:pPr marL="285750" lvl="1" indent="-285750" algn="l" defTabSz="1097006" rtl="0" eaLnBrk="1" latinLnBrk="0" hangingPunct="1">
                        <a:spcBef>
                          <a:spcPts val="300"/>
                        </a:spcBef>
                        <a:buFontTx/>
                        <a:buChar char="-"/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органа Федерального казначейства , в котором предполагается открытие лицевых счетов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85750" lvl="1" indent="-285750" algn="l" defTabSz="1097006" rtl="0" eaLnBrk="1" latinLnBrk="0" hangingPunct="1">
                        <a:spcBef>
                          <a:spcPts val="300"/>
                        </a:spcBef>
                        <a:buFontTx/>
                        <a:buChar char="-"/>
                      </a:pPr>
                      <a:endParaRPr lang="ru-RU" sz="1800" b="1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1" indent="450000" algn="l" defTabSz="1097006" rtl="0" eaLnBrk="1" latinLnBrk="0" hangingPunct="1">
                        <a:spcBef>
                          <a:spcPts val="300"/>
                        </a:spcBef>
                        <a:buFont typeface="+mj-lt"/>
                        <a:buNone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</a:tr>
              <a:tr h="3474569">
                <a:tc>
                  <a:txBody>
                    <a:bodyPr/>
                    <a:lstStyle/>
                    <a:p>
                      <a:pPr marL="0" lvl="1" indent="450000" algn="l" defTabSz="1097006" rtl="0" eaLnBrk="1" latinLnBrk="0" hangingPunct="1">
                        <a:spcBef>
                          <a:spcPts val="300"/>
                        </a:spcBef>
                        <a:buFont typeface="+mj-lt"/>
                        <a:buNone/>
                      </a:pPr>
                      <a:endParaRPr lang="ru-RU" sz="1800" b="1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6189821" y="364919"/>
            <a:ext cx="6306979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800" b="1" dirty="0" smtClean="0"/>
              <a:t>Письмо Федерального казначейства от 22.11.2017 №  07-04-05/05-893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71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40331" y="3413761"/>
            <a:ext cx="7450930" cy="20135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 rtlCol="0" anchor="ctr"/>
          <a:lstStyle/>
          <a:p>
            <a:pPr algn="ctr"/>
            <a:r>
              <a:rPr lang="ru-RU" sz="3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9937298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29933</TotalTime>
  <Words>2239</Words>
  <Application>Microsoft Office PowerPoint</Application>
  <PresentationFormat>A3 (297x420 мм)</PresentationFormat>
  <Paragraphs>131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Кирппу Елена Вольдемаровна</cp:lastModifiedBy>
  <cp:revision>2258</cp:revision>
  <cp:lastPrinted>2017-12-18T14:42:49Z</cp:lastPrinted>
  <dcterms:created xsi:type="dcterms:W3CDTF">2015-03-03T16:27:21Z</dcterms:created>
  <dcterms:modified xsi:type="dcterms:W3CDTF">2017-12-18T14:54:22Z</dcterms:modified>
</cp:coreProperties>
</file>