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68" r:id="rId3"/>
    <p:sldMasterId id="2147483787" r:id="rId4"/>
    <p:sldMasterId id="2147483859" r:id="rId5"/>
  </p:sldMasterIdLst>
  <p:notesMasterIdLst>
    <p:notesMasterId r:id="rId18"/>
  </p:notesMasterIdLst>
  <p:handoutMasterIdLst>
    <p:handoutMasterId r:id="rId19"/>
  </p:handoutMasterIdLst>
  <p:sldIdLst>
    <p:sldId id="396" r:id="rId6"/>
    <p:sldId id="571" r:id="rId7"/>
    <p:sldId id="586" r:id="rId8"/>
    <p:sldId id="588" r:id="rId9"/>
    <p:sldId id="589" r:id="rId10"/>
    <p:sldId id="590" r:id="rId11"/>
    <p:sldId id="568" r:id="rId12"/>
    <p:sldId id="582" r:id="rId13"/>
    <p:sldId id="551" r:id="rId14"/>
    <p:sldId id="596" r:id="rId15"/>
    <p:sldId id="595" r:id="rId16"/>
    <p:sldId id="454" r:id="rId17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7979"/>
    <a:srgbClr val="2FC9FF"/>
    <a:srgbClr val="00CC00"/>
    <a:srgbClr val="9A57CD"/>
    <a:srgbClr val="F0975A"/>
    <a:srgbClr val="FFCD2D"/>
    <a:srgbClr val="00CC66"/>
    <a:srgbClr val="66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99314" autoAdjust="0"/>
  </p:normalViewPr>
  <p:slideViewPr>
    <p:cSldViewPr snapToGrid="0">
      <p:cViewPr>
        <p:scale>
          <a:sx n="75" d="100"/>
          <a:sy n="75" d="100"/>
        </p:scale>
        <p:origin x="-1066" y="-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DE96C345-95A5-4FAA-BEF5-9FFC1957F5EB}" type="datetimeFigureOut">
              <a:rPr lang="ru-RU"/>
              <a:pPr>
                <a:defRPr/>
              </a:pPr>
              <a:t>19.12.2018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9FC7EE4-4C04-48CB-82B5-7212AF7EA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9338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259D73B2-29BB-4EE5-8016-58B613BD7431}" type="datetimeFigureOut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00C796A-991E-4F6C-A4E6-2B3DA9AE3A5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20337130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0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86BDD-D96D-4A8B-B2B1-B44615BBCB0B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9C32B-53BE-4505-9EEA-1325CF3A281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26F82-A606-40B2-B007-BD8CE70DB776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1B4F5-156C-49A1-A7D1-CE2E16262C2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7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94DB2-2A6C-4153-A6B3-20DF649B15FD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A0B40-078F-46CB-8967-E32991F5491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4B5C-5D2E-47F0-BB69-5CBE29F4F786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49860-2879-4B69-B3CF-4B861676F60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1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1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3AF1-B71C-4A6E-A056-AFA097AD2A61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49EBB-ED72-44F7-A989-6EA17A7E8F3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95BDB-3C95-4ED6-B538-674560F2ED35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D21A5-7EBE-446D-B2F0-B1E7CAD6285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74539-CCE4-4AEB-AA72-F7FD88341C87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05D63-9DD0-482B-BCCE-62F4E14A355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12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EC29A-C0B2-467F-ABE7-45358437F408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9C299-247D-433C-B7AB-A3E85B04E20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B2D6-5609-4410-A728-2812C78EF3FD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F5F3F-E6B3-498C-9523-899A1B3F862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BBAA7-781D-47AA-9722-BF83F1CBF9E8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9A4F-8EB9-4E41-B2AC-183E9A64FF2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715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715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7BCC3-5E5C-4B90-8AC0-9EAE8381A628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27E2A-57B2-4A60-9A2F-72EE76933B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23660" y="116632"/>
            <a:ext cx="7680853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52E65A-0FB3-4159-AD61-F08EB251A019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4EE3467-03C2-4661-8952-0D1945A1B5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29FE03-E45F-45B3-B7F2-EFDCB2DFFB2E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4E66871-8305-41F5-9EBF-8188FAD0B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6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6566EA8-8244-41C7-A1FD-BD6828F82412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3199B09-5CBF-430F-A591-107DA624E0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B5E131-10EC-40B7-ACF3-03888ED6E1A7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078741A-9F0F-4915-A991-02DEE3B964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1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1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1D7D60-B1D3-4791-95AB-2F9419366292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29C025D-659D-47FE-9DAA-2F66F5BE0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733A0F-98B0-4946-8F2C-35AA2DD99C7E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C79062F-83D4-465B-A709-EFA554F035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E6DEB8C-A948-4B56-94D8-790536BC4132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7313669-082B-4FAC-8D36-E2D12C8944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11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5F5D63A-3C13-4CE5-BE1A-FC82DF750AB1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9FA733E-937B-4CE2-B2B8-991BB11359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1EF4D52-EBC3-4EAC-BB18-EB0B61F58CDB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7D9972-48A5-4807-B972-56001BC59C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67753D7-CC28-4B4F-A7E0-B6D28B2FE206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7379109-0ADD-4DE0-956A-A7C27877E2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70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70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8ACFF3-8FA1-456F-94BD-3C1E87DD68DC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2FD5392-B79C-4B55-B269-2612348C9A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9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FA224D-2B20-4253-855D-F56991E8963E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E0E2CA9-DF7E-4C70-A302-8B87AEE08C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3024717" y="115955"/>
            <a:ext cx="7679267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655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655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FCFBF2-89D9-457D-80EF-4D77E0EFBDF1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30D4473-F5B2-4EFF-9525-6938D0BD22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717" y="115955"/>
            <a:ext cx="7679267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6"/>
            <a:ext cx="109728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4FA9FD-E021-48EE-BEB3-2E26C29ABB0C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0387057-CD87-480D-A98D-DC7DCD7D45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C7BD64C-A428-474E-B9D3-CD3A564B72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A2B3B82-AB72-4875-9EE7-3963A2CC0A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8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51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CE23632-9761-46FB-BB60-8A888BF120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F775F21-42A5-46B4-8D45-7838836F63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3F5903A-578B-48C5-BCD0-A9447A794E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A150A2-613B-4586-BC00-58DF834DF3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37F5578-D4B4-4CFF-AAB0-092C9442B9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7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1796D48-1CF5-4C06-8010-57723A8327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73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333EA2-CA27-4EB5-9C31-39EC43867E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80E19D35-9269-42BF-B3E0-AF901A4662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5C36ECD-7824-44A1-ACA9-475F715BF31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800" y="238590"/>
            <a:ext cx="11329456" cy="6164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31800" y="854995"/>
            <a:ext cx="11328400" cy="3362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>
          <a:xfrm>
            <a:off x="431800" y="6356350"/>
            <a:ext cx="2844800" cy="365125"/>
          </a:xfrm>
        </p:spPr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E373F149-83C4-4179-9681-702531CCFDAC}" type="datetimeFigureOut">
              <a:rPr lang="de-DE"/>
              <a:pPr>
                <a:defRPr/>
              </a:pPr>
              <a:t>19.12.2018</a:t>
            </a:fld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>
          <a:xfrm>
            <a:off x="3276600" y="6356350"/>
            <a:ext cx="5640388" cy="365125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>
          <a:xfrm>
            <a:off x="8916988" y="6356350"/>
            <a:ext cx="2844800" cy="365125"/>
          </a:xfrm>
        </p:spPr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53DFB421-FD6F-45A2-B33B-E2B58A84C64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0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23C21-B3E8-483F-91F0-1EF1FC82F7A7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BF30-3434-44A5-BCA7-11655C30D3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66AF5-C744-4DF7-BAE0-39437843C15C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02AE1-D78C-4E4B-A39E-000B0EB8D30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7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20F60-6F11-43E8-9DD6-EC0658C1262A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3FB95-1B24-4B09-ADE0-B80724FECE9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241F2-98A7-44CE-978F-D1D4E03C262F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55721-F60A-4D37-8D0B-E5FFB3C3ACE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1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1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7481C-EC6C-4CC2-86E0-C0CA548C47F3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98A32-6506-4DF3-A880-73B61EB1370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94CDD-32A9-4781-8538-8C0FB5E55BED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B5B08-1068-417F-B0A0-E3684F3F940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D3353-AD8B-405F-A97A-904F1B4099BF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864FB-1C0F-407E-99DD-95971F5BCB2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12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56DB9-9E27-430C-9954-5BBEDCB8D11F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969F7-43A2-486B-BE7F-6969583B919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B279E-5072-4135-B2FB-3F1FCE10D308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D565A-2E09-4F17-90A8-CE3DE6D48E3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C7B27-EEDF-4BCD-B48F-9B98C6E459ED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25B75-CDBF-4A09-BEFD-6F37354839B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715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715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6755C-5AB1-48C5-98EF-99383F8D459B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8F05A-4D49-4593-8066-2161BC2F6FF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50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4B5C-CC28-4A10-8714-3942048D684B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F3D6C-0364-41B6-9541-0F2711BDD08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597D1-605C-40C1-AB4D-FEFDBF8F145D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12780-4C87-4EAA-A93B-02B74CEDE51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7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22663-147A-4AF2-B415-26E906EE04FA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0332-A05E-43D9-9AD5-ABB8FDD3209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852D9-314B-4B74-BDCC-3558DA0D9BF6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6A161-E7EB-4100-83EA-3D0A45C6922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1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1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33DB5-93F8-4DE0-9CFB-4C3670E47294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7AF75-918A-416D-865C-D70617F14B7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803CE-99A1-409E-844C-566BA866DC53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EA859-D734-4B56-8C28-041BB990044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C9B04-F98D-4466-BAC0-CC4211D1F6EA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625D1-8C42-4376-9193-9A36F02528A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12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18490-A352-4E21-8264-AC45C2668020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D3B09-9631-44C7-81CB-DB6535BE02C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36CC8-CFD4-4109-83B4-94289F24338C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5F9D0-F6F5-47A6-909F-3AD1CD27D4B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27F47-749C-409B-A398-6D4A88C4F499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E8F29-9BCE-4372-82C8-10B5241B1F2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715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715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AFD1A-5950-432D-B282-5DF1E85AF598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8F33F-887F-478F-8F71-739FA43D27B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6904D1-272A-4E1D-AC24-3FA62DF3C9B3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A3EB73E-5ABB-4B7C-BE70-153435FA42C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88" r:id="rId2"/>
    <p:sldLayoutId id="2147483987" r:id="rId3"/>
    <p:sldLayoutId id="2147483986" r:id="rId4"/>
    <p:sldLayoutId id="2147483985" r:id="rId5"/>
    <p:sldLayoutId id="2147483984" r:id="rId6"/>
    <p:sldLayoutId id="2147483983" r:id="rId7"/>
    <p:sldLayoutId id="2147483982" r:id="rId8"/>
    <p:sldLayoutId id="2147483981" r:id="rId9"/>
    <p:sldLayoutId id="2147483980" r:id="rId10"/>
    <p:sldLayoutId id="214748397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6" descr="Shablon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 bwMode="auto">
          <a:xfrm>
            <a:off x="3024188" y="115888"/>
            <a:ext cx="7680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16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54EB47-3AC5-48DB-A2EB-4FB9870FCEA8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09655C-2D3C-4F12-93C3-B1237F6098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  <p:sldLayoutId id="2147484034" r:id="rId12"/>
    <p:sldLayoutId id="2147484035" r:id="rId13"/>
    <p:sldLayoutId id="2147484036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0179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B19178-21F2-4BEF-A00B-FEBD50442C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491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954E6047-D56E-48BD-B6CD-330ACA3CBE95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dirty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1E9EDE85-594B-4253-8486-C1ADF754556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3999" r:id="rId2"/>
    <p:sldLayoutId id="2147483998" r:id="rId3"/>
    <p:sldLayoutId id="2147483997" r:id="rId4"/>
    <p:sldLayoutId id="2147483996" r:id="rId5"/>
    <p:sldLayoutId id="2147483995" r:id="rId6"/>
    <p:sldLayoutId id="2147483994" r:id="rId7"/>
    <p:sldLayoutId id="2147483993" r:id="rId8"/>
    <p:sldLayoutId id="2147483992" r:id="rId9"/>
    <p:sldLayoutId id="2147483991" r:id="rId10"/>
    <p:sldLayoutId id="214748399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806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31BAFDC-B2BF-4BC9-89B1-657B334C55A1}" type="datetime1">
              <a:rPr lang="ru-RU"/>
              <a:pPr>
                <a:defRPr/>
              </a:pPr>
              <a:t>19.12.2018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dirty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814307A7-8FE4-4316-8848-7AB165F5531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1" r:id="rId2"/>
    <p:sldLayoutId id="2147484020" r:id="rId3"/>
    <p:sldLayoutId id="2147484019" r:id="rId4"/>
    <p:sldLayoutId id="2147484018" r:id="rId5"/>
    <p:sldLayoutId id="2147484017" r:id="rId6"/>
    <p:sldLayoutId id="2147484016" r:id="rId7"/>
    <p:sldLayoutId id="2147484015" r:id="rId8"/>
    <p:sldLayoutId id="2147484014" r:id="rId9"/>
    <p:sldLayoutId id="2147484013" r:id="rId10"/>
    <p:sldLayoutId id="214748401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C51806-56F8-43D1-ADCB-443D564E5B4B}" type="slidenum">
              <a:rPr lang="ru-RU" altLang="ru-RU"/>
              <a:pPr>
                <a:defRPr/>
              </a:pPr>
              <a:t>1</a:t>
            </a:fld>
            <a:endParaRPr lang="ru-RU" altLang="ru-RU" dirty="0"/>
          </a:p>
        </p:txBody>
      </p:sp>
      <p:sp>
        <p:nvSpPr>
          <p:cNvPr id="120834" name="TextBox 2"/>
          <p:cNvSpPr txBox="1">
            <a:spLocks noChangeArrowheads="1"/>
          </p:cNvSpPr>
          <p:nvPr/>
        </p:nvSpPr>
        <p:spPr bwMode="auto">
          <a:xfrm>
            <a:off x="4762500" y="4621213"/>
            <a:ext cx="63563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ru-RU" altLang="ru-RU" dirty="0" err="1">
                <a:latin typeface="Arial" pitchFamily="34" charset="0"/>
              </a:rPr>
              <a:t>И.о</a:t>
            </a:r>
            <a:r>
              <a:rPr lang="ru-RU" altLang="ru-RU" dirty="0">
                <a:latin typeface="Arial" pitchFamily="34" charset="0"/>
              </a:rPr>
              <a:t>. начальника</a:t>
            </a:r>
            <a:br>
              <a:rPr lang="ru-RU" altLang="ru-RU" dirty="0">
                <a:latin typeface="Arial" pitchFamily="34" charset="0"/>
              </a:rPr>
            </a:br>
            <a:r>
              <a:rPr lang="ru-RU" altLang="ru-RU" dirty="0">
                <a:latin typeface="Arial" pitchFamily="34" charset="0"/>
              </a:rPr>
              <a:t>Отдела расходов Управления Федерального казначейства по Республике Карелия</a:t>
            </a:r>
          </a:p>
          <a:p>
            <a:pPr algn="r" eaLnBrk="0" hangingPunct="0"/>
            <a:endParaRPr lang="ru-RU" altLang="ru-RU" dirty="0">
              <a:latin typeface="Arial" pitchFamily="34" charset="0"/>
            </a:endParaRPr>
          </a:p>
          <a:p>
            <a:pPr algn="r" eaLnBrk="0" hangingPunct="0"/>
            <a:r>
              <a:rPr lang="ru-RU" altLang="ru-RU" b="1" dirty="0" smtClean="0">
                <a:latin typeface="Arial" pitchFamily="34" charset="0"/>
              </a:rPr>
              <a:t>Е.П. Якушева</a:t>
            </a:r>
            <a:endParaRPr lang="ru-RU" altLang="ru-RU" b="1" dirty="0">
              <a:latin typeface="Arial" pitchFamily="34" charset="0"/>
            </a:endParaRPr>
          </a:p>
        </p:txBody>
      </p:sp>
      <p:sp>
        <p:nvSpPr>
          <p:cNvPr id="120835" name="TextBox 3"/>
          <p:cNvSpPr txBox="1">
            <a:spLocks noChangeArrowheads="1"/>
          </p:cNvSpPr>
          <p:nvPr/>
        </p:nvSpPr>
        <p:spPr bwMode="auto">
          <a:xfrm>
            <a:off x="1600200" y="2025650"/>
            <a:ext cx="91932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3200" b="1" dirty="0" smtClean="0">
                <a:solidFill>
                  <a:srgbClr val="376092"/>
                </a:solidFill>
                <a:latin typeface="Arial" pitchFamily="34" charset="0"/>
              </a:rPr>
              <a:t>Особенности </a:t>
            </a:r>
            <a:r>
              <a:rPr lang="ru-RU" altLang="ru-RU" sz="3200" b="1" dirty="0">
                <a:solidFill>
                  <a:srgbClr val="376092"/>
                </a:solidFill>
                <a:latin typeface="Arial" pitchFamily="34" charset="0"/>
              </a:rPr>
              <a:t>исполнения </a:t>
            </a:r>
            <a:r>
              <a:rPr lang="ru-RU" altLang="ru-RU" sz="3200" b="1" dirty="0" smtClean="0">
                <a:solidFill>
                  <a:srgbClr val="376092"/>
                </a:solidFill>
                <a:latin typeface="Arial" pitchFamily="34" charset="0"/>
              </a:rPr>
              <a:t>федерального </a:t>
            </a:r>
            <a:r>
              <a:rPr lang="ru-RU" altLang="ru-RU" sz="3200" b="1" dirty="0">
                <a:solidFill>
                  <a:srgbClr val="376092"/>
                </a:solidFill>
                <a:latin typeface="Arial" pitchFamily="34" charset="0"/>
              </a:rPr>
              <a:t>бюджета в </a:t>
            </a:r>
            <a:r>
              <a:rPr lang="ru-RU" altLang="ru-RU" sz="3200" b="1" dirty="0" smtClean="0">
                <a:solidFill>
                  <a:srgbClr val="376092"/>
                </a:solidFill>
                <a:latin typeface="Arial" pitchFamily="34" charset="0"/>
              </a:rPr>
              <a:t>2019 </a:t>
            </a:r>
            <a:r>
              <a:rPr lang="ru-RU" altLang="ru-RU" sz="3200" b="1" dirty="0">
                <a:solidFill>
                  <a:srgbClr val="376092"/>
                </a:solidFill>
                <a:latin typeface="Arial" pitchFamily="34" charset="0"/>
              </a:rPr>
              <a:t>году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08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8" name="TextBox 5"/>
          <p:cNvSpPr txBox="1">
            <a:spLocks noChangeArrowheads="1"/>
          </p:cNvSpPr>
          <p:nvPr/>
        </p:nvSpPr>
        <p:spPr bwMode="auto">
          <a:xfrm>
            <a:off x="1839118" y="283370"/>
            <a:ext cx="8715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dirty="0">
                <a:latin typeface="Arial Black" pitchFamily="34" charset="0"/>
              </a:rPr>
              <a:t>Управление Федерального казначейства по Республике Карелия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4" name="TextBox 5"/>
          <p:cNvSpPr txBox="1">
            <a:spLocks noChangeArrowheads="1"/>
          </p:cNvSpPr>
          <p:nvPr/>
        </p:nvSpPr>
        <p:spPr bwMode="auto">
          <a:xfrm>
            <a:off x="1987550" y="265113"/>
            <a:ext cx="8713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solidFill>
                  <a:srgbClr val="000000"/>
                </a:solidFill>
                <a:latin typeface="Arial Black" pitchFamily="34" charset="0"/>
              </a:rPr>
              <a:t>Управление Федерального казначейства по Республике Карелия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059113"/>
            <a:ext cx="8305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kern="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 Коды ФАИП и мероприятий </a:t>
            </a:r>
            <a:r>
              <a:rPr lang="ru-RU" altLang="ru-RU" sz="2400" b="1" kern="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 информатизации</a:t>
            </a:r>
            <a:br>
              <a:rPr lang="ru-RU" altLang="ru-RU" sz="2400" b="1" kern="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131076" name="TextBox 2"/>
          <p:cNvSpPr txBox="1">
            <a:spLocks noChangeArrowheads="1"/>
          </p:cNvSpPr>
          <p:nvPr/>
        </p:nvSpPr>
        <p:spPr bwMode="auto">
          <a:xfrm>
            <a:off x="11650663" y="6202363"/>
            <a:ext cx="3952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dirty="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0CDD56-6A84-4E77-869E-437A6EE5230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686175" y="60325"/>
            <a:ext cx="728662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8" rIns="91422" bIns="45718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lnSpc>
                <a:spcPct val="100000"/>
              </a:lnSpc>
              <a:defRPr/>
            </a:pPr>
            <a:r>
              <a:rPr lang="ru-RU" sz="1300" b="1" cap="all" spc="133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Изменения </a:t>
            </a:r>
            <a:r>
              <a:rPr lang="ru-RU" sz="1300" b="1" cap="all" spc="133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в форме </a:t>
            </a:r>
            <a:r>
              <a:rPr lang="ru-RU" sz="1300" b="1" cap="all" spc="133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расходного расписания</a:t>
            </a:r>
            <a:endParaRPr lang="ru-RU" sz="1300" b="1" cap="all" spc="133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1" y="1022894"/>
            <a:ext cx="11243066" cy="527630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0898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EC83B-4138-494A-A35D-429F81B13606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911475" y="22225"/>
            <a:ext cx="728662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8" rIns="91422" bIns="45718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lnSpc>
                <a:spcPct val="100000"/>
              </a:lnSpc>
              <a:defRPr/>
            </a:pPr>
            <a:r>
              <a:rPr lang="ru-RU" sz="1300" b="1" cap="all" spc="133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Изменения </a:t>
            </a:r>
            <a:r>
              <a:rPr lang="ru-RU" sz="1300" b="1" cap="all" spc="133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в форме сведений о бюджетном обязательстве (1</a:t>
            </a:r>
            <a:r>
              <a:rPr lang="ru-RU" sz="1300" b="1" cap="all" spc="133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)</a:t>
            </a:r>
            <a:endParaRPr lang="ru-RU" sz="1300" b="1" cap="all" spc="133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 cstate="print"/>
          <a:srcRect l="17294" t="22219" r="16213" b="15342"/>
          <a:stretch/>
        </p:blipFill>
        <p:spPr bwMode="auto">
          <a:xfrm>
            <a:off x="876300" y="1015827"/>
            <a:ext cx="10313989" cy="5448473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47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492500" y="260350"/>
            <a:ext cx="7137400" cy="501650"/>
          </a:xfrm>
        </p:spPr>
        <p:txBody>
          <a:bodyPr/>
          <a:lstStyle/>
          <a:p>
            <a:pPr algn="r">
              <a:defRPr/>
            </a:pPr>
            <a:r>
              <a:rPr lang="ru-RU" b="1" cap="all" spc="133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Изменения в форме сведений о </a:t>
            </a:r>
            <a:r>
              <a:rPr lang="ru-RU" b="1" cap="all" spc="133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бюджетном обязательстве (2)</a:t>
            </a:r>
            <a:endParaRPr lang="ru-RU" b="1" cap="all" spc="133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D07E6-3969-4A85-A14F-7261A47FA269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644" t="21231" r="32098" b="7632"/>
          <a:stretch/>
        </p:blipFill>
        <p:spPr bwMode="auto">
          <a:xfrm>
            <a:off x="631259" y="996949"/>
            <a:ext cx="10753021" cy="5486273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040880" y="4226560"/>
            <a:ext cx="1178560" cy="28448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99680" y="4561840"/>
            <a:ext cx="101600" cy="16256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954520" y="4841240"/>
            <a:ext cx="1351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58000" y="4124960"/>
            <a:ext cx="90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ретий год после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текуще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о года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98080" y="4124960"/>
            <a:ext cx="90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етвертый </a:t>
            </a:r>
          </a:p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год после те-</a:t>
            </a:r>
          </a:p>
          <a:p>
            <a:pPr algn="ctr"/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куще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года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487920" y="4561840"/>
            <a:ext cx="462280" cy="4465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498080" y="4693920"/>
            <a:ext cx="462280" cy="446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4521200"/>
            <a:ext cx="325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24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82560" y="4521200"/>
            <a:ext cx="3251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90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73D879-F135-4442-80FB-7FC12E86702F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52700" y="149612"/>
            <a:ext cx="8343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cap="all" spc="133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Изменения в форме сведений о ДЕНЕЖНОМ обязательстве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823" t="20193" r="41094" b="28424"/>
          <a:stretch/>
        </p:blipFill>
        <p:spPr bwMode="auto">
          <a:xfrm>
            <a:off x="847724" y="1152525"/>
            <a:ext cx="10874375" cy="5301589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06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18" name="TextBox 5"/>
          <p:cNvSpPr txBox="1">
            <a:spLocks noChangeArrowheads="1"/>
          </p:cNvSpPr>
          <p:nvPr/>
        </p:nvSpPr>
        <p:spPr bwMode="auto">
          <a:xfrm>
            <a:off x="1987550" y="265113"/>
            <a:ext cx="8713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solidFill>
                  <a:srgbClr val="000000"/>
                </a:solidFill>
                <a:latin typeface="Arial Black" pitchFamily="34" charset="0"/>
              </a:rPr>
              <a:t>Управление Федерального казначейства по Республике Карелия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1196975"/>
            <a:ext cx="12192000" cy="33845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norm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>
              <a:defRPr/>
            </a:pPr>
            <a:r>
              <a:rPr lang="ru-RU" sz="2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Перерегистрация </a:t>
            </a:r>
            <a:r>
              <a:rPr lang="ru-RU" sz="2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бюджетных обязательств органами ФК</a:t>
            </a:r>
            <a:endParaRPr lang="ru-RU" sz="2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altLang="ru-RU" sz="2200" b="1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(перенос остатка неисполненной части </a:t>
            </a:r>
            <a:br>
              <a:rPr lang="ru-RU" altLang="ru-RU" sz="2200" b="1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altLang="ru-RU" sz="2200" b="1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бюджетного обязательства на следующий год </a:t>
            </a:r>
            <a:br>
              <a:rPr lang="ru-RU" altLang="ru-RU" sz="2200" b="1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altLang="ru-RU" sz="2200" b="1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без участия ПБС)</a:t>
            </a:r>
            <a:br>
              <a:rPr lang="ru-RU" altLang="ru-RU" sz="2200" b="1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200" b="1" dirty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7220" name="TextBox 2"/>
          <p:cNvSpPr txBox="1">
            <a:spLocks noChangeArrowheads="1"/>
          </p:cNvSpPr>
          <p:nvPr/>
        </p:nvSpPr>
        <p:spPr bwMode="auto">
          <a:xfrm>
            <a:off x="11390313" y="6300788"/>
            <a:ext cx="4968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/>
              <a:t>14</a:t>
            </a:r>
          </a:p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297113" y="103188"/>
            <a:ext cx="803751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latin typeface="Arial" pitchFamily="34" charset="0"/>
              </a:rPr>
              <a:t>Автоматическая перерегистрация БО/ДО: 2019,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solidFill>
                  <a:srgbClr val="0070C0"/>
                </a:solidFill>
                <a:latin typeface="Arial" pitchFamily="34" charset="0"/>
              </a:rPr>
              <a:t>Перекодировка КБК в БО в ПУР ГИИС ЭБ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00325" y="1862138"/>
          <a:ext cx="1531938" cy="1630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938">
                  <a:extLst>
                    <a:ext uri="{9D8B030D-6E8A-4147-A177-3AD203B41FA5}"/>
                  </a:extLst>
                </a:gridCol>
              </a:tblGrid>
              <a:tr h="33898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тек.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36" marB="45736"/>
                </a:tc>
                <a:extLst>
                  <a:ext uri="{0D108BD9-81ED-4DB2-BD59-A6C34878D82A}"/>
                </a:extLst>
              </a:tr>
              <a:tr h="33898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плановый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36" marB="45736"/>
                </a:tc>
                <a:extLst>
                  <a:ext uri="{0D108BD9-81ED-4DB2-BD59-A6C34878D82A}"/>
                </a:extLst>
              </a:tr>
              <a:tr h="33898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плановый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36" marB="45736"/>
                </a:tc>
                <a:extLst>
                  <a:ext uri="{0D108BD9-81ED-4DB2-BD59-A6C34878D82A}"/>
                </a:extLst>
              </a:tr>
              <a:tr h="30848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плановый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36" marB="45736"/>
                </a:tc>
                <a:extLst>
                  <a:ext uri="{0D108BD9-81ED-4DB2-BD59-A6C34878D82A}"/>
                </a:extLst>
              </a:tr>
              <a:tr h="30490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3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пл.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36" marB="45736"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13500" y="1865313"/>
          <a:ext cx="1495425" cy="162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425">
                  <a:extLst>
                    <a:ext uri="{9D8B030D-6E8A-4147-A177-3AD203B41FA5}"/>
                  </a:extLst>
                </a:gridCol>
              </a:tblGrid>
              <a:tr h="66849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тек.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7" marR="91377" marT="45683" marB="45683"/>
                </a:tc>
                <a:extLst>
                  <a:ext uri="{0D108BD9-81ED-4DB2-BD59-A6C34878D82A}"/>
                </a:extLst>
              </a:tr>
              <a:tr h="33310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плановый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7" marR="91377" marT="45683" marB="45683"/>
                </a:tc>
                <a:extLst>
                  <a:ext uri="{0D108BD9-81ED-4DB2-BD59-A6C34878D82A}"/>
                </a:extLst>
              </a:tr>
              <a:tr h="30472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плановый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7" marR="91377" marT="45683" marB="45683"/>
                </a:tc>
                <a:extLst>
                  <a:ext uri="{0D108BD9-81ED-4DB2-BD59-A6C34878D82A}"/>
                </a:extLst>
              </a:tr>
              <a:tr h="31768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плановый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7" marR="91377" marT="45683" marB="45683"/>
                </a:tc>
                <a:extLst>
                  <a:ext uri="{0D108BD9-81ED-4DB2-BD59-A6C34878D82A}"/>
                </a:extLst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>
            <a:off x="4132263" y="2062163"/>
            <a:ext cx="22494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132263" y="2328863"/>
            <a:ext cx="22494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132263" y="276066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132263" y="3003550"/>
            <a:ext cx="2244725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132263" y="3297238"/>
            <a:ext cx="2249487" cy="142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33650" y="1196975"/>
            <a:ext cx="1657350" cy="692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300" b="1" dirty="0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</a:rPr>
              <a:t>БО, </a:t>
            </a:r>
            <a:endParaRPr lang="en-US" sz="1300" b="1" dirty="0">
              <a:solidFill>
                <a:srgbClr val="FFC000">
                  <a:lumMod val="50000"/>
                </a:srgbClr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ru-RU" sz="1300" b="1" dirty="0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</a:rPr>
              <a:t>учтенные в 2018</a:t>
            </a:r>
          </a:p>
          <a:p>
            <a:pPr algn="ctr">
              <a:defRPr/>
            </a:pPr>
            <a:r>
              <a:rPr lang="ru-RU" sz="1300" b="1" dirty="0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</a:rPr>
              <a:t>(неисполненные)</a:t>
            </a:r>
          </a:p>
        </p:txBody>
      </p:sp>
      <p:sp>
        <p:nvSpPr>
          <p:cNvPr id="10275" name="TextBox 12"/>
          <p:cNvSpPr txBox="1">
            <a:spLocks noChangeArrowheads="1"/>
          </p:cNvSpPr>
          <p:nvPr/>
        </p:nvSpPr>
        <p:spPr bwMode="auto">
          <a:xfrm>
            <a:off x="4154488" y="1766888"/>
            <a:ext cx="23129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smtClean="0">
                <a:solidFill>
                  <a:prstClr val="black"/>
                </a:solidFill>
                <a:latin typeface="Arial" pitchFamily="34" charset="0"/>
              </a:rPr>
              <a:t>неисполненный остаток БО</a:t>
            </a:r>
          </a:p>
        </p:txBody>
      </p:sp>
      <p:sp>
        <p:nvSpPr>
          <p:cNvPr id="10276" name="TextBox 13"/>
          <p:cNvSpPr txBox="1">
            <a:spLocks noChangeArrowheads="1"/>
          </p:cNvSpPr>
          <p:nvPr/>
        </p:nvSpPr>
        <p:spPr bwMode="auto">
          <a:xfrm>
            <a:off x="4745038" y="2401888"/>
            <a:ext cx="10445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учтенные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суммы БО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5375" y="1290638"/>
            <a:ext cx="1836738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</a:rPr>
              <a:t>Сведения о БО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FFC000">
                    <a:lumMod val="50000"/>
                  </a:srgbClr>
                </a:solidFill>
                <a:latin typeface="Arial" panose="020B0604020202020204" pitchFamily="34" charset="0"/>
              </a:rPr>
              <a:t>(перерегистрация)</a:t>
            </a:r>
          </a:p>
        </p:txBody>
      </p:sp>
      <p:sp>
        <p:nvSpPr>
          <p:cNvPr id="16" name="Овал 15"/>
          <p:cNvSpPr/>
          <p:nvPr/>
        </p:nvSpPr>
        <p:spPr>
          <a:xfrm>
            <a:off x="203200" y="2044700"/>
            <a:ext cx="457200" cy="4318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1</a:t>
            </a:r>
          </a:p>
        </p:txBody>
      </p:sp>
      <p:sp>
        <p:nvSpPr>
          <p:cNvPr id="10279" name="TextBox 16"/>
          <p:cNvSpPr txBox="1">
            <a:spLocks noChangeArrowheads="1"/>
          </p:cNvSpPr>
          <p:nvPr/>
        </p:nvSpPr>
        <p:spPr bwMode="auto">
          <a:xfrm>
            <a:off x="650875" y="1966913"/>
            <a:ext cx="20066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Автоматическая перерегистрация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БО – будут сформированы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новые сведения о БО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(автоматические)</a:t>
            </a:r>
          </a:p>
        </p:txBody>
      </p:sp>
      <p:sp>
        <p:nvSpPr>
          <p:cNvPr id="18" name="Овал 17"/>
          <p:cNvSpPr/>
          <p:nvPr/>
        </p:nvSpPr>
        <p:spPr>
          <a:xfrm>
            <a:off x="193675" y="4140200"/>
            <a:ext cx="457200" cy="4318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2</a:t>
            </a:r>
          </a:p>
        </p:txBody>
      </p:sp>
      <p:sp>
        <p:nvSpPr>
          <p:cNvPr id="10281" name="TextBox 18"/>
          <p:cNvSpPr txBox="1">
            <a:spLocks noChangeArrowheads="1"/>
          </p:cNvSpPr>
          <p:nvPr/>
        </p:nvSpPr>
        <p:spPr bwMode="auto">
          <a:xfrm>
            <a:off x="698500" y="3927475"/>
            <a:ext cx="1958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Автоматическая перерегистрация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ДО – будут сформированы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новые сведения о ДО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(автоматические)</a:t>
            </a:r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4132263" y="2328863"/>
            <a:ext cx="746125" cy="1089025"/>
          </a:xfrm>
          <a:prstGeom prst="rightBrace">
            <a:avLst>
              <a:gd name="adj1" fmla="val 8333"/>
              <a:gd name="adj2" fmla="val 50875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83" name="TextBox 20"/>
          <p:cNvSpPr txBox="1">
            <a:spLocks noChangeArrowheads="1"/>
          </p:cNvSpPr>
          <p:nvPr/>
        </p:nvSpPr>
        <p:spPr bwMode="auto">
          <a:xfrm>
            <a:off x="4946650" y="3522663"/>
            <a:ext cx="1809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Без изменения КБК</a:t>
            </a:r>
          </a:p>
        </p:txBody>
      </p:sp>
      <p:sp>
        <p:nvSpPr>
          <p:cNvPr id="10284" name="TextBox 21"/>
          <p:cNvSpPr txBox="1">
            <a:spLocks noChangeArrowheads="1"/>
          </p:cNvSpPr>
          <p:nvPr/>
        </p:nvSpPr>
        <p:spPr bwMode="auto">
          <a:xfrm>
            <a:off x="3846513" y="3933825"/>
            <a:ext cx="19288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ДО, учтенные в 2018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(неисполненные)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2609850" y="4394200"/>
          <a:ext cx="3519488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54">
                  <a:extLst>
                    <a:ext uri="{9D8B030D-6E8A-4147-A177-3AD203B41FA5}"/>
                  </a:extLst>
                </a:gridCol>
                <a:gridCol w="1285333">
                  <a:extLst>
                    <a:ext uri="{9D8B030D-6E8A-4147-A177-3AD203B41FA5}"/>
                  </a:extLst>
                </a:gridCol>
                <a:gridCol w="938701">
                  <a:extLst>
                    <a:ext uri="{9D8B030D-6E8A-4147-A177-3AD203B41FA5}"/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Суммы ДО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98" marB="45798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98" marB="45798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Остаток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98" marB="45798"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6278563" y="4392613"/>
          <a:ext cx="1765300" cy="36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300">
                  <a:extLst>
                    <a:ext uri="{9D8B030D-6E8A-4147-A177-3AD203B41FA5}"/>
                  </a:extLst>
                </a:gridCol>
              </a:tblGrid>
              <a:tr h="3698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Суммы ДО 2019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5" marR="91445" marT="45603" marB="45603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5" name="Выгнутая вниз стрелка 24"/>
          <p:cNvSpPr/>
          <p:nvPr/>
        </p:nvSpPr>
        <p:spPr>
          <a:xfrm>
            <a:off x="5224463" y="4746625"/>
            <a:ext cx="1905000" cy="37941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93675" y="5626100"/>
            <a:ext cx="457200" cy="4318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10303" name="TextBox 26"/>
          <p:cNvSpPr txBox="1">
            <a:spLocks noChangeArrowheads="1"/>
          </p:cNvSpPr>
          <p:nvPr/>
        </p:nvSpPr>
        <p:spPr bwMode="auto">
          <a:xfrm>
            <a:off x="819150" y="5703888"/>
            <a:ext cx="6465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prstClr val="black"/>
                </a:solidFill>
                <a:latin typeface="Arial" pitchFamily="34" charset="0"/>
              </a:rPr>
              <a:t>Формирование и отправка описей с операцией перерегистрации БО в ПУР</a:t>
            </a:r>
          </a:p>
        </p:txBody>
      </p:sp>
      <p:sp>
        <p:nvSpPr>
          <p:cNvPr id="28" name="Овал 27"/>
          <p:cNvSpPr/>
          <p:nvPr/>
        </p:nvSpPr>
        <p:spPr>
          <a:xfrm>
            <a:off x="203200" y="6281738"/>
            <a:ext cx="457200" cy="4318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10305" name="TextBox 28"/>
          <p:cNvSpPr txBox="1">
            <a:spLocks noChangeArrowheads="1"/>
          </p:cNvSpPr>
          <p:nvPr/>
        </p:nvSpPr>
        <p:spPr bwMode="auto">
          <a:xfrm>
            <a:off x="969168" y="6264276"/>
            <a:ext cx="6124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prstClr val="black"/>
                </a:solidFill>
                <a:latin typeface="Arial" pitchFamily="34" charset="0"/>
              </a:rPr>
              <a:t>Формирование в ПУР проектов Сведений о БО для корректировки КБК</a:t>
            </a:r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7837488" y="1500188"/>
            <a:ext cx="836612" cy="3835400"/>
          </a:xfrm>
          <a:prstGeom prst="rightBrace">
            <a:avLst>
              <a:gd name="adj1" fmla="val 20097"/>
              <a:gd name="adj2" fmla="val 1390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31" name="TextBox 30"/>
          <p:cNvSpPr txBox="1">
            <a:spLocks noChangeArrowheads="1"/>
          </p:cNvSpPr>
          <p:nvPr/>
        </p:nvSpPr>
        <p:spPr bwMode="auto">
          <a:xfrm>
            <a:off x="8848725" y="1335088"/>
            <a:ext cx="29718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rgbClr val="4472C4"/>
                </a:solidFill>
                <a:latin typeface="Arial" charset="0"/>
                <a:cs typeface="Arial" charset="0"/>
              </a:rPr>
              <a:t>до 09.01.2019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200" dirty="0" smtClean="0">
                <a:solidFill>
                  <a:prstClr val="black"/>
                </a:solidFill>
                <a:cs typeface="Arial" charset="0"/>
              </a:rPr>
              <a:t>фактическая дата выполнения операции с датой формирования перерегистрированных БО и ДО 09.01.2019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4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1332" name="TextBox 31"/>
          <p:cNvSpPr txBox="1">
            <a:spLocks noChangeArrowheads="1"/>
          </p:cNvSpPr>
          <p:nvPr/>
        </p:nvSpPr>
        <p:spPr bwMode="auto">
          <a:xfrm>
            <a:off x="7285038" y="5703888"/>
            <a:ext cx="17827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rgbClr val="4472C4"/>
                </a:solidFill>
                <a:latin typeface="Arial" charset="0"/>
                <a:cs typeface="Arial" charset="0"/>
              </a:rPr>
              <a:t>до 09.01.2019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1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в конце рабочего дня</a:t>
            </a:r>
            <a:endParaRPr lang="ru-RU" altLang="ru-RU" sz="11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85038" y="6213475"/>
            <a:ext cx="1782762" cy="468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dirty="0" smtClean="0">
                <a:solidFill>
                  <a:srgbClr val="4472C4"/>
                </a:solidFill>
              </a:rPr>
              <a:t>09.01.2019</a:t>
            </a:r>
            <a:endParaRPr lang="ru-RU" dirty="0">
              <a:solidFill>
                <a:srgbClr val="4472C4"/>
              </a:solidFill>
            </a:endParaRPr>
          </a:p>
          <a:p>
            <a:pPr>
              <a:defRPr/>
            </a:pPr>
            <a:r>
              <a:rPr lang="ru-RU" sz="1050" b="0" dirty="0">
                <a:solidFill>
                  <a:prstClr val="black"/>
                </a:solidFill>
              </a:rPr>
              <a:t>в конце рабочего </a:t>
            </a:r>
            <a:r>
              <a:rPr lang="ru-RU" sz="1050" b="0" dirty="0" smtClean="0">
                <a:solidFill>
                  <a:prstClr val="black"/>
                </a:solidFill>
              </a:rPr>
              <a:t>дня</a:t>
            </a:r>
            <a:endParaRPr lang="ru-RU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5088" y="3830638"/>
            <a:ext cx="803116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5088" y="5524500"/>
            <a:ext cx="88868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5088" y="6210300"/>
            <a:ext cx="88868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4117975" y="2654300"/>
            <a:ext cx="2259013" cy="1746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58" name="Номер слайда 40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901142CB-C69D-426C-81B0-F3F9DEB70DA7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10315" name="TextBox 2"/>
          <p:cNvSpPr txBox="1">
            <a:spLocks noChangeArrowheads="1"/>
          </p:cNvSpPr>
          <p:nvPr/>
        </p:nvSpPr>
        <p:spPr bwMode="auto">
          <a:xfrm>
            <a:off x="9429750" y="3003550"/>
            <a:ext cx="2238375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ru-RU" altLang="ru-RU" sz="1400" smtClean="0">
                <a:solidFill>
                  <a:srgbClr val="FF0000"/>
                </a:solidFill>
                <a:latin typeface="Arial" pitchFamily="34" charset="0"/>
              </a:rPr>
              <a:t>Новое!</a:t>
            </a:r>
          </a:p>
          <a:p>
            <a:r>
              <a:rPr lang="ru-RU" altLang="ru-RU" sz="1400" smtClean="0">
                <a:solidFill>
                  <a:srgbClr val="FF0000"/>
                </a:solidFill>
                <a:latin typeface="Arial" pitchFamily="34" charset="0"/>
              </a:rPr>
              <a:t>Перерегистрация БО выполняется по всем видам соглашений, включая соглашения о предоставлении МБТ и соглашения о предоставлении субсидий АУ/БУ.</a:t>
            </a:r>
          </a:p>
        </p:txBody>
      </p:sp>
    </p:spTree>
    <p:extLst>
      <p:ext uri="{BB962C8B-B14F-4D97-AF65-F5344CB8AC3E}">
        <p14:creationId xmlns="" xmlns:p14="http://schemas.microsoft.com/office/powerpoint/2010/main" val="393226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8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12192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1692593" y="173038"/>
            <a:ext cx="87137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24510" algn="ctr" fontAlgn="auto">
              <a:spcBef>
                <a:spcPts val="1320"/>
              </a:spcBef>
              <a:spcAft>
                <a:spcPts val="0"/>
              </a:spcAft>
              <a:defRPr/>
            </a:pPr>
            <a:r>
              <a:rPr lang="ru-RU" sz="2000" b="1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Отдельные мероприятия:</a:t>
            </a:r>
            <a:endParaRPr lang="ru-RU" sz="20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1991360" y="1227666"/>
          <a:ext cx="8128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320"/>
                <a:gridCol w="53136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200" b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позднее  18 января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позднее 16 января 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(в</a:t>
                      </a:r>
                      <a:r>
                        <a:rPr lang="ru-RU" sz="12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части </a:t>
                      </a:r>
                      <a:r>
                        <a:rPr lang="ru-RU" sz="1200" b="1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гостайны</a:t>
                      </a:r>
                      <a:r>
                        <a:rPr lang="ru-RU" sz="12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Направление  ПБС запроса о предоставлении Справки о неисполненных БО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Направление запроса о предоставлении Справки о неисполненных БО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позднее 18 января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Направление ПБС ГРБС информации о наличии потребности в дополнительных ЛБО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позднее 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июня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Завершение расчетов по неисполненным обязательствам 2018 года по ГК (за исключением ГК, расчеты по которым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2018 году осуществлялись с применением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казначейского обеспечения обязательств) Завершение расчетов по неисполненным обязательствам 2018 года по ГК (за исключением ГК, расчеты по которым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2018 году осуществлялись с применением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казначейского обеспечения обязательств)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6 июня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Представление информации о ГК, заключаемых в 2019 году в связи с расторжением ГК, по которым </a:t>
                      </a:r>
                      <a:b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исполнены БО в 2018 году, по соглашению сторон, решению суда или одностороннему отказу стороны ГК от его исполнения в соответствии с гражданским законодательством России, 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 в связи с введением процедур, применяемых в деле о несостоятельности (банкротстве) поставщика (исполнителя)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8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12192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1702753" y="173038"/>
            <a:ext cx="87137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24510" algn="ctr" fontAlgn="auto">
              <a:spcBef>
                <a:spcPts val="1320"/>
              </a:spcBef>
              <a:spcAft>
                <a:spcPts val="0"/>
              </a:spcAft>
              <a:defRPr/>
            </a:pPr>
            <a:r>
              <a:rPr lang="ru-RU" sz="2000" b="1" spc="-10" dirty="0" smtClean="0">
                <a:solidFill>
                  <a:prstClr val="black"/>
                </a:solidFill>
                <a:latin typeface="Times New Roman"/>
                <a:cs typeface="Times New Roman"/>
              </a:rPr>
              <a:t>Отдельные мероприятия:</a:t>
            </a:r>
            <a:endParaRPr lang="ru-RU" sz="20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2052320" y="1532466"/>
          <a:ext cx="81280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320"/>
                <a:gridCol w="531368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200" b="1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Операции: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 июня</a:t>
                      </a:r>
                      <a:endParaRPr lang="ru-RU" sz="12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отзыва неиспользованных дополнительных ЛБО в установленном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порядке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</a:t>
                      </a:r>
                    </a:p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октября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Принятие БО, связанных с поставкой товаров, выполнением работ, оказанием услуг, за счет ЛБО, доведенных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 01.10.2019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 </a:t>
                      </a:r>
                    </a:p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октября</a:t>
                      </a:r>
                    </a:p>
                    <a:p>
                      <a:pPr algn="ctr"/>
                      <a:endParaRPr lang="ru-RU" sz="1200" b="1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Приостановление осуществления операций: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по постановке на учет БО ПБС, принятых после 1 октября 2019 г.;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по доведению (отзыву) ГРБС, РБС соответствующих ЛБО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</a:t>
                      </a:r>
                    </a:p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октября</a:t>
                      </a:r>
                      <a:endParaRPr lang="ru-RU" sz="1200" b="1" i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Представление информации о БО, планируемых к принятию после 1 октября 2019 года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(Информация ПБС)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</a:t>
                      </a:r>
                    </a:p>
                    <a:p>
                      <a:pPr algn="ctr"/>
                      <a:r>
                        <a:rPr lang="ru-RU" sz="1200" b="1" i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октября</a:t>
                      </a:r>
                    </a:p>
                    <a:p>
                      <a:pPr algn="ctr"/>
                      <a:endParaRPr lang="ru-RU" sz="1200" b="1" i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отзыва на л/с ГРБС с л/с РБС и ПБС ЛБО, не связанных БО и в отношении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которых не представлена Информация ГРБС и (или) Информация ПБС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62174" y="178435"/>
            <a:ext cx="448733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17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0831" y="1868423"/>
            <a:ext cx="11167872" cy="1865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3511" y="1885315"/>
            <a:ext cx="11040872" cy="19043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3671" y="1895475"/>
            <a:ext cx="11041379" cy="1534394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91440" marR="84455" algn="just">
              <a:lnSpc>
                <a:spcPct val="100000"/>
              </a:lnSpc>
              <a:spcBef>
                <a:spcPts val="1165"/>
              </a:spcBef>
            </a:pPr>
            <a:r>
              <a:rPr b="1" spc="-5" dirty="0" smtClean="0">
                <a:latin typeface="Times New Roman"/>
                <a:cs typeface="Times New Roman"/>
              </a:rPr>
              <a:t>ПБС </a:t>
            </a:r>
            <a:r>
              <a:rPr b="1" spc="-5" dirty="0">
                <a:latin typeface="Times New Roman"/>
                <a:cs typeface="Times New Roman"/>
              </a:rPr>
              <a:t>в </a:t>
            </a:r>
            <a:r>
              <a:rPr b="1" spc="-10" dirty="0">
                <a:latin typeface="Times New Roman"/>
                <a:cs typeface="Times New Roman"/>
              </a:rPr>
              <a:t>пределах </a:t>
            </a:r>
            <a:r>
              <a:rPr b="1" spc="-10" dirty="0" err="1">
                <a:latin typeface="Times New Roman"/>
                <a:cs typeface="Times New Roman"/>
              </a:rPr>
              <a:t>доведенных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lang="ru-RU" b="1" spc="-10" dirty="0" smtClean="0">
                <a:latin typeface="Times New Roman"/>
                <a:cs typeface="Times New Roman"/>
              </a:rPr>
              <a:t>ему</a:t>
            </a:r>
            <a:r>
              <a:rPr spc="-5" dirty="0" smtClean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в </a:t>
            </a:r>
            <a:r>
              <a:rPr spc="-10" dirty="0">
                <a:latin typeface="Times New Roman"/>
                <a:cs typeface="Times New Roman"/>
              </a:rPr>
              <a:t>установленном порядке </a:t>
            </a:r>
            <a:r>
              <a:rPr spc="-5" dirty="0">
                <a:latin typeface="Times New Roman"/>
                <a:cs typeface="Times New Roman"/>
              </a:rPr>
              <a:t>на текущий финансовый  </a:t>
            </a:r>
            <a:r>
              <a:rPr spc="-30" dirty="0">
                <a:latin typeface="Times New Roman"/>
                <a:cs typeface="Times New Roman"/>
              </a:rPr>
              <a:t>год </a:t>
            </a:r>
            <a:r>
              <a:rPr b="1" spc="-10" dirty="0">
                <a:latin typeface="Times New Roman"/>
                <a:cs typeface="Times New Roman"/>
              </a:rPr>
              <a:t>соответствующих ЛБО </a:t>
            </a:r>
            <a:r>
              <a:rPr b="1" dirty="0">
                <a:latin typeface="Times New Roman"/>
                <a:cs typeface="Times New Roman"/>
              </a:rPr>
              <a:t>не </a:t>
            </a:r>
            <a:r>
              <a:rPr b="1" spc="-5" dirty="0">
                <a:latin typeface="Times New Roman"/>
                <a:cs typeface="Times New Roman"/>
              </a:rPr>
              <a:t>вправе </a:t>
            </a:r>
            <a:r>
              <a:rPr b="1" spc="-10" dirty="0">
                <a:latin typeface="Times New Roman"/>
                <a:cs typeface="Times New Roman"/>
              </a:rPr>
              <a:t>принимать </a:t>
            </a:r>
            <a:r>
              <a:rPr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после 1 </a:t>
            </a: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декабря </a:t>
            </a:r>
            <a:r>
              <a:rPr spc="-15" dirty="0">
                <a:latin typeface="Times New Roman"/>
                <a:cs typeface="Times New Roman"/>
              </a:rPr>
              <a:t>текущего </a:t>
            </a:r>
            <a:r>
              <a:rPr spc="-10" dirty="0">
                <a:latin typeface="Times New Roman"/>
                <a:cs typeface="Times New Roman"/>
              </a:rPr>
              <a:t>финансового  </a:t>
            </a:r>
            <a:r>
              <a:rPr spc="-25" dirty="0">
                <a:latin typeface="Times New Roman"/>
                <a:cs typeface="Times New Roman"/>
              </a:rPr>
              <a:t>года </a:t>
            </a:r>
            <a:r>
              <a:rPr b="1" spc="-5" dirty="0">
                <a:latin typeface="Times New Roman"/>
                <a:cs typeface="Times New Roman"/>
              </a:rPr>
              <a:t>БО на </a:t>
            </a:r>
            <a:r>
              <a:rPr b="1" spc="-10" dirty="0">
                <a:latin typeface="Times New Roman"/>
                <a:cs typeface="Times New Roman"/>
              </a:rPr>
              <a:t>основании </a:t>
            </a:r>
            <a:r>
              <a:rPr b="1" spc="-15" dirty="0">
                <a:latin typeface="Times New Roman"/>
                <a:cs typeface="Times New Roman"/>
              </a:rPr>
              <a:t>государственных контрактов </a:t>
            </a:r>
            <a:r>
              <a:rPr spc="-5" dirty="0">
                <a:latin typeface="Times New Roman"/>
                <a:cs typeface="Times New Roman"/>
              </a:rPr>
              <a:t>на </a:t>
            </a:r>
            <a:r>
              <a:rPr dirty="0">
                <a:latin typeface="Times New Roman"/>
                <a:cs typeface="Times New Roman"/>
              </a:rPr>
              <a:t>поставку </a:t>
            </a:r>
            <a:r>
              <a:rPr spc="-10" dirty="0">
                <a:latin typeface="Times New Roman"/>
                <a:cs typeface="Times New Roman"/>
              </a:rPr>
              <a:t>товаров, выполнение  </a:t>
            </a:r>
            <a:r>
              <a:rPr spc="-30" dirty="0">
                <a:latin typeface="Times New Roman"/>
                <a:cs typeface="Times New Roman"/>
              </a:rPr>
              <a:t>работ, </a:t>
            </a:r>
            <a:r>
              <a:rPr spc="-10" dirty="0">
                <a:latin typeface="Times New Roman"/>
                <a:cs typeface="Times New Roman"/>
              </a:rPr>
              <a:t>оказание </a:t>
            </a:r>
            <a:r>
              <a:rPr spc="-35" dirty="0">
                <a:latin typeface="Times New Roman"/>
                <a:cs typeface="Times New Roman"/>
              </a:rPr>
              <a:t>услуг, </a:t>
            </a:r>
            <a:r>
              <a:rPr b="1" spc="-15" dirty="0">
                <a:latin typeface="Times New Roman"/>
                <a:cs typeface="Times New Roman"/>
              </a:rPr>
              <a:t>предусматривающих </a:t>
            </a:r>
            <a:r>
              <a:rPr b="1" spc="-5" dirty="0">
                <a:latin typeface="Times New Roman"/>
                <a:cs typeface="Times New Roman"/>
              </a:rPr>
              <a:t>сроки </a:t>
            </a:r>
            <a:r>
              <a:rPr b="1" spc="-10" dirty="0">
                <a:latin typeface="Times New Roman"/>
                <a:cs typeface="Times New Roman"/>
              </a:rPr>
              <a:t>оплаты </a:t>
            </a:r>
            <a:r>
              <a:rPr dirty="0">
                <a:latin typeface="Times New Roman"/>
                <a:cs typeface="Times New Roman"/>
              </a:rPr>
              <a:t>поставленных </a:t>
            </a:r>
            <a:r>
              <a:rPr spc="-10" dirty="0">
                <a:latin typeface="Times New Roman"/>
                <a:cs typeface="Times New Roman"/>
              </a:rPr>
              <a:t>товаров,  выполненных </a:t>
            </a:r>
            <a:r>
              <a:rPr spc="-30" dirty="0">
                <a:latin typeface="Times New Roman"/>
                <a:cs typeface="Times New Roman"/>
              </a:rPr>
              <a:t>работ, </a:t>
            </a:r>
            <a:r>
              <a:rPr spc="-5" dirty="0">
                <a:latin typeface="Times New Roman"/>
                <a:cs typeface="Times New Roman"/>
              </a:rPr>
              <a:t>оказанных услуг </a:t>
            </a:r>
            <a:r>
              <a:rPr b="1" spc="-5" dirty="0">
                <a:latin typeface="Times New Roman"/>
                <a:cs typeface="Times New Roman"/>
              </a:rPr>
              <a:t>или </a:t>
            </a:r>
            <a:r>
              <a:rPr b="1" spc="-10" dirty="0">
                <a:latin typeface="Times New Roman"/>
                <a:cs typeface="Times New Roman"/>
              </a:rPr>
              <a:t>выплаты </a:t>
            </a:r>
            <a:r>
              <a:rPr b="1" dirty="0">
                <a:latin typeface="Times New Roman"/>
                <a:cs typeface="Times New Roman"/>
              </a:rPr>
              <a:t>аванса</a:t>
            </a:r>
            <a:r>
              <a:rPr dirty="0">
                <a:latin typeface="Times New Roman"/>
                <a:cs typeface="Times New Roman"/>
              </a:rPr>
              <a:t>, </a:t>
            </a:r>
            <a:r>
              <a:rPr b="1" spc="-5" dirty="0">
                <a:latin typeface="Times New Roman"/>
                <a:cs typeface="Times New Roman"/>
              </a:rPr>
              <a:t>в </a:t>
            </a:r>
            <a:r>
              <a:rPr b="1" spc="-25" dirty="0">
                <a:latin typeface="Times New Roman"/>
                <a:cs typeface="Times New Roman"/>
              </a:rPr>
              <a:t>том </a:t>
            </a:r>
            <a:r>
              <a:rPr b="1" spc="-5" dirty="0">
                <a:latin typeface="Times New Roman"/>
                <a:cs typeface="Times New Roman"/>
              </a:rPr>
              <a:t>числе по </a:t>
            </a:r>
            <a:r>
              <a:rPr b="1" spc="-10" dirty="0">
                <a:latin typeface="Times New Roman"/>
                <a:cs typeface="Times New Roman"/>
              </a:rPr>
              <a:t>отдельным  этапам </a:t>
            </a:r>
            <a:r>
              <a:rPr b="1" spc="-5" dirty="0">
                <a:latin typeface="Times New Roman"/>
                <a:cs typeface="Times New Roman"/>
              </a:rPr>
              <a:t>их </a:t>
            </a:r>
            <a:r>
              <a:rPr b="1" spc="-10" dirty="0">
                <a:latin typeface="Times New Roman"/>
                <a:cs typeface="Times New Roman"/>
              </a:rPr>
              <a:t>исполнения</a:t>
            </a:r>
            <a:r>
              <a:rPr spc="-10" dirty="0">
                <a:latin typeface="Times New Roman"/>
                <a:cs typeface="Times New Roman"/>
              </a:rPr>
              <a:t>,</a:t>
            </a:r>
            <a:r>
              <a:rPr u="heavy" spc="-10" dirty="0">
                <a:latin typeface="Times New Roman"/>
                <a:cs typeface="Times New Roman"/>
              </a:rPr>
              <a:t> </a:t>
            </a:r>
            <a:r>
              <a:rPr b="1" u="heavy" spc="-5" dirty="0">
                <a:latin typeface="Times New Roman"/>
                <a:cs typeface="Times New Roman"/>
              </a:rPr>
              <a:t>превышающие </a:t>
            </a:r>
            <a:r>
              <a:rPr b="1" u="heavy" spc="-15" dirty="0">
                <a:latin typeface="Times New Roman"/>
                <a:cs typeface="Times New Roman"/>
              </a:rPr>
              <a:t>один </a:t>
            </a:r>
            <a:r>
              <a:rPr b="1" u="heavy" dirty="0">
                <a:latin typeface="Times New Roman"/>
                <a:cs typeface="Times New Roman"/>
              </a:rPr>
              <a:t>месяц </a:t>
            </a:r>
            <a:r>
              <a:rPr b="1" u="heavy" spc="-5" dirty="0">
                <a:latin typeface="Times New Roman"/>
                <a:cs typeface="Times New Roman"/>
              </a:rPr>
              <a:t>после </a:t>
            </a:r>
            <a:r>
              <a:rPr b="1" u="heavy" spc="-10" dirty="0">
                <a:latin typeface="Times New Roman"/>
                <a:cs typeface="Times New Roman"/>
              </a:rPr>
              <a:t>указанной</a:t>
            </a:r>
            <a:r>
              <a:rPr b="1" u="heavy" spc="140" dirty="0">
                <a:latin typeface="Times New Roman"/>
                <a:cs typeface="Times New Roman"/>
              </a:rPr>
              <a:t> </a:t>
            </a:r>
            <a:r>
              <a:rPr b="1" u="heavy" spc="-15" dirty="0">
                <a:latin typeface="Times New Roman"/>
                <a:cs typeface="Times New Roman"/>
              </a:rPr>
              <a:t>даты</a:t>
            </a:r>
            <a:r>
              <a:rPr spc="-15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="" xmlns:a16="http://schemas.microsoft.com/office/drawing/2014/main" id="{499DCE5D-C190-47E7-B46D-4B9EFE503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12192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FD66021-7925-407D-9E38-747FA6A3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38369"/>
            <a:ext cx="12192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TextBox 1"/>
          <p:cNvSpPr txBox="1">
            <a:spLocks noChangeArrowheads="1"/>
          </p:cNvSpPr>
          <p:nvPr/>
        </p:nvSpPr>
        <p:spPr bwMode="auto">
          <a:xfrm>
            <a:off x="1751013" y="2192338"/>
            <a:ext cx="9188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 b="1">
                <a:solidFill>
                  <a:schemeClr val="tx2"/>
                </a:solidFill>
                <a:latin typeface="Open Sans Condensed"/>
                <a:ea typeface="Open Sans Condensed"/>
                <a:cs typeface="Open Sans Condensed"/>
              </a:rPr>
              <a:t>Спасибо за внимание.</a:t>
            </a:r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291" name="TextBox 5"/>
          <p:cNvSpPr txBox="1">
            <a:spLocks noChangeArrowheads="1"/>
          </p:cNvSpPr>
          <p:nvPr/>
        </p:nvSpPr>
        <p:spPr bwMode="auto">
          <a:xfrm>
            <a:off x="1987550" y="265113"/>
            <a:ext cx="8713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latin typeface="Arial Black" pitchFamily="34" charset="0"/>
              </a:rPr>
              <a:t>Управление Федерального казначейства по Республике Карелия</a:t>
            </a:r>
          </a:p>
        </p:txBody>
      </p:sp>
      <p:sp>
        <p:nvSpPr>
          <p:cNvPr id="140292" name="TextBox 2"/>
          <p:cNvSpPr txBox="1">
            <a:spLocks noChangeArrowheads="1"/>
          </p:cNvSpPr>
          <p:nvPr/>
        </p:nvSpPr>
        <p:spPr bwMode="auto">
          <a:xfrm>
            <a:off x="11539538" y="6321425"/>
            <a:ext cx="3930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600" dirty="0" smtClean="0"/>
              <a:t>21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r">
          <a:defRPr sz="2000" b="1" cap="all" dirty="0" smtClean="0">
            <a:solidFill>
              <a:srgbClr val="2E75B6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17479</TotalTime>
  <Words>606</Words>
  <Application>Microsoft Office PowerPoint</Application>
  <PresentationFormat>Произвольный</PresentationFormat>
  <Paragraphs>125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Тема Office</vt:lpstr>
      <vt:lpstr>2_Тема Office</vt:lpstr>
      <vt:lpstr>6_Тема Office</vt:lpstr>
      <vt:lpstr>1_Тема Office</vt:lpstr>
      <vt:lpstr>5_Тема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user</cp:lastModifiedBy>
  <cp:revision>941</cp:revision>
  <cp:lastPrinted>2017-12-18T07:47:24Z</cp:lastPrinted>
  <dcterms:created xsi:type="dcterms:W3CDTF">2015-03-03T16:27:21Z</dcterms:created>
  <dcterms:modified xsi:type="dcterms:W3CDTF">2018-12-19T03:29:58Z</dcterms:modified>
</cp:coreProperties>
</file>