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370" r:id="rId2"/>
    <p:sldId id="374" r:id="rId3"/>
    <p:sldId id="375" r:id="rId4"/>
    <p:sldId id="377" r:id="rId5"/>
    <p:sldId id="378" r:id="rId6"/>
    <p:sldId id="380" r:id="rId7"/>
    <p:sldId id="381" r:id="rId8"/>
    <p:sldId id="382" r:id="rId9"/>
    <p:sldId id="383" r:id="rId10"/>
    <p:sldId id="388" r:id="rId11"/>
  </p:sldIdLst>
  <p:sldSz cx="9906000" cy="6858000" type="A4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A688A2"/>
    <a:srgbClr val="A20000"/>
    <a:srgbClr val="860000"/>
    <a:srgbClr val="FF0909"/>
    <a:srgbClr val="DE0045"/>
    <a:srgbClr val="00CC99"/>
    <a:srgbClr val="FF66CC"/>
    <a:srgbClr val="3968BD"/>
    <a:srgbClr val="3C6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35" autoAdjust="0"/>
    <p:restoredTop sz="89915" autoAdjust="0"/>
  </p:normalViewPr>
  <p:slideViewPr>
    <p:cSldViewPr snapToGrid="0">
      <p:cViewPr varScale="1">
        <p:scale>
          <a:sx n="74" d="100"/>
          <a:sy n="74" d="100"/>
        </p:scale>
        <p:origin x="1176" y="7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8BAC7C-3259-4C16-9709-ADBE13F7EF36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6702CA9-5A68-4050-83AD-55DB0B381123}">
      <dgm:prSet phldrT="[Текст]" custT="1"/>
      <dgm:spPr>
        <a:solidFill>
          <a:schemeClr val="accent5">
            <a:lumMod val="40000"/>
            <a:lumOff val="60000"/>
            <a:alpha val="70000"/>
          </a:schemeClr>
        </a:solidFill>
      </dgm:spPr>
      <dgm:t>
        <a:bodyPr/>
        <a:lstStyle/>
        <a:p>
          <a:endParaRPr lang="ru-RU" sz="14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Заявка на возврат</a:t>
          </a:r>
        </a:p>
        <a:p>
          <a:r>
            <a:rPr lang="ru-RU" sz="1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(подтверждающие документы, при необходимости)</a:t>
          </a:r>
          <a:endParaRPr lang="ru-RU" sz="11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A72906-97A7-4F59-B67B-4990391CDE91}" type="parTrans" cxnId="{C196D474-935B-4A78-8040-D1E1DB0D8F39}">
      <dgm:prSet/>
      <dgm:spPr/>
      <dgm:t>
        <a:bodyPr/>
        <a:lstStyle/>
        <a:p>
          <a:endParaRPr lang="ru-RU"/>
        </a:p>
      </dgm:t>
    </dgm:pt>
    <dgm:pt modelId="{2FDBB08F-4DD3-4C98-AFD1-B871C9749AEB}" type="sibTrans" cxnId="{C196D474-935B-4A78-8040-D1E1DB0D8F39}">
      <dgm:prSet/>
      <dgm:spPr>
        <a:solidFill>
          <a:schemeClr val="accent5">
            <a:lumMod val="60000"/>
            <a:lumOff val="40000"/>
            <a:alpha val="80000"/>
          </a:schemeClr>
        </a:solidFill>
      </dgm:spPr>
      <dgm:t>
        <a:bodyPr/>
        <a:lstStyle/>
        <a:p>
          <a:endParaRPr lang="ru-RU"/>
        </a:p>
      </dgm:t>
    </dgm:pt>
    <dgm:pt modelId="{B879DF4E-951A-4F14-9233-552ED544C9B2}">
      <dgm:prSet phldrT="[Текст]" custT="1"/>
      <dgm:spPr>
        <a:solidFill>
          <a:schemeClr val="accent5">
            <a:lumMod val="40000"/>
            <a:lumOff val="60000"/>
            <a:alpha val="7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автоматизированного контроля на  наличие первоначального документа и соответствие реквизитов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C602A21-5A3B-463D-B369-4425A20EDC23}" type="parTrans" cxnId="{0F1CE299-2207-4991-87D9-F83D45154AEF}">
      <dgm:prSet/>
      <dgm:spPr/>
      <dgm:t>
        <a:bodyPr/>
        <a:lstStyle/>
        <a:p>
          <a:endParaRPr lang="ru-RU"/>
        </a:p>
      </dgm:t>
    </dgm:pt>
    <dgm:pt modelId="{8AA8EDAF-B0E2-47D8-845F-74AEFBCB1057}" type="sibTrans" cxnId="{0F1CE299-2207-4991-87D9-F83D45154AEF}">
      <dgm:prSet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C9A8DA4B-7427-43A5-B99D-DE81A7714CC2}">
      <dgm:prSet phldrT="[Текст]" custT="1"/>
      <dgm:spPr>
        <a:solidFill>
          <a:schemeClr val="accent5">
            <a:lumMod val="40000"/>
            <a:lumOff val="60000"/>
            <a:alpha val="70000"/>
          </a:schemeClr>
        </a:solidFill>
      </dgm:spPr>
      <dgm:t>
        <a:bodyPr/>
        <a:lstStyle/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 дополнительного контроля, </a:t>
          </a:r>
          <a:r>
            <a:rPr lang="ru-RU" sz="1400" b="1" dirty="0" smtClean="0">
              <a:solidFill>
                <a:srgbClr val="8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учетом прилагаемых  документов (при необходимости)</a:t>
          </a:r>
          <a:r>
            <a:rPr lang="ru-RU" sz="1400" dirty="0" smtClean="0">
              <a:solidFill>
                <a:srgbClr val="8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1400" b="1" dirty="0">
            <a:solidFill>
              <a:srgbClr val="86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DB04DD-A95A-418D-9E8D-0F083BE1F40F}" type="parTrans" cxnId="{33F259B7-0096-4E38-B960-833CC49DFAD2}">
      <dgm:prSet/>
      <dgm:spPr/>
      <dgm:t>
        <a:bodyPr/>
        <a:lstStyle/>
        <a:p>
          <a:endParaRPr lang="ru-RU"/>
        </a:p>
      </dgm:t>
    </dgm:pt>
    <dgm:pt modelId="{48B0C630-5524-4492-96F6-DD75AC9FAFC6}" type="sibTrans" cxnId="{33F259B7-0096-4E38-B960-833CC49DFAD2}">
      <dgm:prSet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AE48369C-D42F-4E8E-8FF2-7A291B833F75}">
      <dgm:prSet phldrT="[Текст]" custT="1"/>
      <dgm:spPr>
        <a:solidFill>
          <a:schemeClr val="accent5">
            <a:lumMod val="40000"/>
            <a:lumOff val="60000"/>
            <a:alpha val="70000"/>
          </a:schemeClr>
        </a:solidFill>
      </dgm:spPr>
      <dgm:t>
        <a:bodyPr/>
        <a:lstStyle/>
        <a:p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AA3BA1-B406-4D89-A11A-B8155A6A2770}" type="parTrans" cxnId="{F54F077C-FB04-4D35-819B-8C300C85D486}">
      <dgm:prSet/>
      <dgm:spPr/>
      <dgm:t>
        <a:bodyPr/>
        <a:lstStyle/>
        <a:p>
          <a:endParaRPr lang="ru-RU"/>
        </a:p>
      </dgm:t>
    </dgm:pt>
    <dgm:pt modelId="{CB19E6C2-8600-4890-94B5-481AFAF8B506}" type="sibTrans" cxnId="{F54F077C-FB04-4D35-819B-8C300C85D486}">
      <dgm:prSet/>
      <dgm:spPr>
        <a:solidFill>
          <a:srgbClr val="C00000"/>
        </a:solidFill>
      </dgm:spPr>
      <dgm:t>
        <a:bodyPr/>
        <a:lstStyle/>
        <a:p>
          <a:endParaRPr lang="ru-RU"/>
        </a:p>
      </dgm:t>
    </dgm:pt>
    <dgm:pt modelId="{36279C20-58CF-4030-A9FF-A6ED8B054E47}">
      <dgm:prSet phldrT="[Текст]" custT="1"/>
      <dgm:spPr>
        <a:solidFill>
          <a:schemeClr val="accent5">
            <a:lumMod val="40000"/>
            <a:lumOff val="60000"/>
            <a:alpha val="70000"/>
          </a:schemeClr>
        </a:solidFill>
      </dgm:spPr>
      <dgm:t>
        <a:bodyPr/>
        <a:lstStyle/>
        <a:p>
          <a:endParaRPr lang="ru-RU" sz="14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АДБ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7AA22F-3AF0-480F-8684-A424C92ABEE1}" type="parTrans" cxnId="{8D53590C-A2DA-4EE5-89C2-13F722FD149D}">
      <dgm:prSet/>
      <dgm:spPr/>
      <dgm:t>
        <a:bodyPr/>
        <a:lstStyle/>
        <a:p>
          <a:endParaRPr lang="ru-RU"/>
        </a:p>
      </dgm:t>
    </dgm:pt>
    <dgm:pt modelId="{CCD63A3D-FCA6-45CB-B490-94446BFBC577}" type="sibTrans" cxnId="{8D53590C-A2DA-4EE5-89C2-13F722FD149D}">
      <dgm:prSet/>
      <dgm:spPr>
        <a:solidFill>
          <a:schemeClr val="accent5">
            <a:lumMod val="60000"/>
            <a:lumOff val="40000"/>
            <a:alpha val="80000"/>
          </a:schemeClr>
        </a:solidFill>
      </dgm:spPr>
      <dgm:t>
        <a:bodyPr/>
        <a:lstStyle/>
        <a:p>
          <a:endParaRPr lang="ru-RU"/>
        </a:p>
      </dgm:t>
    </dgm:pt>
    <dgm:pt modelId="{0F2F77D8-DB7E-47AF-B207-A582BA9D79C3}">
      <dgm:prSet phldrT="[Текст]" custT="1"/>
      <dgm:spPr>
        <a:solidFill>
          <a:schemeClr val="accent5">
            <a:lumMod val="40000"/>
            <a:lumOff val="60000"/>
            <a:alpha val="70000"/>
          </a:schemeClr>
        </a:solidFill>
      </dgm:spPr>
      <dgm:t>
        <a:bodyPr/>
        <a:lstStyle/>
        <a:p>
          <a:endParaRPr lang="ru-RU" sz="14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sz="14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Протокол с указанием причины </a:t>
          </a:r>
          <a:endParaRPr lang="ru-RU" sz="14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0AC963-E28D-408E-8570-3095FA2F0440}" type="parTrans" cxnId="{5FFE9213-1E99-4CBA-A2CE-F98FD17EEF18}">
      <dgm:prSet/>
      <dgm:spPr/>
      <dgm:t>
        <a:bodyPr/>
        <a:lstStyle/>
        <a:p>
          <a:endParaRPr lang="ru-RU"/>
        </a:p>
      </dgm:t>
    </dgm:pt>
    <dgm:pt modelId="{AE3AEC3D-23FF-4D73-975D-BBFF968CBA7E}" type="sibTrans" cxnId="{5FFE9213-1E99-4CBA-A2CE-F98FD17EEF18}">
      <dgm:prSet/>
      <dgm:spPr/>
      <dgm:t>
        <a:bodyPr/>
        <a:lstStyle/>
        <a:p>
          <a:endParaRPr lang="ru-RU"/>
        </a:p>
      </dgm:t>
    </dgm:pt>
    <dgm:pt modelId="{892CEE17-E988-4BD0-A6CB-6A440562D51F}" type="pres">
      <dgm:prSet presAssocID="{3E8BAC7C-3259-4C16-9709-ADBE13F7EF3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3D2572A-B31B-4DE6-86A9-6D9D3ECFCDE1}" type="pres">
      <dgm:prSet presAssocID="{36279C20-58CF-4030-A9FF-A6ED8B054E47}" presName="node" presStyleLbl="node1" presStyleIdx="0" presStyleCnt="6" custLinFactNeighborX="2158" custLinFactNeighborY="-26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C43338-0134-41D6-AE18-52BB6DFD08A1}" type="pres">
      <dgm:prSet presAssocID="{CCD63A3D-FCA6-45CB-B490-94446BFBC577}" presName="sibTrans" presStyleLbl="sibTrans2D1" presStyleIdx="0" presStyleCnt="5"/>
      <dgm:spPr/>
      <dgm:t>
        <a:bodyPr/>
        <a:lstStyle/>
        <a:p>
          <a:endParaRPr lang="ru-RU"/>
        </a:p>
      </dgm:t>
    </dgm:pt>
    <dgm:pt modelId="{90ADEFF9-C8B8-457C-AE5F-C143F31038B7}" type="pres">
      <dgm:prSet presAssocID="{CCD63A3D-FCA6-45CB-B490-94446BFBC577}" presName="connectorText" presStyleLbl="sibTrans2D1" presStyleIdx="0" presStyleCnt="5"/>
      <dgm:spPr/>
      <dgm:t>
        <a:bodyPr/>
        <a:lstStyle/>
        <a:p>
          <a:endParaRPr lang="ru-RU"/>
        </a:p>
      </dgm:t>
    </dgm:pt>
    <dgm:pt modelId="{76E5569B-E80E-4967-A1BF-2A61922023C1}" type="pres">
      <dgm:prSet presAssocID="{C6702CA9-5A68-4050-83AD-55DB0B381123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FEAD6A-03D2-46EF-B694-99747E4FE8D2}" type="pres">
      <dgm:prSet presAssocID="{2FDBB08F-4DD3-4C98-AFD1-B871C9749AEB}" presName="sibTrans" presStyleLbl="sibTrans2D1" presStyleIdx="1" presStyleCnt="5"/>
      <dgm:spPr/>
      <dgm:t>
        <a:bodyPr/>
        <a:lstStyle/>
        <a:p>
          <a:endParaRPr lang="ru-RU"/>
        </a:p>
      </dgm:t>
    </dgm:pt>
    <dgm:pt modelId="{C213C2D5-50CB-4AF1-B1F9-1550FC4B557E}" type="pres">
      <dgm:prSet presAssocID="{2FDBB08F-4DD3-4C98-AFD1-B871C9749AEB}" presName="connectorText" presStyleLbl="sibTrans2D1" presStyleIdx="1" presStyleCnt="5"/>
      <dgm:spPr/>
      <dgm:t>
        <a:bodyPr/>
        <a:lstStyle/>
        <a:p>
          <a:endParaRPr lang="ru-RU"/>
        </a:p>
      </dgm:t>
    </dgm:pt>
    <dgm:pt modelId="{759F5DEE-7F6F-4A5F-BF4E-658A7BDCD043}" type="pres">
      <dgm:prSet presAssocID="{B879DF4E-951A-4F14-9233-552ED544C9B2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A224E9-9ECD-4799-8EBB-125FD8D20C68}" type="pres">
      <dgm:prSet presAssocID="{8AA8EDAF-B0E2-47D8-845F-74AEFBCB1057}" presName="sibTrans" presStyleLbl="sibTrans2D1" presStyleIdx="2" presStyleCnt="5"/>
      <dgm:spPr/>
      <dgm:t>
        <a:bodyPr/>
        <a:lstStyle/>
        <a:p>
          <a:endParaRPr lang="ru-RU"/>
        </a:p>
      </dgm:t>
    </dgm:pt>
    <dgm:pt modelId="{5E902353-4A01-46AB-905C-5AB8F5194C48}" type="pres">
      <dgm:prSet presAssocID="{8AA8EDAF-B0E2-47D8-845F-74AEFBCB1057}" presName="connectorText" presStyleLbl="sibTrans2D1" presStyleIdx="2" presStyleCnt="5"/>
      <dgm:spPr/>
      <dgm:t>
        <a:bodyPr/>
        <a:lstStyle/>
        <a:p>
          <a:endParaRPr lang="ru-RU"/>
        </a:p>
      </dgm:t>
    </dgm:pt>
    <dgm:pt modelId="{3B31D246-B3D9-40AA-897A-A98818D89277}" type="pres">
      <dgm:prSet presAssocID="{C9A8DA4B-7427-43A5-B99D-DE81A7714CC2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2A5831-FB45-4D84-BF30-8CC3EBC70940}" type="pres">
      <dgm:prSet presAssocID="{48B0C630-5524-4492-96F6-DD75AC9FAFC6}" presName="sibTrans" presStyleLbl="sibTrans2D1" presStyleIdx="3" presStyleCnt="5"/>
      <dgm:spPr/>
      <dgm:t>
        <a:bodyPr/>
        <a:lstStyle/>
        <a:p>
          <a:endParaRPr lang="ru-RU"/>
        </a:p>
      </dgm:t>
    </dgm:pt>
    <dgm:pt modelId="{0103A992-7063-418A-864B-337186E8B345}" type="pres">
      <dgm:prSet presAssocID="{48B0C630-5524-4492-96F6-DD75AC9FAFC6}" presName="connectorText" presStyleLbl="sibTrans2D1" presStyleIdx="3" presStyleCnt="5"/>
      <dgm:spPr/>
      <dgm:t>
        <a:bodyPr/>
        <a:lstStyle/>
        <a:p>
          <a:endParaRPr lang="ru-RU"/>
        </a:p>
      </dgm:t>
    </dgm:pt>
    <dgm:pt modelId="{3B6F81C7-AE58-43FF-9479-11D1103DCC34}" type="pres">
      <dgm:prSet presAssocID="{AE48369C-D42F-4E8E-8FF2-7A291B833F75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17068C-A923-41FA-AACF-8FA2858F2E09}" type="pres">
      <dgm:prSet presAssocID="{CB19E6C2-8600-4890-94B5-481AFAF8B506}" presName="sibTrans" presStyleLbl="sibTrans2D1" presStyleIdx="4" presStyleCnt="5"/>
      <dgm:spPr/>
      <dgm:t>
        <a:bodyPr/>
        <a:lstStyle/>
        <a:p>
          <a:endParaRPr lang="ru-RU"/>
        </a:p>
      </dgm:t>
    </dgm:pt>
    <dgm:pt modelId="{D214D6EA-30A5-4A9D-9EF2-6E1F222F9A3D}" type="pres">
      <dgm:prSet presAssocID="{CB19E6C2-8600-4890-94B5-481AFAF8B506}" presName="connectorText" presStyleLbl="sibTrans2D1" presStyleIdx="4" presStyleCnt="5"/>
      <dgm:spPr/>
      <dgm:t>
        <a:bodyPr/>
        <a:lstStyle/>
        <a:p>
          <a:endParaRPr lang="ru-RU"/>
        </a:p>
      </dgm:t>
    </dgm:pt>
    <dgm:pt modelId="{8DD744FA-793A-4673-A30F-587D87397013}" type="pres">
      <dgm:prSet presAssocID="{0F2F77D8-DB7E-47AF-B207-A582BA9D79C3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CD8A043-32AD-4521-8CDC-B0C0FBE08EA4}" type="presOf" srcId="{36279C20-58CF-4030-A9FF-A6ED8B054E47}" destId="{83D2572A-B31B-4DE6-86A9-6D9D3ECFCDE1}" srcOrd="0" destOrd="0" presId="urn:microsoft.com/office/officeart/2005/8/layout/process5"/>
    <dgm:cxn modelId="{33F259B7-0096-4E38-B960-833CC49DFAD2}" srcId="{3E8BAC7C-3259-4C16-9709-ADBE13F7EF36}" destId="{C9A8DA4B-7427-43A5-B99D-DE81A7714CC2}" srcOrd="3" destOrd="0" parTransId="{87DB04DD-A95A-418D-9E8D-0F083BE1F40F}" sibTransId="{48B0C630-5524-4492-96F6-DD75AC9FAFC6}"/>
    <dgm:cxn modelId="{93A795D3-4B4E-48A9-8731-BC2E9C324D11}" type="presOf" srcId="{AE48369C-D42F-4E8E-8FF2-7A291B833F75}" destId="{3B6F81C7-AE58-43FF-9479-11D1103DCC34}" srcOrd="0" destOrd="0" presId="urn:microsoft.com/office/officeart/2005/8/layout/process5"/>
    <dgm:cxn modelId="{A7B5F09B-163B-4607-A6C4-428CF1A85180}" type="presOf" srcId="{8AA8EDAF-B0E2-47D8-845F-74AEFBCB1057}" destId="{5E902353-4A01-46AB-905C-5AB8F5194C48}" srcOrd="1" destOrd="0" presId="urn:microsoft.com/office/officeart/2005/8/layout/process5"/>
    <dgm:cxn modelId="{80921412-6C12-4030-93B8-AD5D6A143175}" type="presOf" srcId="{0F2F77D8-DB7E-47AF-B207-A582BA9D79C3}" destId="{8DD744FA-793A-4673-A30F-587D87397013}" srcOrd="0" destOrd="0" presId="urn:microsoft.com/office/officeart/2005/8/layout/process5"/>
    <dgm:cxn modelId="{0A7A778E-FAF1-45E3-A2C8-197E3CB3128B}" type="presOf" srcId="{48B0C630-5524-4492-96F6-DD75AC9FAFC6}" destId="{2B2A5831-FB45-4D84-BF30-8CC3EBC70940}" srcOrd="0" destOrd="0" presId="urn:microsoft.com/office/officeart/2005/8/layout/process5"/>
    <dgm:cxn modelId="{F54F077C-FB04-4D35-819B-8C300C85D486}" srcId="{3E8BAC7C-3259-4C16-9709-ADBE13F7EF36}" destId="{AE48369C-D42F-4E8E-8FF2-7A291B833F75}" srcOrd="4" destOrd="0" parTransId="{D9AA3BA1-B406-4D89-A11A-B8155A6A2770}" sibTransId="{CB19E6C2-8600-4890-94B5-481AFAF8B506}"/>
    <dgm:cxn modelId="{561E01F1-0715-41AF-823E-2D8F36AE4AD3}" type="presOf" srcId="{C9A8DA4B-7427-43A5-B99D-DE81A7714CC2}" destId="{3B31D246-B3D9-40AA-897A-A98818D89277}" srcOrd="0" destOrd="0" presId="urn:microsoft.com/office/officeart/2005/8/layout/process5"/>
    <dgm:cxn modelId="{7AE64984-7485-4BD0-BF97-EA05511D23D7}" type="presOf" srcId="{CCD63A3D-FCA6-45CB-B490-94446BFBC577}" destId="{29C43338-0134-41D6-AE18-52BB6DFD08A1}" srcOrd="0" destOrd="0" presId="urn:microsoft.com/office/officeart/2005/8/layout/process5"/>
    <dgm:cxn modelId="{521022A1-D96E-4B94-B304-662E9F338DD8}" type="presOf" srcId="{C6702CA9-5A68-4050-83AD-55DB0B381123}" destId="{76E5569B-E80E-4967-A1BF-2A61922023C1}" srcOrd="0" destOrd="0" presId="urn:microsoft.com/office/officeart/2005/8/layout/process5"/>
    <dgm:cxn modelId="{990B82FF-3239-4517-9CD3-0AB1BC53F04D}" type="presOf" srcId="{2FDBB08F-4DD3-4C98-AFD1-B871C9749AEB}" destId="{C213C2D5-50CB-4AF1-B1F9-1550FC4B557E}" srcOrd="1" destOrd="0" presId="urn:microsoft.com/office/officeart/2005/8/layout/process5"/>
    <dgm:cxn modelId="{02C5A8BC-64B5-4D42-8D7C-B0B07DF6830A}" type="presOf" srcId="{CCD63A3D-FCA6-45CB-B490-94446BFBC577}" destId="{90ADEFF9-C8B8-457C-AE5F-C143F31038B7}" srcOrd="1" destOrd="0" presId="urn:microsoft.com/office/officeart/2005/8/layout/process5"/>
    <dgm:cxn modelId="{5FFE9213-1E99-4CBA-A2CE-F98FD17EEF18}" srcId="{3E8BAC7C-3259-4C16-9709-ADBE13F7EF36}" destId="{0F2F77D8-DB7E-47AF-B207-A582BA9D79C3}" srcOrd="5" destOrd="0" parTransId="{EC0AC963-E28D-408E-8570-3095FA2F0440}" sibTransId="{AE3AEC3D-23FF-4D73-975D-BBFF968CBA7E}"/>
    <dgm:cxn modelId="{8D53590C-A2DA-4EE5-89C2-13F722FD149D}" srcId="{3E8BAC7C-3259-4C16-9709-ADBE13F7EF36}" destId="{36279C20-58CF-4030-A9FF-A6ED8B054E47}" srcOrd="0" destOrd="0" parTransId="{687AA22F-3AF0-480F-8684-A424C92ABEE1}" sibTransId="{CCD63A3D-FCA6-45CB-B490-94446BFBC577}"/>
    <dgm:cxn modelId="{21CB8A8E-C140-4FF5-9D6C-2708A0D694AD}" type="presOf" srcId="{48B0C630-5524-4492-96F6-DD75AC9FAFC6}" destId="{0103A992-7063-418A-864B-337186E8B345}" srcOrd="1" destOrd="0" presId="urn:microsoft.com/office/officeart/2005/8/layout/process5"/>
    <dgm:cxn modelId="{C2BF53FB-DCC9-45D5-800B-135DCA537192}" type="presOf" srcId="{3E8BAC7C-3259-4C16-9709-ADBE13F7EF36}" destId="{892CEE17-E988-4BD0-A6CB-6A440562D51F}" srcOrd="0" destOrd="0" presId="urn:microsoft.com/office/officeart/2005/8/layout/process5"/>
    <dgm:cxn modelId="{23650C67-7CB0-4ED6-9CD9-EC220F5ACB0F}" type="presOf" srcId="{B879DF4E-951A-4F14-9233-552ED544C9B2}" destId="{759F5DEE-7F6F-4A5F-BF4E-658A7BDCD043}" srcOrd="0" destOrd="0" presId="urn:microsoft.com/office/officeart/2005/8/layout/process5"/>
    <dgm:cxn modelId="{43CFAD82-25FF-4B98-A5D1-5F7DC9BEDE07}" type="presOf" srcId="{2FDBB08F-4DD3-4C98-AFD1-B871C9749AEB}" destId="{00FEAD6A-03D2-46EF-B694-99747E4FE8D2}" srcOrd="0" destOrd="0" presId="urn:microsoft.com/office/officeart/2005/8/layout/process5"/>
    <dgm:cxn modelId="{0F1CE299-2207-4991-87D9-F83D45154AEF}" srcId="{3E8BAC7C-3259-4C16-9709-ADBE13F7EF36}" destId="{B879DF4E-951A-4F14-9233-552ED544C9B2}" srcOrd="2" destOrd="0" parTransId="{6C602A21-5A3B-463D-B369-4425A20EDC23}" sibTransId="{8AA8EDAF-B0E2-47D8-845F-74AEFBCB1057}"/>
    <dgm:cxn modelId="{BD379BDC-0D08-4D5D-8D88-9EDAC159A652}" type="presOf" srcId="{CB19E6C2-8600-4890-94B5-481AFAF8B506}" destId="{D214D6EA-30A5-4A9D-9EF2-6E1F222F9A3D}" srcOrd="1" destOrd="0" presId="urn:microsoft.com/office/officeart/2005/8/layout/process5"/>
    <dgm:cxn modelId="{8CF8E8F2-7B67-4C99-BB32-F74F4887F8B1}" type="presOf" srcId="{CB19E6C2-8600-4890-94B5-481AFAF8B506}" destId="{B117068C-A923-41FA-AACF-8FA2858F2E09}" srcOrd="0" destOrd="0" presId="urn:microsoft.com/office/officeart/2005/8/layout/process5"/>
    <dgm:cxn modelId="{C196D474-935B-4A78-8040-D1E1DB0D8F39}" srcId="{3E8BAC7C-3259-4C16-9709-ADBE13F7EF36}" destId="{C6702CA9-5A68-4050-83AD-55DB0B381123}" srcOrd="1" destOrd="0" parTransId="{2DA72906-97A7-4F59-B67B-4990391CDE91}" sibTransId="{2FDBB08F-4DD3-4C98-AFD1-B871C9749AEB}"/>
    <dgm:cxn modelId="{77FD9BCD-23F5-46B2-BFD4-9F419E8334DB}" type="presOf" srcId="{8AA8EDAF-B0E2-47D8-845F-74AEFBCB1057}" destId="{19A224E9-9ECD-4799-8EBB-125FD8D20C68}" srcOrd="0" destOrd="0" presId="urn:microsoft.com/office/officeart/2005/8/layout/process5"/>
    <dgm:cxn modelId="{83A9B8F2-6625-4589-A489-0F39D5D77B15}" type="presParOf" srcId="{892CEE17-E988-4BD0-A6CB-6A440562D51F}" destId="{83D2572A-B31B-4DE6-86A9-6D9D3ECFCDE1}" srcOrd="0" destOrd="0" presId="urn:microsoft.com/office/officeart/2005/8/layout/process5"/>
    <dgm:cxn modelId="{54FFA63C-0489-4770-AB03-DD613716FDF9}" type="presParOf" srcId="{892CEE17-E988-4BD0-A6CB-6A440562D51F}" destId="{29C43338-0134-41D6-AE18-52BB6DFD08A1}" srcOrd="1" destOrd="0" presId="urn:microsoft.com/office/officeart/2005/8/layout/process5"/>
    <dgm:cxn modelId="{1A711868-B556-4076-8A91-01EDC1640C19}" type="presParOf" srcId="{29C43338-0134-41D6-AE18-52BB6DFD08A1}" destId="{90ADEFF9-C8B8-457C-AE5F-C143F31038B7}" srcOrd="0" destOrd="0" presId="urn:microsoft.com/office/officeart/2005/8/layout/process5"/>
    <dgm:cxn modelId="{62FB5BA5-1950-4CD0-87B1-28D6324FE25E}" type="presParOf" srcId="{892CEE17-E988-4BD0-A6CB-6A440562D51F}" destId="{76E5569B-E80E-4967-A1BF-2A61922023C1}" srcOrd="2" destOrd="0" presId="urn:microsoft.com/office/officeart/2005/8/layout/process5"/>
    <dgm:cxn modelId="{0AE7C59B-5FEA-4442-8854-ACA9DD200522}" type="presParOf" srcId="{892CEE17-E988-4BD0-A6CB-6A440562D51F}" destId="{00FEAD6A-03D2-46EF-B694-99747E4FE8D2}" srcOrd="3" destOrd="0" presId="urn:microsoft.com/office/officeart/2005/8/layout/process5"/>
    <dgm:cxn modelId="{EA428641-C47B-4B71-B0B8-34CB391FE95E}" type="presParOf" srcId="{00FEAD6A-03D2-46EF-B694-99747E4FE8D2}" destId="{C213C2D5-50CB-4AF1-B1F9-1550FC4B557E}" srcOrd="0" destOrd="0" presId="urn:microsoft.com/office/officeart/2005/8/layout/process5"/>
    <dgm:cxn modelId="{04F78801-AA68-4061-AFE7-4BA7F4DCA472}" type="presParOf" srcId="{892CEE17-E988-4BD0-A6CB-6A440562D51F}" destId="{759F5DEE-7F6F-4A5F-BF4E-658A7BDCD043}" srcOrd="4" destOrd="0" presId="urn:microsoft.com/office/officeart/2005/8/layout/process5"/>
    <dgm:cxn modelId="{E02BDD22-A651-4B04-90AB-70BEBDDCCF0E}" type="presParOf" srcId="{892CEE17-E988-4BD0-A6CB-6A440562D51F}" destId="{19A224E9-9ECD-4799-8EBB-125FD8D20C68}" srcOrd="5" destOrd="0" presId="urn:microsoft.com/office/officeart/2005/8/layout/process5"/>
    <dgm:cxn modelId="{4BCB9D9F-E638-4161-97F1-FE7A711052EB}" type="presParOf" srcId="{19A224E9-9ECD-4799-8EBB-125FD8D20C68}" destId="{5E902353-4A01-46AB-905C-5AB8F5194C48}" srcOrd="0" destOrd="0" presId="urn:microsoft.com/office/officeart/2005/8/layout/process5"/>
    <dgm:cxn modelId="{AA94FE93-2B3B-4054-8960-8DD6F879A663}" type="presParOf" srcId="{892CEE17-E988-4BD0-A6CB-6A440562D51F}" destId="{3B31D246-B3D9-40AA-897A-A98818D89277}" srcOrd="6" destOrd="0" presId="urn:microsoft.com/office/officeart/2005/8/layout/process5"/>
    <dgm:cxn modelId="{F3EE1557-D9AE-4B86-B727-760F45E8E238}" type="presParOf" srcId="{892CEE17-E988-4BD0-A6CB-6A440562D51F}" destId="{2B2A5831-FB45-4D84-BF30-8CC3EBC70940}" srcOrd="7" destOrd="0" presId="urn:microsoft.com/office/officeart/2005/8/layout/process5"/>
    <dgm:cxn modelId="{3EEC4590-5654-4F5B-A697-C24D3F2E32DF}" type="presParOf" srcId="{2B2A5831-FB45-4D84-BF30-8CC3EBC70940}" destId="{0103A992-7063-418A-864B-337186E8B345}" srcOrd="0" destOrd="0" presId="urn:microsoft.com/office/officeart/2005/8/layout/process5"/>
    <dgm:cxn modelId="{86E53378-9031-4F18-8C4A-EB59F2055FEB}" type="presParOf" srcId="{892CEE17-E988-4BD0-A6CB-6A440562D51F}" destId="{3B6F81C7-AE58-43FF-9479-11D1103DCC34}" srcOrd="8" destOrd="0" presId="urn:microsoft.com/office/officeart/2005/8/layout/process5"/>
    <dgm:cxn modelId="{5AF2F5EB-E3BF-4C0F-8CD6-969E4B209A4D}" type="presParOf" srcId="{892CEE17-E988-4BD0-A6CB-6A440562D51F}" destId="{B117068C-A923-41FA-AACF-8FA2858F2E09}" srcOrd="9" destOrd="0" presId="urn:microsoft.com/office/officeart/2005/8/layout/process5"/>
    <dgm:cxn modelId="{763DD500-8CA7-4B6E-AE1B-DD245DB78D3C}" type="presParOf" srcId="{B117068C-A923-41FA-AACF-8FA2858F2E09}" destId="{D214D6EA-30A5-4A9D-9EF2-6E1F222F9A3D}" srcOrd="0" destOrd="0" presId="urn:microsoft.com/office/officeart/2005/8/layout/process5"/>
    <dgm:cxn modelId="{EF5E9A12-041A-490D-9A66-D7B1E4BF26E4}" type="presParOf" srcId="{892CEE17-E988-4BD0-A6CB-6A440562D51F}" destId="{8DD744FA-793A-4673-A30F-587D87397013}" srcOrd="1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84393E5-E9E5-4FFF-B6BE-889F5FC2392D}" type="doc">
      <dgm:prSet loTypeId="urn:microsoft.com/office/officeart/2008/layout/VerticalCurvedList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1FB07D8-A02E-4C3C-BFE1-D50ECAD0717B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копия распоряжения плательщика, копия платежного поручения, в которое включен платеж физического лица, и копия письма кредитной организации (ее филиала), подтверждающего факт включения распоряжения физического лица в  платежное поручение</a:t>
          </a:r>
          <a:endParaRPr lang="ru-RU" sz="13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C675D0C-A38B-476F-A5C3-39A1B6A8A8C6}" type="parTrans" cxnId="{EAA6993F-4690-45A7-A0A9-80075B0B9F87}">
      <dgm:prSet/>
      <dgm:spPr/>
      <dgm:t>
        <a:bodyPr/>
        <a:lstStyle/>
        <a:p>
          <a:endParaRPr lang="ru-RU"/>
        </a:p>
      </dgm:t>
    </dgm:pt>
    <dgm:pt modelId="{CE5BB9B2-2F8C-4E62-BFE5-32331C751CCF}" type="sibTrans" cxnId="{EAA6993F-4690-45A7-A0A9-80075B0B9F87}">
      <dgm:prSet/>
      <dgm:spPr/>
      <dgm:t>
        <a:bodyPr/>
        <a:lstStyle/>
        <a:p>
          <a:endParaRPr lang="ru-RU"/>
        </a:p>
      </dgm:t>
    </dgm:pt>
    <dgm:pt modelId="{70977AAE-E533-485F-95A8-E5C8CCBAD7AA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Документы, подтверждающие начисление платежа физическому лицу (постановление, решение и т.д.) для подтверждения ФИО по УИН</a:t>
          </a:r>
          <a:endParaRPr lang="ru-RU" sz="13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867659B-D662-429F-98CE-E76FE3D64D4E}" type="parTrans" cxnId="{B39ECCC3-8B4F-45F7-9213-2A956E343D4B}">
      <dgm:prSet/>
      <dgm:spPr/>
      <dgm:t>
        <a:bodyPr/>
        <a:lstStyle/>
        <a:p>
          <a:endParaRPr lang="ru-RU"/>
        </a:p>
      </dgm:t>
    </dgm:pt>
    <dgm:pt modelId="{7229C3D7-82C9-46AA-878F-356988FAB449}" type="sibTrans" cxnId="{B39ECCC3-8B4F-45F7-9213-2A956E343D4B}">
      <dgm:prSet/>
      <dgm:spPr/>
      <dgm:t>
        <a:bodyPr/>
        <a:lstStyle/>
        <a:p>
          <a:endParaRPr lang="ru-RU"/>
        </a:p>
      </dgm:t>
    </dgm:pt>
    <dgm:pt modelId="{68362CF3-1ED7-4D6B-9E1A-F4ED7E777906}">
      <dgm:prSet phldrT="[Текст]"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Документы, подтверждающие ФИО по идентификатору сведений о физическом лице</a:t>
          </a:r>
          <a:endParaRPr lang="ru-RU" sz="13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B22F433-7C19-4C52-A498-457B205DBC51}" type="parTrans" cxnId="{26630DDD-9CF2-4EA9-AED4-812BB968CB0E}">
      <dgm:prSet/>
      <dgm:spPr/>
      <dgm:t>
        <a:bodyPr/>
        <a:lstStyle/>
        <a:p>
          <a:endParaRPr lang="ru-RU"/>
        </a:p>
      </dgm:t>
    </dgm:pt>
    <dgm:pt modelId="{EA9901E1-58B0-4256-A2C6-0291658C4828}" type="sibTrans" cxnId="{26630DDD-9CF2-4EA9-AED4-812BB968CB0E}">
      <dgm:prSet/>
      <dgm:spPr/>
      <dgm:t>
        <a:bodyPr/>
        <a:lstStyle/>
        <a:p>
          <a:endParaRPr lang="ru-RU"/>
        </a:p>
      </dgm:t>
    </dgm:pt>
    <dgm:pt modelId="{D0F524FB-CB4C-4A3F-8137-6E15886FE768}">
      <dgm:prSet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Иные документы, подтверждающие право плательщика на возврат денежных средств (например, подтверждающие изменение ФИО, возврат платы за детей, опекунство,  решение суда и т.д. )</a:t>
          </a:r>
          <a:endParaRPr lang="ru-RU" sz="13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29CBC88-CB04-4CB2-8A3F-02C652D4447D}" type="parTrans" cxnId="{4CEB4B83-947E-405E-B555-4A8AD935D0DB}">
      <dgm:prSet/>
      <dgm:spPr/>
      <dgm:t>
        <a:bodyPr/>
        <a:lstStyle/>
        <a:p>
          <a:endParaRPr lang="ru-RU"/>
        </a:p>
      </dgm:t>
    </dgm:pt>
    <dgm:pt modelId="{BD39C433-ADA7-458D-81BF-EFF03D4F0A62}" type="sibTrans" cxnId="{4CEB4B83-947E-405E-B555-4A8AD935D0DB}">
      <dgm:prSet/>
      <dgm:spPr/>
      <dgm:t>
        <a:bodyPr/>
        <a:lstStyle/>
        <a:p>
          <a:endParaRPr lang="ru-RU"/>
        </a:p>
      </dgm:t>
    </dgm:pt>
    <dgm:pt modelId="{96D0241C-33B3-4021-A36C-391C3A7AF355}">
      <dgm:prSet custT="1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ru-RU" sz="13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Документы, подтверждающие проведение реорганизации юридического лица (правопреемник юридического лица) </a:t>
          </a:r>
          <a:endParaRPr lang="ru-RU" sz="13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CEF4174-3A0A-4D75-A096-E043EADFB43D}" type="parTrans" cxnId="{A0133676-70A1-49AE-869B-C81CE3839B08}">
      <dgm:prSet/>
      <dgm:spPr/>
      <dgm:t>
        <a:bodyPr/>
        <a:lstStyle/>
        <a:p>
          <a:endParaRPr lang="ru-RU"/>
        </a:p>
      </dgm:t>
    </dgm:pt>
    <dgm:pt modelId="{5875194D-5E19-44EC-B0DE-F91CC1F10DF2}" type="sibTrans" cxnId="{A0133676-70A1-49AE-869B-C81CE3839B08}">
      <dgm:prSet/>
      <dgm:spPr/>
      <dgm:t>
        <a:bodyPr/>
        <a:lstStyle/>
        <a:p>
          <a:endParaRPr lang="ru-RU"/>
        </a:p>
      </dgm:t>
    </dgm:pt>
    <dgm:pt modelId="{A88F5277-9B63-4819-9C9E-596560144501}" type="pres">
      <dgm:prSet presAssocID="{884393E5-E9E5-4FFF-B6BE-889F5FC2392D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8462CDCE-9CCE-471E-B226-BD64DDFFF866}" type="pres">
      <dgm:prSet presAssocID="{884393E5-E9E5-4FFF-B6BE-889F5FC2392D}" presName="Name1" presStyleCnt="0"/>
      <dgm:spPr/>
      <dgm:t>
        <a:bodyPr/>
        <a:lstStyle/>
        <a:p>
          <a:endParaRPr lang="ru-RU"/>
        </a:p>
      </dgm:t>
    </dgm:pt>
    <dgm:pt modelId="{3D9D6CCC-B329-45A2-B2E3-F096D68AC86D}" type="pres">
      <dgm:prSet presAssocID="{884393E5-E9E5-4FFF-B6BE-889F5FC2392D}" presName="cycle" presStyleCnt="0"/>
      <dgm:spPr/>
      <dgm:t>
        <a:bodyPr/>
        <a:lstStyle/>
        <a:p>
          <a:endParaRPr lang="ru-RU"/>
        </a:p>
      </dgm:t>
    </dgm:pt>
    <dgm:pt modelId="{CD16D88D-100E-4639-A3A5-2CC1B0A3A650}" type="pres">
      <dgm:prSet presAssocID="{884393E5-E9E5-4FFF-B6BE-889F5FC2392D}" presName="srcNode" presStyleLbl="node1" presStyleIdx="0" presStyleCnt="5"/>
      <dgm:spPr/>
      <dgm:t>
        <a:bodyPr/>
        <a:lstStyle/>
        <a:p>
          <a:endParaRPr lang="ru-RU"/>
        </a:p>
      </dgm:t>
    </dgm:pt>
    <dgm:pt modelId="{5746F8AE-FF9E-4233-9BC8-F8C53ED99151}" type="pres">
      <dgm:prSet presAssocID="{884393E5-E9E5-4FFF-B6BE-889F5FC2392D}" presName="conn" presStyleLbl="parChTrans1D2" presStyleIdx="0" presStyleCnt="1"/>
      <dgm:spPr/>
      <dgm:t>
        <a:bodyPr/>
        <a:lstStyle/>
        <a:p>
          <a:endParaRPr lang="ru-RU"/>
        </a:p>
      </dgm:t>
    </dgm:pt>
    <dgm:pt modelId="{ACFA6F15-9B3F-4B86-8B7A-64E947ACD5D0}" type="pres">
      <dgm:prSet presAssocID="{884393E5-E9E5-4FFF-B6BE-889F5FC2392D}" presName="extraNode" presStyleLbl="node1" presStyleIdx="0" presStyleCnt="5"/>
      <dgm:spPr/>
      <dgm:t>
        <a:bodyPr/>
        <a:lstStyle/>
        <a:p>
          <a:endParaRPr lang="ru-RU"/>
        </a:p>
      </dgm:t>
    </dgm:pt>
    <dgm:pt modelId="{47829BEF-F40E-4AB7-B033-C02DF9F50202}" type="pres">
      <dgm:prSet presAssocID="{884393E5-E9E5-4FFF-B6BE-889F5FC2392D}" presName="dstNode" presStyleLbl="node1" presStyleIdx="0" presStyleCnt="5"/>
      <dgm:spPr/>
      <dgm:t>
        <a:bodyPr/>
        <a:lstStyle/>
        <a:p>
          <a:endParaRPr lang="ru-RU"/>
        </a:p>
      </dgm:t>
    </dgm:pt>
    <dgm:pt modelId="{D259EBE8-BA0C-4514-A8D4-A504682D9758}" type="pres">
      <dgm:prSet presAssocID="{F1FB07D8-A02E-4C3C-BFE1-D50ECAD0717B}" presName="text_1" presStyleLbl="node1" presStyleIdx="0" presStyleCnt="5" custScaleX="101618" custScaleY="185988" custLinFactNeighborX="290" custLinFactNeighborY="-4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9DF194-483E-4E3E-BAF6-8C370EBA4FCF}" type="pres">
      <dgm:prSet presAssocID="{F1FB07D8-A02E-4C3C-BFE1-D50ECAD0717B}" presName="accent_1" presStyleCnt="0"/>
      <dgm:spPr/>
      <dgm:t>
        <a:bodyPr/>
        <a:lstStyle/>
        <a:p>
          <a:endParaRPr lang="ru-RU"/>
        </a:p>
      </dgm:t>
    </dgm:pt>
    <dgm:pt modelId="{0897BA97-93ED-4670-A632-4AD6C9B3B6BE}" type="pres">
      <dgm:prSet presAssocID="{F1FB07D8-A02E-4C3C-BFE1-D50ECAD0717B}" presName="accentRepeatNode" presStyleLbl="solidFgAcc1" presStyleIdx="0" presStyleCnt="5"/>
      <dgm:spPr/>
      <dgm:t>
        <a:bodyPr/>
        <a:lstStyle/>
        <a:p>
          <a:endParaRPr lang="ru-RU"/>
        </a:p>
      </dgm:t>
    </dgm:pt>
    <dgm:pt modelId="{D4AA15C8-4E55-4889-AE26-C8ABEC182AD4}" type="pres">
      <dgm:prSet presAssocID="{70977AAE-E533-485F-95A8-E5C8CCBAD7AA}" presName="text_2" presStyleLbl="node1" presStyleIdx="1" presStyleCnt="5" custScaleX="105429" custScaleY="1351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39D50B-92BF-4165-946F-6D8E115697BB}" type="pres">
      <dgm:prSet presAssocID="{70977AAE-E533-485F-95A8-E5C8CCBAD7AA}" presName="accent_2" presStyleCnt="0"/>
      <dgm:spPr/>
      <dgm:t>
        <a:bodyPr/>
        <a:lstStyle/>
        <a:p>
          <a:endParaRPr lang="ru-RU"/>
        </a:p>
      </dgm:t>
    </dgm:pt>
    <dgm:pt modelId="{25DCCF28-9EF3-49BB-B6B1-E757F0B505B9}" type="pres">
      <dgm:prSet presAssocID="{70977AAE-E533-485F-95A8-E5C8CCBAD7AA}" presName="accentRepeatNode" presStyleLbl="solidFgAcc1" presStyleIdx="1" presStyleCnt="5"/>
      <dgm:spPr/>
      <dgm:t>
        <a:bodyPr/>
        <a:lstStyle/>
        <a:p>
          <a:endParaRPr lang="ru-RU"/>
        </a:p>
      </dgm:t>
    </dgm:pt>
    <dgm:pt modelId="{2D24D33C-7BF6-4794-AF4E-1FB7E83EED2C}" type="pres">
      <dgm:prSet presAssocID="{68362CF3-1ED7-4D6B-9E1A-F4ED7E777906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C6F1B2-FD28-42A3-BC5D-3A8634DA37A6}" type="pres">
      <dgm:prSet presAssocID="{68362CF3-1ED7-4D6B-9E1A-F4ED7E777906}" presName="accent_3" presStyleCnt="0"/>
      <dgm:spPr/>
      <dgm:t>
        <a:bodyPr/>
        <a:lstStyle/>
        <a:p>
          <a:endParaRPr lang="ru-RU"/>
        </a:p>
      </dgm:t>
    </dgm:pt>
    <dgm:pt modelId="{3BA80582-CEA2-4BCE-9009-06FD7ADEB40C}" type="pres">
      <dgm:prSet presAssocID="{68362CF3-1ED7-4D6B-9E1A-F4ED7E777906}" presName="accentRepeatNode" presStyleLbl="solidFgAcc1" presStyleIdx="2" presStyleCnt="5"/>
      <dgm:spPr/>
      <dgm:t>
        <a:bodyPr/>
        <a:lstStyle/>
        <a:p>
          <a:endParaRPr lang="ru-RU"/>
        </a:p>
      </dgm:t>
    </dgm:pt>
    <dgm:pt modelId="{FD5FABF5-D470-4F32-AACA-40783E9849B8}" type="pres">
      <dgm:prSet presAssocID="{96D0241C-33B3-4021-A36C-391C3A7AF355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92E52C-566A-4B07-A223-18D62B0B0F7B}" type="pres">
      <dgm:prSet presAssocID="{96D0241C-33B3-4021-A36C-391C3A7AF355}" presName="accent_4" presStyleCnt="0"/>
      <dgm:spPr/>
    </dgm:pt>
    <dgm:pt modelId="{BA508CB6-4FDE-42D0-8E93-FE8AB6AB3538}" type="pres">
      <dgm:prSet presAssocID="{96D0241C-33B3-4021-A36C-391C3A7AF355}" presName="accentRepeatNode" presStyleLbl="solidFgAcc1" presStyleIdx="3" presStyleCnt="5"/>
      <dgm:spPr/>
    </dgm:pt>
    <dgm:pt modelId="{DA4E2876-5ECE-4C6D-828D-3231EBE6E1AF}" type="pres">
      <dgm:prSet presAssocID="{D0F524FB-CB4C-4A3F-8137-6E15886FE768}" presName="text_5" presStyleLbl="node1" presStyleIdx="4" presStyleCnt="5" custScaleY="1298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9387FA-65B8-40C6-B194-94907A1D9141}" type="pres">
      <dgm:prSet presAssocID="{D0F524FB-CB4C-4A3F-8137-6E15886FE768}" presName="accent_5" presStyleCnt="0"/>
      <dgm:spPr/>
    </dgm:pt>
    <dgm:pt modelId="{361F4477-EEAB-4245-9803-3A7AA9CB2698}" type="pres">
      <dgm:prSet presAssocID="{D0F524FB-CB4C-4A3F-8137-6E15886FE768}" presName="accentRepeatNode" presStyleLbl="solidFgAcc1" presStyleIdx="4" presStyleCnt="5"/>
      <dgm:spPr/>
    </dgm:pt>
  </dgm:ptLst>
  <dgm:cxnLst>
    <dgm:cxn modelId="{748003A4-C7CF-46EB-B5EE-172F15CF0D33}" type="presOf" srcId="{CE5BB9B2-2F8C-4E62-BFE5-32331C751CCF}" destId="{5746F8AE-FF9E-4233-9BC8-F8C53ED99151}" srcOrd="0" destOrd="0" presId="urn:microsoft.com/office/officeart/2008/layout/VerticalCurvedList"/>
    <dgm:cxn modelId="{2507E551-BD6E-47D8-9FAA-7C91FD018CA5}" type="presOf" srcId="{70977AAE-E533-485F-95A8-E5C8CCBAD7AA}" destId="{D4AA15C8-4E55-4889-AE26-C8ABEC182AD4}" srcOrd="0" destOrd="0" presId="urn:microsoft.com/office/officeart/2008/layout/VerticalCurvedList"/>
    <dgm:cxn modelId="{A0133676-70A1-49AE-869B-C81CE3839B08}" srcId="{884393E5-E9E5-4FFF-B6BE-889F5FC2392D}" destId="{96D0241C-33B3-4021-A36C-391C3A7AF355}" srcOrd="3" destOrd="0" parTransId="{3CEF4174-3A0A-4D75-A096-E043EADFB43D}" sibTransId="{5875194D-5E19-44EC-B0DE-F91CC1F10DF2}"/>
    <dgm:cxn modelId="{EAA6993F-4690-45A7-A0A9-80075B0B9F87}" srcId="{884393E5-E9E5-4FFF-B6BE-889F5FC2392D}" destId="{F1FB07D8-A02E-4C3C-BFE1-D50ECAD0717B}" srcOrd="0" destOrd="0" parTransId="{2C675D0C-A38B-476F-A5C3-39A1B6A8A8C6}" sibTransId="{CE5BB9B2-2F8C-4E62-BFE5-32331C751CCF}"/>
    <dgm:cxn modelId="{4CEB4B83-947E-405E-B555-4A8AD935D0DB}" srcId="{884393E5-E9E5-4FFF-B6BE-889F5FC2392D}" destId="{D0F524FB-CB4C-4A3F-8137-6E15886FE768}" srcOrd="4" destOrd="0" parTransId="{829CBC88-CB04-4CB2-8A3F-02C652D4447D}" sibTransId="{BD39C433-ADA7-458D-81BF-EFF03D4F0A62}"/>
    <dgm:cxn modelId="{A7177299-F30D-475C-99C6-2173D9EC1F4F}" type="presOf" srcId="{F1FB07D8-A02E-4C3C-BFE1-D50ECAD0717B}" destId="{D259EBE8-BA0C-4514-A8D4-A504682D9758}" srcOrd="0" destOrd="0" presId="urn:microsoft.com/office/officeart/2008/layout/VerticalCurvedList"/>
    <dgm:cxn modelId="{4A07A83A-CAD2-4EF6-9D24-A06C098DF54C}" type="presOf" srcId="{96D0241C-33B3-4021-A36C-391C3A7AF355}" destId="{FD5FABF5-D470-4F32-AACA-40783E9849B8}" srcOrd="0" destOrd="0" presId="urn:microsoft.com/office/officeart/2008/layout/VerticalCurvedList"/>
    <dgm:cxn modelId="{B39ECCC3-8B4F-45F7-9213-2A956E343D4B}" srcId="{884393E5-E9E5-4FFF-B6BE-889F5FC2392D}" destId="{70977AAE-E533-485F-95A8-E5C8CCBAD7AA}" srcOrd="1" destOrd="0" parTransId="{D867659B-D662-429F-98CE-E76FE3D64D4E}" sibTransId="{7229C3D7-82C9-46AA-878F-356988FAB449}"/>
    <dgm:cxn modelId="{70E0C7CB-5E3F-455B-99F7-F3A5D6E33311}" type="presOf" srcId="{68362CF3-1ED7-4D6B-9E1A-F4ED7E777906}" destId="{2D24D33C-7BF6-4794-AF4E-1FB7E83EED2C}" srcOrd="0" destOrd="0" presId="urn:microsoft.com/office/officeart/2008/layout/VerticalCurvedList"/>
    <dgm:cxn modelId="{486B585C-FFD6-4DE3-A2E6-8EA70BB15A64}" type="presOf" srcId="{D0F524FB-CB4C-4A3F-8137-6E15886FE768}" destId="{DA4E2876-5ECE-4C6D-828D-3231EBE6E1AF}" srcOrd="0" destOrd="0" presId="urn:microsoft.com/office/officeart/2008/layout/VerticalCurvedList"/>
    <dgm:cxn modelId="{26630DDD-9CF2-4EA9-AED4-812BB968CB0E}" srcId="{884393E5-E9E5-4FFF-B6BE-889F5FC2392D}" destId="{68362CF3-1ED7-4D6B-9E1A-F4ED7E777906}" srcOrd="2" destOrd="0" parTransId="{9B22F433-7C19-4C52-A498-457B205DBC51}" sibTransId="{EA9901E1-58B0-4256-A2C6-0291658C4828}"/>
    <dgm:cxn modelId="{C8401024-4D2C-420D-94ED-97F45A82E6D7}" type="presOf" srcId="{884393E5-E9E5-4FFF-B6BE-889F5FC2392D}" destId="{A88F5277-9B63-4819-9C9E-596560144501}" srcOrd="0" destOrd="0" presId="urn:microsoft.com/office/officeart/2008/layout/VerticalCurvedList"/>
    <dgm:cxn modelId="{46B7BAD8-57F3-42E8-9144-22FEAE8E9E80}" type="presParOf" srcId="{A88F5277-9B63-4819-9C9E-596560144501}" destId="{8462CDCE-9CCE-471E-B226-BD64DDFFF866}" srcOrd="0" destOrd="0" presId="urn:microsoft.com/office/officeart/2008/layout/VerticalCurvedList"/>
    <dgm:cxn modelId="{532E8C9F-D1D7-4A12-A80B-2ED8D4BB541F}" type="presParOf" srcId="{8462CDCE-9CCE-471E-B226-BD64DDFFF866}" destId="{3D9D6CCC-B329-45A2-B2E3-F096D68AC86D}" srcOrd="0" destOrd="0" presId="urn:microsoft.com/office/officeart/2008/layout/VerticalCurvedList"/>
    <dgm:cxn modelId="{A1078809-E3CC-4DE2-982D-56F042746959}" type="presParOf" srcId="{3D9D6CCC-B329-45A2-B2E3-F096D68AC86D}" destId="{CD16D88D-100E-4639-A3A5-2CC1B0A3A650}" srcOrd="0" destOrd="0" presId="urn:microsoft.com/office/officeart/2008/layout/VerticalCurvedList"/>
    <dgm:cxn modelId="{70E830E8-9D30-4ABB-BB11-B8D9B72F120B}" type="presParOf" srcId="{3D9D6CCC-B329-45A2-B2E3-F096D68AC86D}" destId="{5746F8AE-FF9E-4233-9BC8-F8C53ED99151}" srcOrd="1" destOrd="0" presId="urn:microsoft.com/office/officeart/2008/layout/VerticalCurvedList"/>
    <dgm:cxn modelId="{527D3261-8C35-43B7-A69F-11E7BE8EDD14}" type="presParOf" srcId="{3D9D6CCC-B329-45A2-B2E3-F096D68AC86D}" destId="{ACFA6F15-9B3F-4B86-8B7A-64E947ACD5D0}" srcOrd="2" destOrd="0" presId="urn:microsoft.com/office/officeart/2008/layout/VerticalCurvedList"/>
    <dgm:cxn modelId="{EA479129-396A-4AE3-9D66-31BB698D59D4}" type="presParOf" srcId="{3D9D6CCC-B329-45A2-B2E3-F096D68AC86D}" destId="{47829BEF-F40E-4AB7-B033-C02DF9F50202}" srcOrd="3" destOrd="0" presId="urn:microsoft.com/office/officeart/2008/layout/VerticalCurvedList"/>
    <dgm:cxn modelId="{ABE9BB1B-F638-4B80-BB12-942472CC650A}" type="presParOf" srcId="{8462CDCE-9CCE-471E-B226-BD64DDFFF866}" destId="{D259EBE8-BA0C-4514-A8D4-A504682D9758}" srcOrd="1" destOrd="0" presId="urn:microsoft.com/office/officeart/2008/layout/VerticalCurvedList"/>
    <dgm:cxn modelId="{02B0A6A5-55B2-43B6-9400-E1AFA522BF73}" type="presParOf" srcId="{8462CDCE-9CCE-471E-B226-BD64DDFFF866}" destId="{AD9DF194-483E-4E3E-BAF6-8C370EBA4FCF}" srcOrd="2" destOrd="0" presId="urn:microsoft.com/office/officeart/2008/layout/VerticalCurvedList"/>
    <dgm:cxn modelId="{C930F299-78C3-40DF-8ECE-107686DB2506}" type="presParOf" srcId="{AD9DF194-483E-4E3E-BAF6-8C370EBA4FCF}" destId="{0897BA97-93ED-4670-A632-4AD6C9B3B6BE}" srcOrd="0" destOrd="0" presId="urn:microsoft.com/office/officeart/2008/layout/VerticalCurvedList"/>
    <dgm:cxn modelId="{05CFE14A-42D7-4639-BFE8-F3A8401FC322}" type="presParOf" srcId="{8462CDCE-9CCE-471E-B226-BD64DDFFF866}" destId="{D4AA15C8-4E55-4889-AE26-C8ABEC182AD4}" srcOrd="3" destOrd="0" presId="urn:microsoft.com/office/officeart/2008/layout/VerticalCurvedList"/>
    <dgm:cxn modelId="{67060C05-69D9-4957-B58F-ACC429CCC5E3}" type="presParOf" srcId="{8462CDCE-9CCE-471E-B226-BD64DDFFF866}" destId="{E739D50B-92BF-4165-946F-6D8E115697BB}" srcOrd="4" destOrd="0" presId="urn:microsoft.com/office/officeart/2008/layout/VerticalCurvedList"/>
    <dgm:cxn modelId="{E819B55D-5E4A-4AEF-A327-98BBEA3D2C4F}" type="presParOf" srcId="{E739D50B-92BF-4165-946F-6D8E115697BB}" destId="{25DCCF28-9EF3-49BB-B6B1-E757F0B505B9}" srcOrd="0" destOrd="0" presId="urn:microsoft.com/office/officeart/2008/layout/VerticalCurvedList"/>
    <dgm:cxn modelId="{D434F129-F21D-40E8-981D-01CAFC52F8D5}" type="presParOf" srcId="{8462CDCE-9CCE-471E-B226-BD64DDFFF866}" destId="{2D24D33C-7BF6-4794-AF4E-1FB7E83EED2C}" srcOrd="5" destOrd="0" presId="urn:microsoft.com/office/officeart/2008/layout/VerticalCurvedList"/>
    <dgm:cxn modelId="{73176C41-06B8-4F2F-81E7-00ED104896F0}" type="presParOf" srcId="{8462CDCE-9CCE-471E-B226-BD64DDFFF866}" destId="{C6C6F1B2-FD28-42A3-BC5D-3A8634DA37A6}" srcOrd="6" destOrd="0" presId="urn:microsoft.com/office/officeart/2008/layout/VerticalCurvedList"/>
    <dgm:cxn modelId="{DA3BCF0A-6606-4101-A0D1-909E9D4B5875}" type="presParOf" srcId="{C6C6F1B2-FD28-42A3-BC5D-3A8634DA37A6}" destId="{3BA80582-CEA2-4BCE-9009-06FD7ADEB40C}" srcOrd="0" destOrd="0" presId="urn:microsoft.com/office/officeart/2008/layout/VerticalCurvedList"/>
    <dgm:cxn modelId="{F9F49B73-58DE-41C0-97B0-F4BE17EFBCC7}" type="presParOf" srcId="{8462CDCE-9CCE-471E-B226-BD64DDFFF866}" destId="{FD5FABF5-D470-4F32-AACA-40783E9849B8}" srcOrd="7" destOrd="0" presId="urn:microsoft.com/office/officeart/2008/layout/VerticalCurvedList"/>
    <dgm:cxn modelId="{EF1E69D7-66AF-4D2D-A2FE-888ED4C2F4A2}" type="presParOf" srcId="{8462CDCE-9CCE-471E-B226-BD64DDFFF866}" destId="{F792E52C-566A-4B07-A223-18D62B0B0F7B}" srcOrd="8" destOrd="0" presId="urn:microsoft.com/office/officeart/2008/layout/VerticalCurvedList"/>
    <dgm:cxn modelId="{13B34024-28CE-404F-98A3-7BD81478975F}" type="presParOf" srcId="{F792E52C-566A-4B07-A223-18D62B0B0F7B}" destId="{BA508CB6-4FDE-42D0-8E93-FE8AB6AB3538}" srcOrd="0" destOrd="0" presId="urn:microsoft.com/office/officeart/2008/layout/VerticalCurvedList"/>
    <dgm:cxn modelId="{68D22FD6-050A-4570-9C28-3C7B315599E2}" type="presParOf" srcId="{8462CDCE-9CCE-471E-B226-BD64DDFFF866}" destId="{DA4E2876-5ECE-4C6D-828D-3231EBE6E1AF}" srcOrd="9" destOrd="0" presId="urn:microsoft.com/office/officeart/2008/layout/VerticalCurvedList"/>
    <dgm:cxn modelId="{28CF69ED-DC5A-4DFF-BDF4-977F493CC942}" type="presParOf" srcId="{8462CDCE-9CCE-471E-B226-BD64DDFFF866}" destId="{239387FA-65B8-40C6-B194-94907A1D9141}" srcOrd="10" destOrd="0" presId="urn:microsoft.com/office/officeart/2008/layout/VerticalCurvedList"/>
    <dgm:cxn modelId="{DED7A514-559C-4F1B-A31D-E9A23DC717D9}" type="presParOf" srcId="{239387FA-65B8-40C6-B194-94907A1D9141}" destId="{361F4477-EEAB-4245-9803-3A7AA9CB2698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3D2572A-B31B-4DE6-86A9-6D9D3ECFCDE1}">
      <dsp:nvSpPr>
        <dsp:cNvPr id="0" name=""/>
        <dsp:cNvSpPr/>
      </dsp:nvSpPr>
      <dsp:spPr>
        <a:xfrm>
          <a:off x="45235" y="358303"/>
          <a:ext cx="1814822" cy="1088893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  <a:alpha val="7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АДБ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7128" y="390196"/>
        <a:ext cx="1751036" cy="1025107"/>
      </dsp:txXfrm>
    </dsp:sp>
    <dsp:sp modelId="{29C43338-0134-41D6-AE18-52BB6DFD08A1}">
      <dsp:nvSpPr>
        <dsp:cNvPr id="0" name=""/>
        <dsp:cNvSpPr/>
      </dsp:nvSpPr>
      <dsp:spPr>
        <a:xfrm rot="39473">
          <a:off x="2011134" y="691956"/>
          <a:ext cx="364009" cy="45007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lumMod val="60000"/>
            <a:lumOff val="40000"/>
            <a:alpha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2011138" y="781344"/>
        <a:ext cx="254806" cy="270045"/>
      </dsp:txXfrm>
    </dsp:sp>
    <dsp:sp modelId="{76E5569B-E80E-4967-A1BF-2A61922023C1}">
      <dsp:nvSpPr>
        <dsp:cNvPr id="0" name=""/>
        <dsp:cNvSpPr/>
      </dsp:nvSpPr>
      <dsp:spPr>
        <a:xfrm>
          <a:off x="2546823" y="387028"/>
          <a:ext cx="1814822" cy="1088893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  <a:alpha val="7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Заявка на возврат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(подтверждающие документы, при необходимости)</a:t>
          </a:r>
          <a:endParaRPr lang="ru-RU" sz="1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78716" y="418921"/>
        <a:ext cx="1751036" cy="1025107"/>
      </dsp:txXfrm>
    </dsp:sp>
    <dsp:sp modelId="{00FEAD6A-03D2-46EF-B694-99747E4FE8D2}">
      <dsp:nvSpPr>
        <dsp:cNvPr id="0" name=""/>
        <dsp:cNvSpPr/>
      </dsp:nvSpPr>
      <dsp:spPr>
        <a:xfrm>
          <a:off x="4521350" y="706437"/>
          <a:ext cx="384742" cy="45007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lumMod val="60000"/>
            <a:lumOff val="40000"/>
            <a:alpha val="8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>
        <a:off x="4521350" y="796452"/>
        <a:ext cx="269319" cy="270045"/>
      </dsp:txXfrm>
    </dsp:sp>
    <dsp:sp modelId="{759F5DEE-7F6F-4A5F-BF4E-658A7BDCD043}">
      <dsp:nvSpPr>
        <dsp:cNvPr id="0" name=""/>
        <dsp:cNvSpPr/>
      </dsp:nvSpPr>
      <dsp:spPr>
        <a:xfrm>
          <a:off x="5087574" y="387028"/>
          <a:ext cx="1814822" cy="1088893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  <a:alpha val="7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автоматизированного контроля на  наличие первоначального документа и соответствие реквизитов</a:t>
          </a:r>
          <a:endParaRPr lang="ru-RU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19467" y="418921"/>
        <a:ext cx="1751036" cy="1025107"/>
      </dsp:txXfrm>
    </dsp:sp>
    <dsp:sp modelId="{19A224E9-9ECD-4799-8EBB-125FD8D20C68}">
      <dsp:nvSpPr>
        <dsp:cNvPr id="0" name=""/>
        <dsp:cNvSpPr/>
      </dsp:nvSpPr>
      <dsp:spPr>
        <a:xfrm rot="5400000">
          <a:off x="5802614" y="1602959"/>
          <a:ext cx="384742" cy="450075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 rot="-5400000">
        <a:off x="5859963" y="1635626"/>
        <a:ext cx="270045" cy="269319"/>
      </dsp:txXfrm>
    </dsp:sp>
    <dsp:sp modelId="{3B31D246-B3D9-40AA-897A-A98818D89277}">
      <dsp:nvSpPr>
        <dsp:cNvPr id="0" name=""/>
        <dsp:cNvSpPr/>
      </dsp:nvSpPr>
      <dsp:spPr>
        <a:xfrm>
          <a:off x="5087574" y="2201850"/>
          <a:ext cx="1814822" cy="1088893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  <a:alpha val="7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Проведение  дополнительного контроля, </a:t>
          </a:r>
          <a:r>
            <a:rPr lang="ru-RU" sz="1400" b="1" kern="1200" dirty="0" smtClean="0">
              <a:solidFill>
                <a:srgbClr val="8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учетом прилагаемых  документов (при необходимости)</a:t>
          </a:r>
          <a:r>
            <a:rPr lang="ru-RU" sz="1400" kern="1200" dirty="0" smtClean="0">
              <a:solidFill>
                <a:srgbClr val="86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ru-RU" sz="1400" b="1" kern="1200" dirty="0">
            <a:solidFill>
              <a:srgbClr val="86000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19467" y="2233743"/>
        <a:ext cx="1751036" cy="1025107"/>
      </dsp:txXfrm>
    </dsp:sp>
    <dsp:sp modelId="{2B2A5831-FB45-4D84-BF30-8CC3EBC70940}">
      <dsp:nvSpPr>
        <dsp:cNvPr id="0" name=""/>
        <dsp:cNvSpPr/>
      </dsp:nvSpPr>
      <dsp:spPr>
        <a:xfrm rot="10800000">
          <a:off x="4543127" y="2521259"/>
          <a:ext cx="384742" cy="450075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 rot="10800000">
        <a:off x="4658550" y="2611274"/>
        <a:ext cx="269319" cy="270045"/>
      </dsp:txXfrm>
    </dsp:sp>
    <dsp:sp modelId="{3B6F81C7-AE58-43FF-9479-11D1103DCC34}">
      <dsp:nvSpPr>
        <dsp:cNvPr id="0" name=""/>
        <dsp:cNvSpPr/>
      </dsp:nvSpPr>
      <dsp:spPr>
        <a:xfrm>
          <a:off x="2546823" y="2201850"/>
          <a:ext cx="1814822" cy="1088893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  <a:alpha val="7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78716" y="2233743"/>
        <a:ext cx="1751036" cy="1025107"/>
      </dsp:txXfrm>
    </dsp:sp>
    <dsp:sp modelId="{B117068C-A923-41FA-AACF-8FA2858F2E09}">
      <dsp:nvSpPr>
        <dsp:cNvPr id="0" name=""/>
        <dsp:cNvSpPr/>
      </dsp:nvSpPr>
      <dsp:spPr>
        <a:xfrm rot="10800000">
          <a:off x="2002376" y="2521259"/>
          <a:ext cx="384742" cy="450075"/>
        </a:xfrm>
        <a:prstGeom prst="rightArrow">
          <a:avLst>
            <a:gd name="adj1" fmla="val 60000"/>
            <a:gd name="adj2" fmla="val 50000"/>
          </a:avLst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 rot="10800000">
        <a:off x="2117799" y="2611274"/>
        <a:ext cx="269319" cy="270045"/>
      </dsp:txXfrm>
    </dsp:sp>
    <dsp:sp modelId="{8DD744FA-793A-4673-A30F-587D87397013}">
      <dsp:nvSpPr>
        <dsp:cNvPr id="0" name=""/>
        <dsp:cNvSpPr/>
      </dsp:nvSpPr>
      <dsp:spPr>
        <a:xfrm>
          <a:off x="6071" y="2201850"/>
          <a:ext cx="1814822" cy="1088893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  <a:alpha val="7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Протокол с указанием причины </a:t>
          </a:r>
          <a:endParaRPr lang="ru-RU" sz="14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964" y="2233743"/>
        <a:ext cx="1751036" cy="10251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46F8AE-FF9E-4233-9BC8-F8C53ED99151}">
      <dsp:nvSpPr>
        <dsp:cNvPr id="0" name=""/>
        <dsp:cNvSpPr/>
      </dsp:nvSpPr>
      <dsp:spPr>
        <a:xfrm>
          <a:off x="-4535821" y="-660343"/>
          <a:ext cx="5306063" cy="5306063"/>
        </a:xfrm>
        <a:prstGeom prst="blockArc">
          <a:avLst>
            <a:gd name="adj1" fmla="val 18900000"/>
            <a:gd name="adj2" fmla="val 2700000"/>
            <a:gd name="adj3" fmla="val 407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259EBE8-BA0C-4514-A8D4-A504682D9758}">
      <dsp:nvSpPr>
        <dsp:cNvPr id="0" name=""/>
        <dsp:cNvSpPr/>
      </dsp:nvSpPr>
      <dsp:spPr>
        <a:xfrm>
          <a:off x="258080" y="54933"/>
          <a:ext cx="6487504" cy="916267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1040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копия распоряжения плательщика, копия платежного поручения, в которое включен платеж физического лица, и копия письма кредитной организации (ее филиала), подтверждающего факт включения распоряжения физического лица в  платежное поручение</a:t>
          </a:r>
          <a:endParaRPr lang="ru-RU" sz="13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58080" y="54933"/>
        <a:ext cx="6487504" cy="916267"/>
      </dsp:txXfrm>
    </dsp:sp>
    <dsp:sp modelId="{0897BA97-93ED-4670-A632-4AD6C9B3B6BE}">
      <dsp:nvSpPr>
        <dsp:cNvPr id="0" name=""/>
        <dsp:cNvSpPr/>
      </dsp:nvSpPr>
      <dsp:spPr>
        <a:xfrm>
          <a:off x="-16690" y="207309"/>
          <a:ext cx="615810" cy="6158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AA15C8-4E55-4889-AE26-C8ABEC182AD4}">
      <dsp:nvSpPr>
        <dsp:cNvPr id="0" name=""/>
        <dsp:cNvSpPr/>
      </dsp:nvSpPr>
      <dsp:spPr>
        <a:xfrm>
          <a:off x="480515" y="920963"/>
          <a:ext cx="6358623" cy="665977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1040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Документы, подтверждающие начисление платежа физическому лицу (постановление, решение и т.д.) для подтверждения ФИО по УИН</a:t>
          </a:r>
          <a:endParaRPr lang="ru-RU" sz="13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80515" y="920963"/>
        <a:ext cx="6358623" cy="665977"/>
      </dsp:txXfrm>
    </dsp:sp>
    <dsp:sp modelId="{25DCCF28-9EF3-49BB-B6B1-E757F0B505B9}">
      <dsp:nvSpPr>
        <dsp:cNvPr id="0" name=""/>
        <dsp:cNvSpPr/>
      </dsp:nvSpPr>
      <dsp:spPr>
        <a:xfrm>
          <a:off x="336327" y="946046"/>
          <a:ext cx="615810" cy="6158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24D33C-7BF6-4794-AF4E-1FB7E83EED2C}">
      <dsp:nvSpPr>
        <dsp:cNvPr id="0" name=""/>
        <dsp:cNvSpPr/>
      </dsp:nvSpPr>
      <dsp:spPr>
        <a:xfrm>
          <a:off x="752580" y="1746363"/>
          <a:ext cx="5922842" cy="492648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1040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Документы, подтверждающие ФИО по идентификатору сведений о физическом лице</a:t>
          </a:r>
          <a:endParaRPr lang="ru-RU" sz="13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752580" y="1746363"/>
        <a:ext cx="5922842" cy="492648"/>
      </dsp:txXfrm>
    </dsp:sp>
    <dsp:sp modelId="{3BA80582-CEA2-4BCE-9009-06FD7ADEB40C}">
      <dsp:nvSpPr>
        <dsp:cNvPr id="0" name=""/>
        <dsp:cNvSpPr/>
      </dsp:nvSpPr>
      <dsp:spPr>
        <a:xfrm>
          <a:off x="444675" y="1684782"/>
          <a:ext cx="615810" cy="6158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5FABF5-D470-4F32-AACA-40783E9849B8}">
      <dsp:nvSpPr>
        <dsp:cNvPr id="0" name=""/>
        <dsp:cNvSpPr/>
      </dsp:nvSpPr>
      <dsp:spPr>
        <a:xfrm>
          <a:off x="644232" y="2485100"/>
          <a:ext cx="6031190" cy="492648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1040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Документы, подтверждающие проведение реорганизации юридического лица (правопреемник юридического лица) </a:t>
          </a:r>
          <a:endParaRPr lang="ru-RU" sz="13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644232" y="2485100"/>
        <a:ext cx="6031190" cy="492648"/>
      </dsp:txXfrm>
    </dsp:sp>
    <dsp:sp modelId="{BA508CB6-4FDE-42D0-8E93-FE8AB6AB3538}">
      <dsp:nvSpPr>
        <dsp:cNvPr id="0" name=""/>
        <dsp:cNvSpPr/>
      </dsp:nvSpPr>
      <dsp:spPr>
        <a:xfrm>
          <a:off x="336327" y="2423519"/>
          <a:ext cx="615810" cy="6158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4E2876-5ECE-4C6D-828D-3231EBE6E1AF}">
      <dsp:nvSpPr>
        <dsp:cNvPr id="0" name=""/>
        <dsp:cNvSpPr/>
      </dsp:nvSpPr>
      <dsp:spPr>
        <a:xfrm>
          <a:off x="291214" y="3150294"/>
          <a:ext cx="6384207" cy="639733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1040" tIns="33020" rIns="33020" bIns="3302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Иные документы, подтверждающие право плательщика на возврат денежных средств (например, подтверждающие изменение ФИО, возврат платы за детей, опекунство,  решение суда и т.д. )</a:t>
          </a:r>
          <a:endParaRPr lang="ru-RU" sz="13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91214" y="3150294"/>
        <a:ext cx="6384207" cy="639733"/>
      </dsp:txXfrm>
    </dsp:sp>
    <dsp:sp modelId="{361F4477-EEAB-4245-9803-3A7AA9CB2698}">
      <dsp:nvSpPr>
        <dsp:cNvPr id="0" name=""/>
        <dsp:cNvSpPr/>
      </dsp:nvSpPr>
      <dsp:spPr>
        <a:xfrm>
          <a:off x="-16690" y="3162255"/>
          <a:ext cx="615810" cy="61581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C5F2DC-CBFA-4B87-84E9-DEEDCB49EBA8}" type="datetimeFigureOut">
              <a:rPr lang="ru-RU" smtClean="0"/>
              <a:pPr/>
              <a:t>16.05.2018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09613" y="744538"/>
            <a:ext cx="537845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BFC202-683A-4DD6-AD30-9F132B7862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3839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D62B5-BFD8-493F-B00C-E31105BF4373}" type="datetime1">
              <a:rPr lang="ru-RU" smtClean="0"/>
              <a:pPr>
                <a:defRPr/>
              </a:pPr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3BDEE2-AC99-45C1-AF82-AB8B0A62039A}" type="datetime1">
              <a:rPr lang="ru-RU" smtClean="0"/>
              <a:pPr>
                <a:defRPr/>
              </a:pPr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9B43E-E4E1-439A-9908-06889407C1C3}" type="datetime1">
              <a:rPr lang="ru-RU" smtClean="0"/>
              <a:pPr>
                <a:defRPr/>
              </a:pPr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CD14B-2B70-4FA1-80E1-15E5FE479042}" type="datetime1">
              <a:rPr lang="ru-RU" smtClean="0"/>
              <a:pPr>
                <a:defRPr/>
              </a:pPr>
              <a:t>16.05.2018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B964A-6D73-487B-A579-C0B795C9124C}" type="datetime1">
              <a:rPr lang="ru-RU" smtClean="0"/>
              <a:pPr>
                <a:defRPr/>
              </a:pPr>
              <a:t>16.05.2018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CAE1C2-22FD-4EBE-BC60-AA7FC5FE4B75}" type="datetime1">
              <a:rPr lang="ru-RU" smtClean="0"/>
              <a:pPr>
                <a:defRPr/>
              </a:pPr>
              <a:t>16.05.2018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AD7D8-F03D-497A-BAA0-17F145B9928B}" type="datetime1">
              <a:rPr lang="ru-RU" smtClean="0"/>
              <a:pPr>
                <a:defRPr/>
              </a:pPr>
              <a:t>16.05.2018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FF1C4-75A0-42EB-A14A-C447C345DA86}" type="datetime1">
              <a:rPr lang="ru-RU" smtClean="0"/>
              <a:pPr>
                <a:defRPr/>
              </a:pPr>
              <a:t>16.05.2018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64FE3-6C3F-4EEB-B756-BF4EBE5AA32D}" type="datetime1">
              <a:rPr lang="ru-RU" smtClean="0"/>
              <a:pPr>
                <a:defRPr/>
              </a:pPr>
              <a:t>16.05.2018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108AE-40D1-40F1-990B-71A15690296C}" type="datetime1">
              <a:rPr lang="ru-RU" smtClean="0"/>
              <a:pPr>
                <a:defRPr/>
              </a:pPr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9230D8-1B8D-4B01-8586-FBF3A0940181}" type="datetime1">
              <a:rPr lang="ru-RU" smtClean="0"/>
              <a:pPr>
                <a:defRPr/>
              </a:pPr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81038" y="365126"/>
            <a:ext cx="854392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81038" y="1825625"/>
            <a:ext cx="854392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3D357EC-B735-4CB3-8011-DFF3B0A93A5D}" type="datetime1">
              <a:rPr lang="ru-RU" smtClean="0"/>
              <a:pPr>
                <a:defRPr/>
              </a:pPr>
              <a:t>16.05.2018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AA2C0CFCFC052E0AF943A9A48967DA57C9FBFCB42522FEFE3E85CE343EA3A34226B8F757002FACDCn9lFH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1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openxmlformats.org/officeDocument/2006/relationships/image" Target="../media/image7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6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2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emf"/><Relationship Id="rId5" Type="http://schemas.openxmlformats.org/officeDocument/2006/relationships/package" Target="../embeddings/_________Microsoft_Word3.docx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4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1.emf"/><Relationship Id="rId5" Type="http://schemas.openxmlformats.org/officeDocument/2006/relationships/package" Target="../embeddings/_________Microsoft_Word5.docx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6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092530" y="1674421"/>
            <a:ext cx="801760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i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Контроль обоснованности возврата из бюджетов бюджетной системы Российской Федерации платежей, порядок возврата которых не установлен федеральными законами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(возврат </a:t>
            </a: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неналоговых доходов)</a:t>
            </a:r>
            <a:endParaRPr lang="ru-RU" sz="2400" b="1" i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780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1704" y="1038434"/>
            <a:ext cx="5608307" cy="588570"/>
          </a:xfrm>
        </p:spPr>
        <p:txBody>
          <a:bodyPr/>
          <a:lstStyle/>
          <a:p>
            <a:r>
              <a:rPr lang="ru-RU" sz="1381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Положения приказа Минфина России от 18.12.2013  № 125н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36601" y="1903682"/>
            <a:ext cx="8678332" cy="4068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 Федерального казначейства проверяет обоснованность возврата сумм поступлений по платежам,  порядок возврата которых не установлен федеральными законами, по следующим направлениям:</a:t>
            </a:r>
          </a:p>
          <a:p>
            <a:pPr algn="just"/>
            <a:endParaRPr lang="ru-RU" sz="1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1853" indent="-221853" algn="just">
              <a:buFont typeface="Wingdings" pitchFamily="2" charset="2"/>
              <a:buChar char="Ø"/>
            </a:pPr>
            <a:r>
              <a:rPr lang="ru-RU" sz="1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наличие в органе Федерального казначейства документов, указанных в разделе 2 "Реквизиты документа-основания" Заявки на возврат, подтверждающих факт зачисления платежа;</a:t>
            </a:r>
          </a:p>
          <a:p>
            <a:pPr marL="221853" indent="-221853" algn="just">
              <a:buFont typeface="Wingdings" pitchFamily="2" charset="2"/>
              <a:buChar char="Ø"/>
            </a:pPr>
            <a:endParaRPr lang="ru-RU" sz="1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1853" indent="-221853" algn="just">
              <a:buFont typeface="Wingdings" pitchFamily="2" charset="2"/>
              <a:buChar char="Ø"/>
            </a:pPr>
            <a:r>
              <a:rPr lang="ru-RU" sz="1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соответствие реквизитов плательщика (ИНН, КПП (при их наличии) и наименование) из расчетного документа плательщика реквизитам получателя платежа (ИНН, КПП (при их наличии) и наименование), указанным в разделе 3 "Реквизиты получателя" Заявки на возврат;</a:t>
            </a:r>
          </a:p>
          <a:p>
            <a:pPr marL="221853" indent="-221853" algn="just">
              <a:buFont typeface="Wingdings" pitchFamily="2" charset="2"/>
              <a:buChar char="Ø"/>
            </a:pPr>
            <a:endParaRPr lang="ru-RU" sz="1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1853" indent="-221853" algn="just">
              <a:buFont typeface="Wingdings" pitchFamily="2" charset="2"/>
              <a:buChar char="Ø"/>
            </a:pPr>
            <a:r>
              <a:rPr lang="ru-RU" sz="1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соответствие реквизитов плательщика (ИНН (при его наличии) и наименование), указанных в строке реестра, прилагаемого к платежному поручению на общую сумму с реестром, реквизитам получателя (ИНН (при его наличии) и наименование), указанным в разделе 3 "Реквизиты получателя" Заявки на возврат, при условии указания в графах 1 - 3  раздела 2 "Реквизиты документа-основания" Заявки на возврат реквизитов платежного поручения на общую сумму с реестром;</a:t>
            </a:r>
          </a:p>
          <a:p>
            <a:pPr marL="221853" indent="-221853" algn="just">
              <a:buFont typeface="Wingdings" pitchFamily="2" charset="2"/>
              <a:buChar char="Ø"/>
            </a:pPr>
            <a:endParaRPr lang="ru-RU" sz="13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21853" indent="-221853" algn="just">
              <a:buFont typeface="Wingdings" pitchFamily="2" charset="2"/>
              <a:buChar char="Ø"/>
            </a:pPr>
            <a:r>
              <a:rPr lang="ru-RU" sz="13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непревышение</a:t>
            </a:r>
            <a:r>
              <a:rPr lang="ru-RU" sz="1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суммы возврата, указанной в Заявке на возврат, над суммой расчетного документа (суммой платежа физического лица, указанной в строке реестра, прилагаемого к платежному поручению на общую сумму с реестром) с учетом ранее исполненных возвратов и уточнений</a:t>
            </a:r>
            <a:r>
              <a:rPr lang="ru-RU" sz="13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221853" indent="-221853" algn="just">
              <a:buFont typeface="Wingdings" pitchFamily="2" charset="2"/>
              <a:buChar char="Ø"/>
            </a:pPr>
            <a:endParaRPr lang="ru-RU" sz="1138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5057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9799" y="1161455"/>
            <a:ext cx="6075163" cy="301823"/>
          </a:xfrm>
        </p:spPr>
        <p:txBody>
          <a:bodyPr/>
          <a:lstStyle/>
          <a:p>
            <a:r>
              <a:rPr lang="ru-RU" sz="1381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 приказа Минфина России от 18.12.2013  № 125н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5122" y="1669653"/>
            <a:ext cx="8719211" cy="4900480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Документы, подтверждающие факт уплаты платежа и документы, подтверждающие право плательщика на возврат прилагаются к Заявке на возврат и направляются администратором доходов бюджета в орган Федерального казначейства:</a:t>
            </a:r>
          </a:p>
          <a:p>
            <a:pPr marL="553922" indent="-232172" algn="just"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бумажном документообороте между органом Федерального казначейства и администратором доходов бюджета - в форме копии бумажного документа, созданной посредством его сканирования, заверенной подписью руководителя (уполномоченного им лица) и подписью главного бухгалтера (иного уполномоченного руководителем лица), которые в соответствии с представленной администратором доходов бюджета Карточкой образцов подписей наделены правом первой и второй подписи соответственно;</a:t>
            </a:r>
            <a:endParaRPr lang="ru-RU" sz="1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pPr marL="553922" indent="-232172" algn="just">
              <a:buFont typeface="Arial" panose="020B0604020202020204" pitchFamily="34" charset="0"/>
              <a:buChar char="•"/>
            </a:pP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электронном документообороте между органом Федерального казначейства и администратором доходов бюджета - в форме электронной копии бумажного документа, созданной посредством его сканирования, заверенной подписью руководителя (уполномоченного им лица) и подписью главного бухгалтера (иного уполномоченного руководителем лица), которые в соответствии с представленной администратором доходов бюджета Карточкой образцов подписей наделены правом первой и второй подписи соответственно.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приеме документов, подтверждающих факт уплаты платежа, от администратора доходов бюджета, орган Федерального казначейства осуществляет проверку наличия в документах подписи руководителя (уполномоченного им лица) с правом первой подписи и главного бухгалтера (иного уполномоченного руководителем лица) с правом второй подписи, а также соответствия подписей данных лиц образцам, имеющимся в  Карточке образцов подписей  администратора доходов бюджета.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Документы, подтверждающие право плательщика на возврат, должны быть напечатаны на официальном бланке организации, выдавшей документ, подписаны ее руководителем (заместителем руководителя) и </a:t>
            </a:r>
            <a:r>
              <a:rPr lang="ru-RU" sz="13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заверены печатью организации</a:t>
            </a: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ru-RU" sz="1138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610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7375350"/>
              </p:ext>
            </p:extLst>
          </p:nvPr>
        </p:nvGraphicFramePr>
        <p:xfrm>
          <a:off x="671403" y="1085111"/>
          <a:ext cx="8803245" cy="4363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Документ" r:id="rId3" imgW="10134740" imgH="5765688" progId="Word.Document.12">
                  <p:embed/>
                </p:oleObj>
              </mc:Choice>
              <mc:Fallback>
                <p:oleObj name="Документ" r:id="rId3" imgW="10134740" imgH="5765688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403" y="1085111"/>
                        <a:ext cx="8803245" cy="436378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Овал 3"/>
          <p:cNvSpPr/>
          <p:nvPr/>
        </p:nvSpPr>
        <p:spPr>
          <a:xfrm>
            <a:off x="1752080" y="4331754"/>
            <a:ext cx="6172720" cy="309563"/>
          </a:xfrm>
          <a:prstGeom prst="ellipse">
            <a:avLst/>
          </a:prstGeom>
          <a:noFill/>
          <a:ln w="22225">
            <a:solidFill>
              <a:srgbClr val="A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821266" y="5303190"/>
            <a:ext cx="3327401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975" dirty="0">
                <a:latin typeface="Times New Roman" pitchFamily="18" charset="0"/>
                <a:cs typeface="Times New Roman" pitchFamily="18" charset="0"/>
              </a:rPr>
              <a:t>АДБ в графах 1-3 раздела 2 «Реквизиты документа основания» Заявки на возврат  указывают реквизиты расчетного документа плательщика (платежного поручения на общую сумму с реестром).</a:t>
            </a:r>
            <a:endParaRPr lang="ru-RU" sz="975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63733" y="5303190"/>
            <a:ext cx="3460778" cy="992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975" b="1" dirty="0">
                <a:latin typeface="Times New Roman" pitchFamily="18" charset="0"/>
                <a:cs typeface="Times New Roman" pitchFamily="18" charset="0"/>
              </a:rPr>
              <a:t>В случае возврата платежа физического лица</a:t>
            </a:r>
            <a:r>
              <a:rPr lang="ru-RU" sz="975" dirty="0">
                <a:latin typeface="Times New Roman" pitchFamily="18" charset="0"/>
                <a:cs typeface="Times New Roman" pitchFamily="18" charset="0"/>
              </a:rPr>
              <a:t>, включенного в платежное поручение на общую сумму с реестром, в графе 2 раздела 2 «Реквизиты документа основания» Заявки на возврат АДБ указывают номер платежного поручения на общую сумму с реестром и номер строки в реестре, разделенные между собой знаком «/».</a:t>
            </a:r>
            <a:endParaRPr lang="ru-RU" sz="975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 стрелкой 6"/>
          <p:cNvCxnSpPr>
            <a:stCxn id="4" idx="4"/>
          </p:cNvCxnSpPr>
          <p:nvPr/>
        </p:nvCxnSpPr>
        <p:spPr>
          <a:xfrm flipH="1">
            <a:off x="2268960" y="4641317"/>
            <a:ext cx="2569480" cy="661874"/>
          </a:xfrm>
          <a:prstGeom prst="straightConnector1">
            <a:avLst/>
          </a:prstGeom>
          <a:ln w="22225" cmpd="sng">
            <a:solidFill>
              <a:srgbClr val="86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4782741" y="4649057"/>
            <a:ext cx="2897461" cy="504092"/>
          </a:xfrm>
          <a:prstGeom prst="straightConnector1">
            <a:avLst/>
          </a:prstGeom>
          <a:ln w="22225" cmpd="sng">
            <a:solidFill>
              <a:srgbClr val="86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3173015" y="592668"/>
            <a:ext cx="6394317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Особенности заполнения Заявки на возврат при возврате плательщикам излишне уплаченных (взысканных) сумм</a:t>
            </a:r>
          </a:p>
        </p:txBody>
      </p:sp>
    </p:spTree>
    <p:extLst>
      <p:ext uri="{BB962C8B-B14F-4D97-AF65-F5344CB8AC3E}">
        <p14:creationId xmlns:p14="http://schemas.microsoft.com/office/powerpoint/2010/main" val="23236935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graphicFrame>
        <p:nvGraphicFramePr>
          <p:cNvPr id="3" name="Схема 2"/>
          <p:cNvGraphicFramePr/>
          <p:nvPr>
            <p:extLst/>
          </p:nvPr>
        </p:nvGraphicFramePr>
        <p:xfrm>
          <a:off x="916627" y="1635258"/>
          <a:ext cx="6908469" cy="36777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C:\Users\3092\Desktop\ПРЕЗЕНТАЦИИ\картинки\картинки\папки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807" y="2128423"/>
            <a:ext cx="607861" cy="49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F:\картинки\здание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116" y="2133822"/>
            <a:ext cx="599718" cy="521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3951343"/>
            <a:ext cx="626864" cy="642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732260" y="3241973"/>
            <a:ext cx="420489" cy="464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693217" y="3251161"/>
            <a:ext cx="887901" cy="442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38" b="1" dirty="0">
                <a:solidFill>
                  <a:srgbClr val="86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</a:t>
            </a:r>
          </a:p>
          <a:p>
            <a:r>
              <a:rPr lang="ru-RU" sz="1138" b="1" dirty="0">
                <a:solidFill>
                  <a:srgbClr val="86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найден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14138" y="4453283"/>
            <a:ext cx="1490302" cy="442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38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 не найден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147797" y="1211884"/>
            <a:ext cx="5489089" cy="517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1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Процедура осуществления контроля обоснованности  возврата платежей из бюджетной системы Российской Федерации</a:t>
            </a:r>
          </a:p>
        </p:txBody>
      </p:sp>
      <p:grpSp>
        <p:nvGrpSpPr>
          <p:cNvPr id="15" name="Группа 14"/>
          <p:cNvGrpSpPr/>
          <p:nvPr/>
        </p:nvGrpSpPr>
        <p:grpSpPr>
          <a:xfrm>
            <a:off x="7888509" y="2936749"/>
            <a:ext cx="1791316" cy="1074790"/>
            <a:chOff x="6180529" y="499486"/>
            <a:chExt cx="2204697" cy="1322818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6180529" y="499486"/>
              <a:ext cx="2204697" cy="1322818"/>
            </a:xfrm>
            <a:prstGeom prst="roundRect">
              <a:avLst>
                <a:gd name="adj" fmla="val 10000"/>
              </a:avLst>
            </a:prstGeom>
            <a:solidFill>
              <a:schemeClr val="accent5">
                <a:lumMod val="40000"/>
                <a:lumOff val="60000"/>
                <a:alpha val="7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Скругленный прямоугольник 4"/>
            <p:cNvSpPr/>
            <p:nvPr/>
          </p:nvSpPr>
          <p:spPr>
            <a:xfrm>
              <a:off x="6219273" y="538230"/>
              <a:ext cx="2127209" cy="12453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1443" tIns="111443" rIns="111443" bIns="111443" numCol="1" spcCol="1270" anchor="ctr" anchorCtr="0">
              <a:noAutofit/>
            </a:bodyPr>
            <a:lstStyle/>
            <a:p>
              <a:pPr algn="ctr" defTabSz="2347516">
                <a:spcAft>
                  <a:spcPct val="35000"/>
                </a:spcAft>
              </a:pPr>
              <a:r>
                <a:rPr lang="ru-RU" sz="1138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Документ найден.</a:t>
              </a:r>
            </a:p>
            <a:p>
              <a:pPr algn="ctr" defTabSz="2347516">
                <a:spcAft>
                  <a:spcPct val="35000"/>
                </a:spcAft>
              </a:pPr>
              <a:r>
                <a:rPr lang="ru-RU" sz="1138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Исполнение документа.</a:t>
              </a:r>
            </a:p>
          </p:txBody>
        </p:sp>
      </p:grpSp>
      <p:grpSp>
        <p:nvGrpSpPr>
          <p:cNvPr id="18" name="Группа 17"/>
          <p:cNvGrpSpPr/>
          <p:nvPr/>
        </p:nvGrpSpPr>
        <p:grpSpPr>
          <a:xfrm rot="2667469">
            <a:off x="7918123" y="2380531"/>
            <a:ext cx="441656" cy="478710"/>
            <a:chOff x="5492664" y="887513"/>
            <a:chExt cx="467395" cy="546765"/>
          </a:xfrm>
          <a:solidFill>
            <a:schemeClr val="accent5">
              <a:lumMod val="60000"/>
              <a:lumOff val="40000"/>
              <a:alpha val="80000"/>
            </a:schemeClr>
          </a:solidFill>
        </p:grpSpPr>
        <p:sp>
          <p:nvSpPr>
            <p:cNvPr id="19" name="Стрелка вправо 18"/>
            <p:cNvSpPr/>
            <p:nvPr/>
          </p:nvSpPr>
          <p:spPr>
            <a:xfrm>
              <a:off x="5492664" y="887513"/>
              <a:ext cx="467395" cy="546765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Стрелка вправо 4"/>
            <p:cNvSpPr/>
            <p:nvPr/>
          </p:nvSpPr>
          <p:spPr>
            <a:xfrm>
              <a:off x="5492664" y="996866"/>
              <a:ext cx="327177" cy="3280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830659">
                <a:lnSpc>
                  <a:spcPct val="90000"/>
                </a:lnSpc>
                <a:spcAft>
                  <a:spcPct val="35000"/>
                </a:spcAft>
              </a:pPr>
              <a:endParaRPr lang="ru-RU" sz="1869"/>
            </a:p>
          </p:txBody>
        </p:sp>
      </p:grpSp>
      <p:grpSp>
        <p:nvGrpSpPr>
          <p:cNvPr id="21" name="Группа 20"/>
          <p:cNvGrpSpPr/>
          <p:nvPr/>
        </p:nvGrpSpPr>
        <p:grpSpPr>
          <a:xfrm rot="19839201">
            <a:off x="7949072" y="4154452"/>
            <a:ext cx="379758" cy="444247"/>
            <a:chOff x="5492664" y="887513"/>
            <a:chExt cx="467395" cy="546765"/>
          </a:xfrm>
          <a:solidFill>
            <a:schemeClr val="accent5">
              <a:lumMod val="60000"/>
              <a:lumOff val="40000"/>
              <a:alpha val="80000"/>
            </a:schemeClr>
          </a:solidFill>
        </p:grpSpPr>
        <p:sp>
          <p:nvSpPr>
            <p:cNvPr id="22" name="Стрелка вправо 21"/>
            <p:cNvSpPr/>
            <p:nvPr/>
          </p:nvSpPr>
          <p:spPr>
            <a:xfrm>
              <a:off x="5492664" y="887513"/>
              <a:ext cx="467395" cy="546765"/>
            </a:xfrm>
            <a:prstGeom prst="rightArrow">
              <a:avLst>
                <a:gd name="adj1" fmla="val 60000"/>
                <a:gd name="adj2" fmla="val 50000"/>
              </a:avLst>
            </a:prstGeom>
            <a:grpFill/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Стрелка вправо 4"/>
            <p:cNvSpPr/>
            <p:nvPr/>
          </p:nvSpPr>
          <p:spPr>
            <a:xfrm>
              <a:off x="5492664" y="996866"/>
              <a:ext cx="327177" cy="328059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algn="ctr" defTabSz="830659">
                <a:lnSpc>
                  <a:spcPct val="90000"/>
                </a:lnSpc>
                <a:spcAft>
                  <a:spcPct val="35000"/>
                </a:spcAft>
              </a:pPr>
              <a:endParaRPr lang="ru-RU" sz="1869"/>
            </a:p>
          </p:txBody>
        </p:sp>
      </p:grpSp>
      <p:pic>
        <p:nvPicPr>
          <p:cNvPr id="26" name="Picture 2" descr="C:\Users\3092\Desktop\ПРЕЗЕНТАЦИИ\картинки\картинки\папки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9342" y="3961821"/>
            <a:ext cx="607861" cy="49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23 июня 2012 - Архив изображений - Хостинг картинок и изобра…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295" y="3873416"/>
            <a:ext cx="662373" cy="6682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7379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7042547" y="5807472"/>
            <a:ext cx="2228850" cy="296664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8212760"/>
              </p:ext>
            </p:extLst>
          </p:nvPr>
        </p:nvGraphicFramePr>
        <p:xfrm>
          <a:off x="306584" y="1818220"/>
          <a:ext cx="4109442" cy="42859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Документ" r:id="rId3" imgW="6889219" imgH="7719776" progId="Word.Document.12">
                  <p:embed/>
                </p:oleObj>
              </mc:Choice>
              <mc:Fallback>
                <p:oleObj name="Документ" r:id="rId3" imgW="6889219" imgH="7719776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584" y="1818220"/>
                        <a:ext cx="4109442" cy="428591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9164539"/>
              </p:ext>
            </p:extLst>
          </p:nvPr>
        </p:nvGraphicFramePr>
        <p:xfrm>
          <a:off x="4386340" y="1534924"/>
          <a:ext cx="5278041" cy="45721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Документ" r:id="rId5" imgW="10168527" imgH="5768087" progId="Word.Document.12">
                  <p:embed/>
                </p:oleObj>
              </mc:Choice>
              <mc:Fallback>
                <p:oleObj name="Документ" r:id="rId5" imgW="10168527" imgH="5768087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86340" y="1534924"/>
                        <a:ext cx="5278041" cy="457218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Овал 4"/>
          <p:cNvSpPr/>
          <p:nvPr/>
        </p:nvSpPr>
        <p:spPr>
          <a:xfrm>
            <a:off x="235023" y="4317284"/>
            <a:ext cx="1150269" cy="238553"/>
          </a:xfrm>
          <a:prstGeom prst="ellipse">
            <a:avLst/>
          </a:prstGeom>
          <a:noFill/>
          <a:ln w="22225">
            <a:solidFill>
              <a:srgbClr val="8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300242" y="4268287"/>
            <a:ext cx="964331" cy="306847"/>
          </a:xfrm>
          <a:prstGeom prst="ellipse">
            <a:avLst/>
          </a:prstGeom>
          <a:noFill/>
          <a:ln w="22225">
            <a:solidFill>
              <a:srgbClr val="8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675119" y="2517399"/>
            <a:ext cx="557213" cy="223075"/>
          </a:xfrm>
          <a:prstGeom prst="ellipse">
            <a:avLst/>
          </a:prstGeom>
          <a:noFill/>
          <a:ln w="22225">
            <a:solidFill>
              <a:srgbClr val="8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7508799" y="4317284"/>
            <a:ext cx="564952" cy="238553"/>
          </a:xfrm>
          <a:prstGeom prst="ellipse">
            <a:avLst/>
          </a:prstGeom>
          <a:noFill/>
          <a:ln w="22225">
            <a:solidFill>
              <a:srgbClr val="8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803382" y="4742280"/>
            <a:ext cx="4208505" cy="242272"/>
          </a:xfrm>
          <a:prstGeom prst="ellipse">
            <a:avLst/>
          </a:prstGeom>
          <a:noFill/>
          <a:ln w="22225">
            <a:solidFill>
              <a:srgbClr val="8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Соединительная линия уступом 12"/>
          <p:cNvCxnSpPr>
            <a:stCxn id="5" idx="6"/>
            <a:endCxn id="6" idx="2"/>
          </p:cNvCxnSpPr>
          <p:nvPr/>
        </p:nvCxnSpPr>
        <p:spPr>
          <a:xfrm flipV="1">
            <a:off x="1385292" y="4421711"/>
            <a:ext cx="2914949" cy="14850"/>
          </a:xfrm>
          <a:prstGeom prst="bentConnector3">
            <a:avLst>
              <a:gd name="adj1" fmla="val 50000"/>
            </a:avLst>
          </a:prstGeom>
          <a:ln w="22225">
            <a:solidFill>
              <a:srgbClr val="86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Соединительная линия уступом 19"/>
          <p:cNvCxnSpPr>
            <a:stCxn id="7" idx="6"/>
            <a:endCxn id="8" idx="0"/>
          </p:cNvCxnSpPr>
          <p:nvPr/>
        </p:nvCxnSpPr>
        <p:spPr>
          <a:xfrm>
            <a:off x="3232333" y="2628937"/>
            <a:ext cx="4558943" cy="1688347"/>
          </a:xfrm>
          <a:prstGeom prst="bentConnector2">
            <a:avLst/>
          </a:prstGeom>
          <a:ln w="22225">
            <a:solidFill>
              <a:srgbClr val="86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301921" y="4160040"/>
            <a:ext cx="301823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75" b="1" dirty="0">
                <a:solidFill>
                  <a:srgbClr val="A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112" y="1922417"/>
            <a:ext cx="301823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75" b="1" dirty="0">
                <a:solidFill>
                  <a:srgbClr val="A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213722" y="2395219"/>
            <a:ext cx="301823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75" b="1" dirty="0">
                <a:solidFill>
                  <a:srgbClr val="A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952003" y="3535235"/>
            <a:ext cx="301823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75" b="1" dirty="0">
                <a:solidFill>
                  <a:srgbClr val="A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</a:p>
        </p:txBody>
      </p:sp>
      <p:sp>
        <p:nvSpPr>
          <p:cNvPr id="29" name="Овал 28"/>
          <p:cNvSpPr/>
          <p:nvPr/>
        </p:nvSpPr>
        <p:spPr>
          <a:xfrm>
            <a:off x="235024" y="3707204"/>
            <a:ext cx="1877540" cy="227624"/>
          </a:xfrm>
          <a:prstGeom prst="ellipse">
            <a:avLst/>
          </a:prstGeom>
          <a:noFill/>
          <a:ln w="22225">
            <a:solidFill>
              <a:srgbClr val="8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/>
          <p:cNvSpPr/>
          <p:nvPr/>
        </p:nvSpPr>
        <p:spPr>
          <a:xfrm>
            <a:off x="8822431" y="2498704"/>
            <a:ext cx="773907" cy="238553"/>
          </a:xfrm>
          <a:prstGeom prst="ellipse">
            <a:avLst/>
          </a:prstGeom>
          <a:noFill/>
          <a:ln w="2222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Заголовок 1"/>
          <p:cNvSpPr txBox="1">
            <a:spLocks/>
          </p:cNvSpPr>
          <p:nvPr/>
        </p:nvSpPr>
        <p:spPr bwMode="auto">
          <a:xfrm>
            <a:off x="2675119" y="649498"/>
            <a:ext cx="6336768" cy="579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4295" tIns="37148" rIns="74295" bIns="37148" numCol="1" anchor="ctr" anchorCtr="0" compatLnSpc="1">
            <a:prstTxWarp prst="textNoShape">
              <a:avLst/>
            </a:prstTxWarp>
          </a:bodyPr>
          <a:lstStyle/>
          <a:p>
            <a:pPr algn="ctr" defTabSz="742950" eaLnBrk="0" hangingPunct="0">
              <a:lnSpc>
                <a:spcPct val="90000"/>
              </a:lnSpc>
              <a:defRPr/>
            </a:pPr>
            <a:r>
              <a:rPr lang="ru-RU" sz="1381" b="1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Соответствие полей платежного поручения и Заявки на возврат (разделы 1-2) </a:t>
            </a:r>
          </a:p>
        </p:txBody>
      </p:sp>
      <p:cxnSp>
        <p:nvCxnSpPr>
          <p:cNvPr id="39" name="Соединительная линия уступом 38"/>
          <p:cNvCxnSpPr/>
          <p:nvPr/>
        </p:nvCxnSpPr>
        <p:spPr>
          <a:xfrm flipV="1">
            <a:off x="2131861" y="2514341"/>
            <a:ext cx="6823204" cy="1287377"/>
          </a:xfrm>
          <a:prstGeom prst="bentConnector4">
            <a:avLst>
              <a:gd name="adj1" fmla="val 2645"/>
              <a:gd name="adj2" fmla="val 109927"/>
            </a:avLst>
          </a:prstGeom>
          <a:ln w="22225">
            <a:solidFill>
              <a:srgbClr val="86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Соединительная линия уступом 10"/>
          <p:cNvCxnSpPr>
            <a:endCxn id="9" idx="2"/>
          </p:cNvCxnSpPr>
          <p:nvPr/>
        </p:nvCxnSpPr>
        <p:spPr>
          <a:xfrm>
            <a:off x="235023" y="2169114"/>
            <a:ext cx="4568359" cy="2694302"/>
          </a:xfrm>
          <a:prstGeom prst="bentConnector3">
            <a:avLst>
              <a:gd name="adj1" fmla="val -2346"/>
            </a:avLst>
          </a:prstGeom>
          <a:ln w="22225">
            <a:solidFill>
              <a:srgbClr val="86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Овал 24"/>
          <p:cNvSpPr/>
          <p:nvPr/>
        </p:nvSpPr>
        <p:spPr>
          <a:xfrm>
            <a:off x="235023" y="2054527"/>
            <a:ext cx="2718703" cy="229173"/>
          </a:xfrm>
          <a:prstGeom prst="ellipse">
            <a:avLst/>
          </a:prstGeom>
          <a:noFill/>
          <a:ln w="22225">
            <a:solidFill>
              <a:srgbClr val="8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6149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/>
          </p:nvPr>
        </p:nvGraphicFramePr>
        <p:xfrm>
          <a:off x="216694" y="1672233"/>
          <a:ext cx="3908227" cy="439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8" name="Документ" r:id="rId3" imgW="6889219" imgH="7745325" progId="Word.Document.12">
                  <p:embed/>
                </p:oleObj>
              </mc:Choice>
              <mc:Fallback>
                <p:oleObj name="Документ" r:id="rId3" imgW="6889219" imgH="7745325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694" y="1672233"/>
                        <a:ext cx="3908227" cy="4395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/>
          <p:cNvGraphicFramePr>
            <a:graphicFrameLocks noChangeAspect="1"/>
          </p:cNvGraphicFramePr>
          <p:nvPr>
            <p:extLst/>
          </p:nvPr>
        </p:nvGraphicFramePr>
        <p:xfrm>
          <a:off x="4110731" y="2099724"/>
          <a:ext cx="5663704" cy="20173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9" name="Документ" r:id="rId5" imgW="9838189" imgH="3629904" progId="Word.Document.12">
                  <p:embed/>
                </p:oleObj>
              </mc:Choice>
              <mc:Fallback>
                <p:oleObj name="Документ" r:id="rId5" imgW="9838189" imgH="3629904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0731" y="2099724"/>
                        <a:ext cx="5663704" cy="20173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Овал 4"/>
          <p:cNvSpPr/>
          <p:nvPr/>
        </p:nvSpPr>
        <p:spPr>
          <a:xfrm>
            <a:off x="4063008" y="2642806"/>
            <a:ext cx="1563290" cy="247650"/>
          </a:xfrm>
          <a:prstGeom prst="ellipse">
            <a:avLst/>
          </a:prstGeom>
          <a:noFill/>
          <a:ln w="22225">
            <a:solidFill>
              <a:srgbClr val="8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123826" y="2399705"/>
            <a:ext cx="1857375" cy="366927"/>
          </a:xfrm>
          <a:prstGeom prst="ellipse">
            <a:avLst/>
          </a:prstGeom>
          <a:noFill/>
          <a:ln w="22225">
            <a:solidFill>
              <a:srgbClr val="8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176337" y="4268009"/>
            <a:ext cx="642342" cy="247650"/>
          </a:xfrm>
          <a:prstGeom prst="ellipse">
            <a:avLst/>
          </a:prstGeom>
          <a:noFill/>
          <a:ln w="22225">
            <a:solidFill>
              <a:srgbClr val="8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6083004" y="2565616"/>
            <a:ext cx="642342" cy="247650"/>
          </a:xfrm>
          <a:prstGeom prst="ellipse">
            <a:avLst/>
          </a:prstGeom>
          <a:noFill/>
          <a:ln w="22225">
            <a:solidFill>
              <a:srgbClr val="8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923156" y="2287173"/>
            <a:ext cx="301823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75" b="1" dirty="0">
                <a:solidFill>
                  <a:srgbClr val="A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72245" y="4155478"/>
            <a:ext cx="301823" cy="242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75" b="1" dirty="0">
                <a:solidFill>
                  <a:srgbClr val="A2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</a:t>
            </a:r>
          </a:p>
        </p:txBody>
      </p:sp>
      <p:cxnSp>
        <p:nvCxnSpPr>
          <p:cNvPr id="15" name="Соединительная линия уступом 14"/>
          <p:cNvCxnSpPr/>
          <p:nvPr/>
        </p:nvCxnSpPr>
        <p:spPr>
          <a:xfrm>
            <a:off x="1981201" y="2583169"/>
            <a:ext cx="2081807" cy="183463"/>
          </a:xfrm>
          <a:prstGeom prst="bentConnector3">
            <a:avLst>
              <a:gd name="adj1" fmla="val 50000"/>
            </a:avLst>
          </a:prstGeom>
          <a:ln w="22225">
            <a:solidFill>
              <a:srgbClr val="86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Соединительная линия уступом 18"/>
          <p:cNvCxnSpPr>
            <a:stCxn id="9" idx="6"/>
            <a:endCxn id="10" idx="4"/>
          </p:cNvCxnSpPr>
          <p:nvPr/>
        </p:nvCxnSpPr>
        <p:spPr>
          <a:xfrm flipV="1">
            <a:off x="1818679" y="2813267"/>
            <a:ext cx="4585496" cy="1578568"/>
          </a:xfrm>
          <a:prstGeom prst="bentConnector2">
            <a:avLst/>
          </a:prstGeom>
          <a:ln w="22225">
            <a:solidFill>
              <a:srgbClr val="86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998027" y="4984853"/>
            <a:ext cx="4476998" cy="4425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38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Важно</a:t>
            </a:r>
            <a:r>
              <a:rPr lang="ru-RU" sz="1138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!  В </a:t>
            </a:r>
            <a:r>
              <a:rPr lang="ru-RU" sz="1138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Заявке на возврат указывается код по ОКТМО, по которому платеж отражен в Выписке из лицевого счета АДБ</a:t>
            </a:r>
          </a:p>
        </p:txBody>
      </p:sp>
      <p:sp>
        <p:nvSpPr>
          <p:cNvPr id="18" name="Заголовок 1"/>
          <p:cNvSpPr txBox="1">
            <a:spLocks/>
          </p:cNvSpPr>
          <p:nvPr/>
        </p:nvSpPr>
        <p:spPr bwMode="auto">
          <a:xfrm>
            <a:off x="2613190" y="1036926"/>
            <a:ext cx="6552271" cy="588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4295" tIns="37148" rIns="74295" bIns="37148" numCol="1" anchor="ctr" anchorCtr="0" compatLnSpc="1">
            <a:prstTxWarp prst="textNoShape">
              <a:avLst/>
            </a:prstTxWarp>
          </a:bodyPr>
          <a:lstStyle/>
          <a:p>
            <a:pPr algn="ctr" defTabSz="742950" eaLnBrk="0" hangingPunct="0">
              <a:lnSpc>
                <a:spcPct val="90000"/>
              </a:lnSpc>
              <a:defRPr/>
            </a:pPr>
            <a:r>
              <a:rPr lang="ru-RU" sz="1381" b="1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Соответствие полей платежного поручения и Заявки на возврат (раздел 3)</a:t>
            </a:r>
          </a:p>
        </p:txBody>
      </p:sp>
    </p:spTree>
    <p:extLst>
      <p:ext uri="{BB962C8B-B14F-4D97-AF65-F5344CB8AC3E}">
        <p14:creationId xmlns:p14="http://schemas.microsoft.com/office/powerpoint/2010/main" val="288469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568822" y="2234605"/>
          <a:ext cx="8665170" cy="32426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Документ" r:id="rId3" imgW="9847905" imgH="3632065" progId="Word.Document.12">
                  <p:embed/>
                </p:oleObj>
              </mc:Choice>
              <mc:Fallback>
                <p:oleObj name="Документ" r:id="rId3" imgW="9847905" imgH="3632065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822" y="2234605"/>
                        <a:ext cx="8665170" cy="324266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2507055" y="1229900"/>
            <a:ext cx="6552271" cy="588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4295" tIns="37148" rIns="74295" bIns="37148" numCol="1" anchor="ctr" anchorCtr="0" compatLnSpc="1">
            <a:prstTxWarp prst="textNoShape">
              <a:avLst/>
            </a:prstTxWarp>
          </a:bodyPr>
          <a:lstStyle/>
          <a:p>
            <a:pPr algn="ctr" defTabSz="742950" eaLnBrk="0" hangingPunct="0">
              <a:lnSpc>
                <a:spcPct val="90000"/>
              </a:lnSpc>
              <a:defRPr/>
            </a:pPr>
            <a:r>
              <a:rPr lang="ru-RU" sz="1381" b="1" dirty="0">
                <a:solidFill>
                  <a:srgbClr val="00206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Заполнение Заявки на возврат (раздел 3) платежей физическим лицам</a:t>
            </a:r>
          </a:p>
        </p:txBody>
      </p:sp>
      <p:sp>
        <p:nvSpPr>
          <p:cNvPr id="7" name="Овал 6"/>
          <p:cNvSpPr/>
          <p:nvPr/>
        </p:nvSpPr>
        <p:spPr>
          <a:xfrm>
            <a:off x="464984" y="3154766"/>
            <a:ext cx="1227459" cy="243278"/>
          </a:xfrm>
          <a:prstGeom prst="ellipse">
            <a:avLst/>
          </a:prstGeom>
          <a:noFill/>
          <a:ln w="22225">
            <a:solidFill>
              <a:srgbClr val="A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3599204" y="3182104"/>
            <a:ext cx="945335" cy="215940"/>
          </a:xfrm>
          <a:prstGeom prst="ellipse">
            <a:avLst/>
          </a:prstGeom>
          <a:noFill/>
          <a:ln w="22225">
            <a:solidFill>
              <a:srgbClr val="A2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7749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3280634" y="1052810"/>
            <a:ext cx="5862021" cy="2674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138" b="1" dirty="0">
              <a:solidFill>
                <a:srgbClr val="3C6AB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93701" y="1248538"/>
            <a:ext cx="6268741" cy="517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81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Документы, предоставляемые администратором доходов бюджета в ТОФК, в качестве подтверждения факта уплаты платежа физическим лицом</a:t>
            </a:r>
          </a:p>
        </p:txBody>
      </p:sp>
      <p:pic>
        <p:nvPicPr>
          <p:cNvPr id="5" name="Picture 2" descr="F:\картинки\чел с комп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0963" y="2564457"/>
            <a:ext cx="1707096" cy="1795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499066" y="4265386"/>
            <a:ext cx="1351877" cy="392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75" b="1" dirty="0" smtClean="0">
                <a:latin typeface="Times New Roman" pitchFamily="18" charset="0"/>
                <a:cs typeface="Times New Roman" pitchFamily="18" charset="0"/>
              </a:rPr>
              <a:t>Администратор</a:t>
            </a:r>
          </a:p>
          <a:p>
            <a:pPr algn="ctr"/>
            <a:r>
              <a:rPr lang="ru-RU" sz="975" b="1" dirty="0" smtClean="0">
                <a:latin typeface="Times New Roman" pitchFamily="18" charset="0"/>
                <a:cs typeface="Times New Roman" pitchFamily="18" charset="0"/>
              </a:rPr>
              <a:t> доходов бюджета</a:t>
            </a:r>
            <a:endParaRPr lang="ru-RU" sz="975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2435479474"/>
              </p:ext>
            </p:extLst>
          </p:nvPr>
        </p:nvGraphicFramePr>
        <p:xfrm>
          <a:off x="2646759" y="1765860"/>
          <a:ext cx="6810508" cy="39399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157335" y="5596466"/>
            <a:ext cx="5029931" cy="2674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38" b="1" dirty="0" smtClean="0">
                <a:latin typeface="Times New Roman" pitchFamily="18" charset="0"/>
                <a:cs typeface="Times New Roman" pitchFamily="18" charset="0"/>
              </a:rPr>
              <a:t>Документы </a:t>
            </a:r>
            <a:r>
              <a:rPr lang="ru-RU" sz="1138" b="1" dirty="0">
                <a:latin typeface="Times New Roman" pitchFamily="18" charset="0"/>
                <a:cs typeface="Times New Roman" pitchFamily="18" charset="0"/>
              </a:rPr>
              <a:t>должны быть заверены администратором доходов бюджета</a:t>
            </a:r>
          </a:p>
        </p:txBody>
      </p:sp>
      <p:pic>
        <p:nvPicPr>
          <p:cNvPr id="10" name="Picture 3" descr="F:\картинки\восклиц.знак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412" y="5308087"/>
            <a:ext cx="510577" cy="510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595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91194" y="2003404"/>
            <a:ext cx="4322618" cy="3657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19" dirty="0">
                <a:latin typeface="Times New Roman" pitchFamily="18" charset="0"/>
                <a:cs typeface="Times New Roman" pitchFamily="18" charset="0"/>
              </a:rPr>
              <a:t>01 - паспорт гражданина Российской Федерации;</a:t>
            </a:r>
          </a:p>
          <a:p>
            <a:r>
              <a:rPr lang="ru-RU" sz="1219" dirty="0">
                <a:latin typeface="Times New Roman" pitchFamily="18" charset="0"/>
                <a:cs typeface="Times New Roman" pitchFamily="18" charset="0"/>
              </a:rPr>
              <a:t>02 - свидетельство органов ЗАГС, органа исполнительной власти или органа местного самоуправления о рождении гражданина;</a:t>
            </a:r>
          </a:p>
          <a:p>
            <a:r>
              <a:rPr lang="ru-RU" sz="1219" dirty="0">
                <a:latin typeface="Times New Roman" pitchFamily="18" charset="0"/>
                <a:cs typeface="Times New Roman" pitchFamily="18" charset="0"/>
              </a:rPr>
              <a:t>03 - паспорт моряка (удостоверение личности моряка);</a:t>
            </a:r>
          </a:p>
          <a:p>
            <a:r>
              <a:rPr lang="ru-RU" sz="1219" dirty="0">
                <a:latin typeface="Times New Roman" pitchFamily="18" charset="0"/>
                <a:cs typeface="Times New Roman" pitchFamily="18" charset="0"/>
              </a:rPr>
              <a:t>04 - удостоверение личности военнослужащего;</a:t>
            </a:r>
          </a:p>
          <a:p>
            <a:r>
              <a:rPr lang="ru-RU" sz="1219" dirty="0">
                <a:latin typeface="Times New Roman" pitchFamily="18" charset="0"/>
                <a:cs typeface="Times New Roman" pitchFamily="18" charset="0"/>
              </a:rPr>
              <a:t>05 - военный билет военнослужащего;</a:t>
            </a:r>
          </a:p>
          <a:p>
            <a:r>
              <a:rPr lang="ru-RU" sz="1219" dirty="0">
                <a:latin typeface="Times New Roman" pitchFamily="18" charset="0"/>
                <a:cs typeface="Times New Roman" pitchFamily="18" charset="0"/>
              </a:rPr>
              <a:t>06 - временное удостоверение личности гражданина Российской Федерации;</a:t>
            </a:r>
          </a:p>
          <a:p>
            <a:r>
              <a:rPr lang="ru-RU" sz="1219" dirty="0">
                <a:latin typeface="Times New Roman" pitchFamily="18" charset="0"/>
                <a:cs typeface="Times New Roman" pitchFamily="18" charset="0"/>
              </a:rPr>
              <a:t>07 - справка об освобождении из мест лишения свободы;</a:t>
            </a:r>
          </a:p>
          <a:p>
            <a:r>
              <a:rPr lang="ru-RU" sz="1219" dirty="0">
                <a:latin typeface="Times New Roman" pitchFamily="18" charset="0"/>
                <a:cs typeface="Times New Roman" pitchFamily="18" charset="0"/>
              </a:rPr>
              <a:t>08 - паспорт иностранного гражданина либо иной документ, установленный федеральным законом или признаваемый в соответствии с международным договором Российской Федерации в качестве документа, удостоверяющего личность иностранного гражданина;</a:t>
            </a:r>
          </a:p>
          <a:p>
            <a:r>
              <a:rPr lang="ru-RU" sz="1219" dirty="0">
                <a:latin typeface="Times New Roman" pitchFamily="18" charset="0"/>
                <a:cs typeface="Times New Roman" pitchFamily="18" charset="0"/>
              </a:rPr>
              <a:t>09 - вид на жительство;</a:t>
            </a:r>
          </a:p>
          <a:p>
            <a:r>
              <a:rPr lang="ru-RU" sz="1219" dirty="0">
                <a:latin typeface="Times New Roman" pitchFamily="18" charset="0"/>
                <a:cs typeface="Times New Roman" pitchFamily="18" charset="0"/>
              </a:rPr>
              <a:t>10 - разрешение на временное проживание (для лиц без гражданства);</a:t>
            </a:r>
          </a:p>
          <a:p>
            <a:r>
              <a:rPr lang="ru-RU" sz="1219" dirty="0">
                <a:latin typeface="Times New Roman" pitchFamily="18" charset="0"/>
                <a:cs typeface="Times New Roman" pitchFamily="18" charset="0"/>
              </a:rPr>
              <a:t>11 - удостоверение беженца;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62562" y="1974459"/>
            <a:ext cx="4366844" cy="3657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19" dirty="0">
                <a:latin typeface="Times New Roman" pitchFamily="18" charset="0"/>
                <a:cs typeface="Times New Roman" pitchFamily="18" charset="0"/>
              </a:rPr>
              <a:t>12 - миграционная карта;</a:t>
            </a:r>
          </a:p>
          <a:p>
            <a:r>
              <a:rPr lang="ru-RU" sz="1219" dirty="0">
                <a:latin typeface="Times New Roman" pitchFamily="18" charset="0"/>
                <a:cs typeface="Times New Roman" pitchFamily="18" charset="0"/>
              </a:rPr>
              <a:t>13 - паспорт гражданина СССР;</a:t>
            </a:r>
          </a:p>
          <a:p>
            <a:r>
              <a:rPr lang="ru-RU" sz="1219" dirty="0">
                <a:latin typeface="Times New Roman" pitchFamily="18" charset="0"/>
                <a:cs typeface="Times New Roman" pitchFamily="18" charset="0"/>
              </a:rPr>
              <a:t>14 - страховой номер индивидуального лицевого счета застрахованного лица в системе персонифицированного учета Пенсионного фонда Российской Федерации (СНИЛС);</a:t>
            </a:r>
          </a:p>
          <a:p>
            <a:r>
              <a:rPr lang="ru-RU" sz="1219" dirty="0">
                <a:latin typeface="Times New Roman" pitchFamily="18" charset="0"/>
                <a:cs typeface="Times New Roman" pitchFamily="18" charset="0"/>
              </a:rPr>
              <a:t>22 - водительское удостоверение;</a:t>
            </a:r>
          </a:p>
          <a:p>
            <a:r>
              <a:rPr lang="ru-RU" sz="1219" dirty="0">
                <a:latin typeface="Times New Roman" pitchFamily="18" charset="0"/>
                <a:cs typeface="Times New Roman" pitchFamily="18" charset="0"/>
              </a:rPr>
              <a:t>24 - свидетельство о регистрации транспортного средства в органах Министерства внутренних дел Российской Федерации;</a:t>
            </a:r>
          </a:p>
          <a:p>
            <a:r>
              <a:rPr lang="ru-RU" sz="1219" dirty="0">
                <a:latin typeface="Times New Roman" pitchFamily="18" charset="0"/>
                <a:cs typeface="Times New Roman" pitchFamily="18" charset="0"/>
              </a:rPr>
              <a:t>25 - охотничий билет;</a:t>
            </a:r>
          </a:p>
          <a:p>
            <a:r>
              <a:rPr lang="ru-RU" sz="1219" dirty="0">
                <a:latin typeface="Times New Roman" pitchFamily="18" charset="0"/>
                <a:cs typeface="Times New Roman" pitchFamily="18" charset="0"/>
              </a:rPr>
              <a:t>26 - разрешение на хранение и ношение охотничьего оружия;</a:t>
            </a:r>
          </a:p>
          <a:p>
            <a:r>
              <a:rPr lang="ru-RU" sz="1219" dirty="0">
                <a:latin typeface="Times New Roman" pitchFamily="18" charset="0"/>
                <a:cs typeface="Times New Roman" pitchFamily="18" charset="0"/>
              </a:rPr>
              <a:t>28 - паспорт гражданина Российской Федерации, являющийся основным документом, удостоверяющим личность гражданина Российской Федерации за пределами территории Российской Федерации, в том числе содержащий электронный носитель информации;</a:t>
            </a:r>
          </a:p>
          <a:p>
            <a:r>
              <a:rPr lang="ru-RU" sz="1219" dirty="0">
                <a:latin typeface="Times New Roman" pitchFamily="18" charset="0"/>
                <a:cs typeface="Times New Roman" pitchFamily="18" charset="0"/>
              </a:rPr>
              <a:t>29 - свидетельство о предоставлении временного убежища на территории Российской Федерации;</a:t>
            </a:r>
          </a:p>
          <a:p>
            <a:r>
              <a:rPr lang="ru-RU" sz="1219" dirty="0">
                <a:latin typeface="Times New Roman" pitchFamily="18" charset="0"/>
                <a:cs typeface="Times New Roman" pitchFamily="18" charset="0"/>
              </a:rPr>
              <a:t>по существу.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77936" y="1173617"/>
            <a:ext cx="5876059" cy="517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81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Перечень идентификаторов сведений о физическом лице</a:t>
            </a:r>
          </a:p>
          <a:p>
            <a:pPr algn="ctr"/>
            <a:r>
              <a:rPr lang="ru-RU" sz="1381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(приложение 4 к приказу Минфина России от 12.11.2013 № 107н) </a:t>
            </a:r>
          </a:p>
        </p:txBody>
      </p:sp>
    </p:spTree>
    <p:extLst>
      <p:ext uri="{BB962C8B-B14F-4D97-AF65-F5344CB8AC3E}">
        <p14:creationId xmlns:p14="http://schemas.microsoft.com/office/powerpoint/2010/main" val="42352022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23406</TotalTime>
  <Words>889</Words>
  <Application>Microsoft Office PowerPoint</Application>
  <PresentationFormat>Лист A4 (210x297 мм)</PresentationFormat>
  <Paragraphs>94</Paragraphs>
  <Slides>10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Wingdings</vt:lpstr>
      <vt:lpstr>Тема Office</vt:lpstr>
      <vt:lpstr>Документ</vt:lpstr>
      <vt:lpstr>Презентация PowerPoint</vt:lpstr>
      <vt:lpstr>Положения приказа Минфина России от 18.12.2013  № 125н</vt:lpstr>
      <vt:lpstr>Положения приказа Минфина России от 18.12.2013  № 125н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Талонпойка Наталия Владиславовна</cp:lastModifiedBy>
  <cp:revision>932</cp:revision>
  <cp:lastPrinted>2017-12-19T07:03:31Z</cp:lastPrinted>
  <dcterms:created xsi:type="dcterms:W3CDTF">2015-03-03T16:27:21Z</dcterms:created>
  <dcterms:modified xsi:type="dcterms:W3CDTF">2018-05-16T11:13:23Z</dcterms:modified>
</cp:coreProperties>
</file>