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01" r:id="rId1"/>
  </p:sldMasterIdLst>
  <p:notesMasterIdLst>
    <p:notesMasterId r:id="rId23"/>
  </p:notesMasterIdLst>
  <p:sldIdLst>
    <p:sldId id="432" r:id="rId2"/>
    <p:sldId id="404" r:id="rId3"/>
    <p:sldId id="433" r:id="rId4"/>
    <p:sldId id="434" r:id="rId5"/>
    <p:sldId id="435" r:id="rId6"/>
    <p:sldId id="436" r:id="rId7"/>
    <p:sldId id="437" r:id="rId8"/>
    <p:sldId id="438" r:id="rId9"/>
    <p:sldId id="439" r:id="rId10"/>
    <p:sldId id="440" r:id="rId11"/>
    <p:sldId id="441" r:id="rId12"/>
    <p:sldId id="450" r:id="rId13"/>
    <p:sldId id="442" r:id="rId14"/>
    <p:sldId id="443" r:id="rId15"/>
    <p:sldId id="444" r:id="rId16"/>
    <p:sldId id="445" r:id="rId17"/>
    <p:sldId id="446" r:id="rId18"/>
    <p:sldId id="447" r:id="rId19"/>
    <p:sldId id="448" r:id="rId20"/>
    <p:sldId id="449" r:id="rId21"/>
    <p:sldId id="396" r:id="rId22"/>
  </p:sldIdLst>
  <p:sldSz cx="9144000" cy="6858000" type="screen4x3"/>
  <p:notesSz cx="6638925" cy="97345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1pPr>
    <a:lvl2pPr marL="192016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2pPr>
    <a:lvl3pPr marL="384032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3pPr>
    <a:lvl4pPr marL="576046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4pPr>
    <a:lvl5pPr marL="768062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5pPr>
    <a:lvl6pPr marL="960078" algn="l" defTabSz="192016" rtl="0" eaLnBrk="1" latinLnBrk="0" hangingPunct="1"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6pPr>
    <a:lvl7pPr marL="1152094" algn="l" defTabSz="192016" rtl="0" eaLnBrk="1" latinLnBrk="0" hangingPunct="1"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7pPr>
    <a:lvl8pPr marL="1344110" algn="l" defTabSz="192016" rtl="0" eaLnBrk="1" latinLnBrk="0" hangingPunct="1"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8pPr>
    <a:lvl9pPr marL="1536124" algn="l" defTabSz="192016" rtl="0" eaLnBrk="1" latinLnBrk="0" hangingPunct="1"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460" initials="D" lastIdx="3" clrIdx="0">
    <p:extLst/>
  </p:cmAuthor>
  <p:cmAuthor id="2" name="Dezhur" initials="DDA" lastIdx="1" clrIdx="1">
    <p:extLst>
      <p:ext uri="{19B8F6BF-5375-455C-9EA6-DF929625EA0E}">
        <p15:presenceInfo xmlns:p15="http://schemas.microsoft.com/office/powerpoint/2012/main" userId="Dezhu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796"/>
    <a:srgbClr val="00D2F1"/>
    <a:srgbClr val="0B99BC"/>
    <a:srgbClr val="51EF19"/>
    <a:srgbClr val="CC0063"/>
    <a:srgbClr val="FE9601"/>
    <a:srgbClr val="86269B"/>
    <a:srgbClr val="58002C"/>
    <a:srgbClr val="003228"/>
    <a:srgbClr val="008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3786" autoAdjust="0"/>
  </p:normalViewPr>
  <p:slideViewPr>
    <p:cSldViewPr>
      <p:cViewPr>
        <p:scale>
          <a:sx n="100" d="100"/>
          <a:sy n="100" d="100"/>
        </p:scale>
        <p:origin x="1458" y="204"/>
      </p:cViewPr>
      <p:guideLst>
        <p:guide orient="horz" pos="4320"/>
        <p:guide pos="7680"/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91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6868" cy="4884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0521" y="0"/>
            <a:ext cx="2876868" cy="4884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B2F8C-B07A-4803-B75D-B2F4599D96A1}" type="datetimeFigureOut">
              <a:rPr lang="id-ID" smtClean="0"/>
              <a:pPr/>
              <a:t>08/08/2016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0300" y="1217613"/>
            <a:ext cx="4378325" cy="3284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3893" y="4684752"/>
            <a:ext cx="5311140" cy="383297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46134"/>
            <a:ext cx="2876868" cy="48841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0521" y="9246134"/>
            <a:ext cx="2876868" cy="48841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1B0E9-E847-4FBB-A0E7-C917FF46051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6733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92016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84032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76046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768062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960078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152094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344110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536124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2838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4529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0300" y="1217613"/>
            <a:ext cx="4378325" cy="32845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575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0487-784F-40DB-9DD6-F55BF7ACD354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9A35B-97A6-4723-B8B8-849E68C7AD8F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0EC9-AEC3-491B-9B23-086501D8A3DD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3200409"/>
            <a:ext cx="10896600" cy="905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2268200" y="3200409"/>
            <a:ext cx="10896600" cy="905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C726-D6F6-4787-B7A7-63B044FD2116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0" indent="0">
              <a:buNone/>
              <a:defRPr sz="2000" b="1"/>
            </a:lvl2pPr>
            <a:lvl3pPr marL="914220" indent="0">
              <a:buNone/>
              <a:defRPr sz="1800" b="1"/>
            </a:lvl3pPr>
            <a:lvl4pPr marL="1371330" indent="0">
              <a:buNone/>
              <a:defRPr sz="1600" b="1"/>
            </a:lvl4pPr>
            <a:lvl5pPr marL="1828440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9" indent="0">
              <a:buNone/>
              <a:defRPr sz="1600" b="1"/>
            </a:lvl7pPr>
            <a:lvl8pPr marL="3199767" indent="0">
              <a:buNone/>
              <a:defRPr sz="1600" b="1"/>
            </a:lvl8pPr>
            <a:lvl9pPr marL="365687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0" indent="0">
              <a:buNone/>
              <a:defRPr sz="2000" b="1"/>
            </a:lvl2pPr>
            <a:lvl3pPr marL="914220" indent="0">
              <a:buNone/>
              <a:defRPr sz="1800" b="1"/>
            </a:lvl3pPr>
            <a:lvl4pPr marL="1371330" indent="0">
              <a:buNone/>
              <a:defRPr sz="1600" b="1"/>
            </a:lvl4pPr>
            <a:lvl5pPr marL="1828440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9" indent="0">
              <a:buNone/>
              <a:defRPr sz="1600" b="1"/>
            </a:lvl7pPr>
            <a:lvl8pPr marL="3199767" indent="0">
              <a:buNone/>
              <a:defRPr sz="1600" b="1"/>
            </a:lvl8pPr>
            <a:lvl9pPr marL="365687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7A8B-B043-4F54-98C8-D9252347C7C6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71E-1B81-496C-A291-5125441B340B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21EF-387B-400E-AF15-F974F0BE6BBD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0" indent="0">
              <a:buNone/>
              <a:defRPr sz="1200"/>
            </a:lvl2pPr>
            <a:lvl3pPr marL="914220" indent="0">
              <a:buNone/>
              <a:defRPr sz="1000"/>
            </a:lvl3pPr>
            <a:lvl4pPr marL="1371330" indent="0">
              <a:buNone/>
              <a:defRPr sz="900"/>
            </a:lvl4pPr>
            <a:lvl5pPr marL="1828440" indent="0">
              <a:buNone/>
              <a:defRPr sz="900"/>
            </a:lvl5pPr>
            <a:lvl6pPr marL="2285550" indent="0">
              <a:buNone/>
              <a:defRPr sz="900"/>
            </a:lvl6pPr>
            <a:lvl7pPr marL="2742659" indent="0">
              <a:buNone/>
              <a:defRPr sz="900"/>
            </a:lvl7pPr>
            <a:lvl8pPr marL="3199767" indent="0">
              <a:buNone/>
              <a:defRPr sz="900"/>
            </a:lvl8pPr>
            <a:lvl9pPr marL="365687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156-49B1-4F9E-B7A1-19C329C4F3A2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0" indent="0">
              <a:buNone/>
              <a:defRPr sz="2800"/>
            </a:lvl2pPr>
            <a:lvl3pPr marL="914220" indent="0">
              <a:buNone/>
              <a:defRPr sz="2400"/>
            </a:lvl3pPr>
            <a:lvl4pPr marL="1371330" indent="0">
              <a:buNone/>
              <a:defRPr sz="2000"/>
            </a:lvl4pPr>
            <a:lvl5pPr marL="1828440" indent="0">
              <a:buNone/>
              <a:defRPr sz="2000"/>
            </a:lvl5pPr>
            <a:lvl6pPr marL="2285550" indent="0">
              <a:buNone/>
              <a:defRPr sz="2000"/>
            </a:lvl6pPr>
            <a:lvl7pPr marL="2742659" indent="0">
              <a:buNone/>
              <a:defRPr sz="2000"/>
            </a:lvl7pPr>
            <a:lvl8pPr marL="3199767" indent="0">
              <a:buNone/>
              <a:defRPr sz="2000"/>
            </a:lvl8pPr>
            <a:lvl9pPr marL="3656877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0" indent="0">
              <a:buNone/>
              <a:defRPr sz="1200"/>
            </a:lvl2pPr>
            <a:lvl3pPr marL="914220" indent="0">
              <a:buNone/>
              <a:defRPr sz="1000"/>
            </a:lvl3pPr>
            <a:lvl4pPr marL="1371330" indent="0">
              <a:buNone/>
              <a:defRPr sz="900"/>
            </a:lvl4pPr>
            <a:lvl5pPr marL="1828440" indent="0">
              <a:buNone/>
              <a:defRPr sz="900"/>
            </a:lvl5pPr>
            <a:lvl6pPr marL="2285550" indent="0">
              <a:buNone/>
              <a:defRPr sz="900"/>
            </a:lvl6pPr>
            <a:lvl7pPr marL="2742659" indent="0">
              <a:buNone/>
              <a:defRPr sz="900"/>
            </a:lvl7pPr>
            <a:lvl8pPr marL="3199767" indent="0">
              <a:buNone/>
              <a:defRPr sz="900"/>
            </a:lvl8pPr>
            <a:lvl9pPr marL="365687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8933-39AE-465C-9306-C1CDC9951F52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73252-23B8-43AF-A082-B8386B8FAAF2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7678400" y="549275"/>
            <a:ext cx="5486400" cy="11703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549275"/>
            <a:ext cx="16306800" cy="11703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E88-25B8-4442-ACE8-329A59FE8023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2" tIns="45711" rIns="91422" bIns="4571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26C4F-AD9B-461F-AD20-1B8273560F25}" type="datetime1">
              <a:rPr lang="ru-RU" smtClean="0"/>
              <a:pPr/>
              <a:t>08.08.2016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9"/>
            <a:ext cx="2895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ctr" defTabSz="91422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0" indent="-342830" algn="l" defTabSz="9142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5" indent="-285696" algn="l" defTabSz="91422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5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5" indent="-228555" algn="l" defTabSz="91422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95" indent="-228555" algn="l" defTabSz="91422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04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13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21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30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3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4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5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9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7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77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-12442" y="0"/>
            <a:ext cx="9156442" cy="6858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38403" tIns="19202" rIns="38403" bIns="19202" numCol="1" rtlCol="0" anchor="t" anchorCtr="0" compatLnSpc="1">
            <a:prstTxWarp prst="textNoShape">
              <a:avLst/>
            </a:prstTxWarp>
          </a:bodyPr>
          <a:lstStyle/>
          <a:p>
            <a:pPr defTabSz="384032"/>
            <a:endParaRPr lang="id-ID" dirty="0"/>
          </a:p>
        </p:txBody>
      </p:sp>
      <p:sp>
        <p:nvSpPr>
          <p:cNvPr id="2" name="TextBox 1"/>
          <p:cNvSpPr txBox="1"/>
          <p:nvPr/>
        </p:nvSpPr>
        <p:spPr>
          <a:xfrm>
            <a:off x="2116941" y="504132"/>
            <a:ext cx="4888873" cy="1077525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pPr algn="l">
              <a:lnSpc>
                <a:spcPts val="2730"/>
              </a:lnSpc>
            </a:pPr>
            <a:r>
              <a:rPr lang="ru-RU" sz="3200" spc="-63" dirty="0">
                <a:solidFill>
                  <a:srgbClr val="58002A"/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</a:t>
            </a:r>
          </a:p>
          <a:p>
            <a:pPr algn="l">
              <a:lnSpc>
                <a:spcPts val="2730"/>
              </a:lnSpc>
            </a:pPr>
            <a:r>
              <a:rPr lang="ru-RU" sz="3200" spc="-63" dirty="0">
                <a:solidFill>
                  <a:srgbClr val="58002A"/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Федерального казначейства </a:t>
            </a:r>
          </a:p>
          <a:p>
            <a:pPr algn="l">
              <a:lnSpc>
                <a:spcPts val="2730"/>
              </a:lnSpc>
            </a:pPr>
            <a:r>
              <a:rPr lang="ru-RU" sz="3200" spc="-63" dirty="0">
                <a:solidFill>
                  <a:srgbClr val="58002A"/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Саратовской области</a:t>
            </a:r>
            <a:endParaRPr lang="id-ID" sz="3200" spc="-63" dirty="0">
              <a:solidFill>
                <a:srgbClr val="58002A"/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79176" y="6381328"/>
            <a:ext cx="1729227" cy="315778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en-US" sz="1800" dirty="0">
                <a:solidFill>
                  <a:schemeClr val="bg2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saratov.roskazna.ru</a:t>
            </a:r>
            <a:endParaRPr lang="id-ID" sz="1800" dirty="0">
              <a:solidFill>
                <a:schemeClr val="bg2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-15744" y="1988840"/>
            <a:ext cx="9154244" cy="62186"/>
            <a:chOff x="11238286" y="6370260"/>
            <a:chExt cx="12007569" cy="152400"/>
          </a:xfrm>
        </p:grpSpPr>
        <p:grpSp>
          <p:nvGrpSpPr>
            <p:cNvPr id="5" name="Group 26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7" y="260648"/>
            <a:ext cx="1582844" cy="156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65"/>
          <p:cNvSpPr/>
          <p:nvPr/>
        </p:nvSpPr>
        <p:spPr>
          <a:xfrm rot="16200000" flipV="1">
            <a:off x="1428490" y="1004796"/>
            <a:ext cx="1029217" cy="76199"/>
          </a:xfrm>
          <a:prstGeom prst="rect">
            <a:avLst/>
          </a:prstGeom>
          <a:solidFill>
            <a:srgbClr val="0B99B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 descr="U:\Cайкова\презентации\ГЕРБ КАЗНАЧЕЙСТВА1.png"/>
          <p:cNvPicPr>
            <a:picLocks noChangeAspect="1" noChangeArrowheads="1"/>
          </p:cNvPicPr>
          <p:nvPr/>
        </p:nvPicPr>
        <p:blipFill>
          <a:blip r:embed="rId4">
            <a:biLevel thresh="50000"/>
          </a:blip>
          <a:srcRect/>
          <a:stretch>
            <a:fillRect/>
          </a:stretch>
        </p:blipFill>
        <p:spPr bwMode="auto">
          <a:xfrm>
            <a:off x="3635896" y="1016458"/>
            <a:ext cx="5799263" cy="584154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899680" y="2924944"/>
            <a:ext cx="7323395" cy="1167550"/>
          </a:xfrm>
          <a:prstGeom prst="rect">
            <a:avLst/>
          </a:prstGeom>
          <a:noFill/>
          <a:ln w="25400">
            <a:noFill/>
          </a:ln>
        </p:spPr>
        <p:txBody>
          <a:bodyPr wrap="square" lIns="38403" tIns="19202" rIns="38403" bIns="19202" rtlCol="0">
            <a:spAutoFit/>
          </a:bodyPr>
          <a:lstStyle/>
          <a:p>
            <a:pPr>
              <a:lnSpc>
                <a:spcPts val="4200"/>
              </a:lnSpc>
            </a:pPr>
            <a:r>
              <a:rPr lang="ru-RU" sz="5500" spc="-63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Tahoma" panose="020B0604030504040204" pitchFamily="34" charset="0"/>
              </a:rPr>
              <a:t>Формирование карточек укрупненных закупок</a:t>
            </a:r>
            <a:endParaRPr lang="id-ID" sz="5500" spc="-63" dirty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Open Sans" panose="020B060603050402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656" y="620688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AutoShape 7"/>
          <p:cNvSpPr>
            <a:spLocks/>
          </p:cNvSpPr>
          <p:nvPr/>
        </p:nvSpPr>
        <p:spPr bwMode="auto">
          <a:xfrm>
            <a:off x="1803469" y="3246797"/>
            <a:ext cx="1643074" cy="164307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95000"/>
            </a:schemeClr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5364"/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629970" y="5670929"/>
            <a:ext cx="8118494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657" y="5633089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94915" y="573436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66232" y="5695894"/>
            <a:ext cx="78822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050" dirty="0">
                <a:solidFill>
                  <a:schemeClr val="bg1"/>
                </a:solidFill>
              </a:rPr>
              <a:t>Вход в Подсистему управления закупками осуществляется посредством перехода по ссылке </a:t>
            </a:r>
            <a:r>
              <a:rPr lang="en-US" sz="1050" dirty="0">
                <a:solidFill>
                  <a:schemeClr val="bg1"/>
                </a:solidFill>
              </a:rPr>
              <a:t>http</a:t>
            </a:r>
            <a:r>
              <a:rPr lang="ru-RU" sz="1050" dirty="0" smtClean="0">
                <a:solidFill>
                  <a:schemeClr val="bg1"/>
                </a:solidFill>
              </a:rPr>
              <a:t>:</a:t>
            </a:r>
            <a:r>
              <a:rPr lang="en-US" sz="1050" dirty="0" smtClean="0">
                <a:solidFill>
                  <a:schemeClr val="bg1"/>
                </a:solidFill>
              </a:rPr>
              <a:t>/</a:t>
            </a:r>
            <a:r>
              <a:rPr lang="ru-RU" sz="1050" dirty="0" smtClean="0">
                <a:solidFill>
                  <a:schemeClr val="bg1"/>
                </a:solidFill>
              </a:rPr>
              <a:t>/</a:t>
            </a:r>
            <a:r>
              <a:rPr lang="en-US" sz="1050" dirty="0">
                <a:solidFill>
                  <a:schemeClr val="bg1"/>
                </a:solidFill>
              </a:rPr>
              <a:t>budget</a:t>
            </a:r>
            <a:r>
              <a:rPr lang="ru-RU" sz="1050" dirty="0">
                <a:solidFill>
                  <a:schemeClr val="bg1"/>
                </a:solidFill>
              </a:rPr>
              <a:t>.</a:t>
            </a:r>
            <a:r>
              <a:rPr lang="en-US" sz="1050" dirty="0">
                <a:solidFill>
                  <a:schemeClr val="bg1"/>
                </a:solidFill>
              </a:rPr>
              <a:t>gov</a:t>
            </a:r>
            <a:r>
              <a:rPr lang="ru-RU" sz="1050" dirty="0">
                <a:solidFill>
                  <a:schemeClr val="bg1"/>
                </a:solidFill>
              </a:rPr>
              <a:t>.</a:t>
            </a:r>
            <a:r>
              <a:rPr lang="en-US" sz="1050" dirty="0" err="1" smtClean="0">
                <a:solidFill>
                  <a:schemeClr val="bg1"/>
                </a:solidFill>
              </a:rPr>
              <a:t>ru</a:t>
            </a:r>
            <a:r>
              <a:rPr lang="ru-RU" sz="1050" dirty="0" smtClean="0">
                <a:solidFill>
                  <a:schemeClr val="bg1"/>
                </a:solidFill>
              </a:rPr>
              <a:t>, </a:t>
            </a:r>
            <a:r>
              <a:rPr lang="ru-RU" sz="1050" dirty="0">
                <a:solidFill>
                  <a:schemeClr val="bg1"/>
                </a:solidFill>
              </a:rPr>
              <a:t>нажатием кнопки «Вход» в правом верхнем углу страницы и выбора сертификата ключа ЭП пользователя.</a:t>
            </a:r>
            <a:endParaRPr lang="ru-RU" sz="105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9" name="Рисунок 28"/>
          <p:cNvPicPr/>
          <p:nvPr/>
        </p:nvPicPr>
        <p:blipFill rotWithShape="1">
          <a:blip r:embed="rId5"/>
          <a:srcRect t="11112" r="-12" b="8879"/>
          <a:stretch/>
        </p:blipFill>
        <p:spPr bwMode="auto">
          <a:xfrm>
            <a:off x="254022" y="1340768"/>
            <a:ext cx="8638458" cy="4212195"/>
          </a:xfrm>
          <a:prstGeom prst="rect">
            <a:avLst/>
          </a:prstGeom>
          <a:ln w="9525"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Овал 11"/>
          <p:cNvSpPr/>
          <p:nvPr/>
        </p:nvSpPr>
        <p:spPr>
          <a:xfrm>
            <a:off x="251520" y="2409622"/>
            <a:ext cx="829639" cy="2083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Номер слайда 22"/>
          <p:cNvSpPr txBox="1">
            <a:spLocks/>
          </p:cNvSpPr>
          <p:nvPr/>
        </p:nvSpPr>
        <p:spPr>
          <a:xfrm>
            <a:off x="76949" y="2374279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2" name="Rectangle 103"/>
          <p:cNvSpPr/>
          <p:nvPr/>
        </p:nvSpPr>
        <p:spPr bwMode="auto">
          <a:xfrm>
            <a:off x="665048" y="6255212"/>
            <a:ext cx="8083416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3" name="Oval 153"/>
          <p:cNvSpPr/>
          <p:nvPr/>
        </p:nvSpPr>
        <p:spPr bwMode="auto">
          <a:xfrm>
            <a:off x="251520" y="6217372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4778" y="6318649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99592" y="6332157"/>
            <a:ext cx="76660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Переход к списковой форме карточек укрупненных закупок 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1661079" y="2541662"/>
            <a:ext cx="966706" cy="133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Номер слайда 22"/>
          <p:cNvSpPr txBox="1">
            <a:spLocks/>
          </p:cNvSpPr>
          <p:nvPr/>
        </p:nvSpPr>
        <p:spPr>
          <a:xfrm>
            <a:off x="1445054" y="2467556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1979712" y="2032007"/>
            <a:ext cx="966706" cy="133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Номер слайда 22"/>
          <p:cNvSpPr txBox="1">
            <a:spLocks/>
          </p:cNvSpPr>
          <p:nvPr/>
        </p:nvSpPr>
        <p:spPr>
          <a:xfrm>
            <a:off x="1763688" y="1923271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0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8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карточки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укрупненных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 по виду расходов 200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92" y="115967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AutoShape 7"/>
          <p:cNvSpPr>
            <a:spLocks/>
          </p:cNvSpPr>
          <p:nvPr/>
        </p:nvSpPr>
        <p:spPr bwMode="auto">
          <a:xfrm>
            <a:off x="1803469" y="3246797"/>
            <a:ext cx="1643074" cy="164307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95000"/>
            </a:schemeClr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5364"/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805368" y="5877272"/>
            <a:ext cx="8015104" cy="740880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520" y="5853572"/>
            <a:ext cx="808501" cy="771440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16506" y="605612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60021" y="6070015"/>
            <a:ext cx="68847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>
                <a:solidFill>
                  <a:schemeClr val="bg1"/>
                </a:solidFill>
              </a:rPr>
              <a:t>Создание новой карточки укрупненной закупки по ВР 200</a:t>
            </a:r>
            <a:r>
              <a:rPr lang="ru-RU" sz="1600" i="1" dirty="0">
                <a:solidFill>
                  <a:schemeClr val="bg1"/>
                </a:solidFill>
              </a:rPr>
              <a:t> </a:t>
            </a:r>
            <a:endParaRPr lang="ru-RU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9" name="Рисунок 28"/>
          <p:cNvPicPr/>
          <p:nvPr/>
        </p:nvPicPr>
        <p:blipFill rotWithShape="1">
          <a:blip r:embed="rId5"/>
          <a:srcRect t="22213" r="-725" b="8033"/>
          <a:stretch/>
        </p:blipFill>
        <p:spPr bwMode="auto">
          <a:xfrm>
            <a:off x="254022" y="1341248"/>
            <a:ext cx="8638458" cy="43200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2" name="Овал 31"/>
          <p:cNvSpPr/>
          <p:nvPr/>
        </p:nvSpPr>
        <p:spPr>
          <a:xfrm>
            <a:off x="340380" y="1673546"/>
            <a:ext cx="308474" cy="2880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Номер слайда 22"/>
          <p:cNvSpPr txBox="1">
            <a:spLocks/>
          </p:cNvSpPr>
          <p:nvPr/>
        </p:nvSpPr>
        <p:spPr>
          <a:xfrm>
            <a:off x="81377" y="1654927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22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805368" y="5777605"/>
            <a:ext cx="7943096" cy="559888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 sz="1800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451810" y="5793777"/>
            <a:ext cx="552887" cy="527543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46570" y="5802569"/>
            <a:ext cx="770189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050" dirty="0">
                <a:solidFill>
                  <a:schemeClr val="bg1"/>
                </a:solidFill>
              </a:rPr>
              <a:t>Заполнение вкладки «Основные сведения» карточки укрупненной закупки по ВР </a:t>
            </a:r>
            <a:r>
              <a:rPr lang="ru-RU" sz="1050" dirty="0" smtClean="0">
                <a:solidFill>
                  <a:schemeClr val="bg1"/>
                </a:solidFill>
              </a:rPr>
              <a:t>200:</a:t>
            </a:r>
            <a:r>
              <a:rPr lang="en-US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smtClean="0">
                <a:solidFill>
                  <a:schemeClr val="bg1"/>
                </a:solidFill>
              </a:rPr>
              <a:t>Поля «Статус», «Номер», «Версия», «Дата», «Заказчик» </a:t>
            </a:r>
            <a:r>
              <a:rPr lang="en-US" sz="1050" dirty="0" smtClean="0">
                <a:solidFill>
                  <a:schemeClr val="bg1"/>
                </a:solidFill>
              </a:rPr>
              <a:t>-</a:t>
            </a:r>
            <a:r>
              <a:rPr lang="ru-RU" sz="1050" dirty="0" smtClean="0">
                <a:solidFill>
                  <a:schemeClr val="bg1"/>
                </a:solidFill>
              </a:rPr>
              <a:t> заполняются</a:t>
            </a:r>
            <a:r>
              <a:rPr lang="en-US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smtClean="0">
                <a:solidFill>
                  <a:schemeClr val="bg1"/>
                </a:solidFill>
              </a:rPr>
              <a:t>автоматически.</a:t>
            </a:r>
          </a:p>
          <a:p>
            <a:pPr algn="l"/>
            <a:r>
              <a:rPr lang="ru-RU" sz="1050" dirty="0" smtClean="0">
                <a:solidFill>
                  <a:schemeClr val="bg1"/>
                </a:solidFill>
              </a:rPr>
              <a:t>Поля</a:t>
            </a:r>
            <a:r>
              <a:rPr lang="ru-RU" sz="1050" dirty="0">
                <a:solidFill>
                  <a:schemeClr val="bg1"/>
                </a:solidFill>
              </a:rPr>
              <a:t>, обязательные для заполнения, </a:t>
            </a:r>
            <a:r>
              <a:rPr lang="ru-RU" sz="1050" dirty="0" smtClean="0">
                <a:solidFill>
                  <a:schemeClr val="bg1"/>
                </a:solidFill>
              </a:rPr>
              <a:t>отмечены </a:t>
            </a:r>
            <a:r>
              <a:rPr lang="ru-RU" sz="1050" dirty="0">
                <a:solidFill>
                  <a:schemeClr val="bg1"/>
                </a:solidFill>
              </a:rPr>
              <a:t>«*».</a:t>
            </a:r>
          </a:p>
        </p:txBody>
      </p:sp>
      <p:pic>
        <p:nvPicPr>
          <p:cNvPr id="30" name="Рисунок 29"/>
          <p:cNvPicPr/>
          <p:nvPr/>
        </p:nvPicPr>
        <p:blipFill rotWithShape="1">
          <a:blip r:embed="rId5"/>
          <a:srcRect t="20061" r="45875" b="3390"/>
          <a:stretch/>
        </p:blipFill>
        <p:spPr bwMode="auto">
          <a:xfrm>
            <a:off x="254022" y="1357152"/>
            <a:ext cx="8566450" cy="4376104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Овал 25"/>
          <p:cNvSpPr/>
          <p:nvPr/>
        </p:nvSpPr>
        <p:spPr>
          <a:xfrm>
            <a:off x="507134" y="2206111"/>
            <a:ext cx="552887" cy="225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2932696" y="2206111"/>
            <a:ext cx="1641327" cy="225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Овал 27"/>
          <p:cNvSpPr/>
          <p:nvPr/>
        </p:nvSpPr>
        <p:spPr>
          <a:xfrm>
            <a:off x="4813288" y="2206111"/>
            <a:ext cx="262768" cy="2147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Овал 28"/>
          <p:cNvSpPr/>
          <p:nvPr/>
        </p:nvSpPr>
        <p:spPr>
          <a:xfrm>
            <a:off x="5364088" y="2206111"/>
            <a:ext cx="861753" cy="2119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07423" y="1916832"/>
            <a:ext cx="1084257" cy="14401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07424" y="2538330"/>
            <a:ext cx="7708992" cy="5579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164288" y="2204049"/>
            <a:ext cx="1136061" cy="2277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Rectangle 103"/>
          <p:cNvSpPr/>
          <p:nvPr/>
        </p:nvSpPr>
        <p:spPr bwMode="auto">
          <a:xfrm>
            <a:off x="825928" y="6381328"/>
            <a:ext cx="7922536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 sz="2000">
              <a:latin typeface="Calibri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42567" y="6400378"/>
            <a:ext cx="72441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dirty="0" smtClean="0">
                <a:solidFill>
                  <a:schemeClr val="bg1"/>
                </a:solidFill>
              </a:rPr>
              <a:t>Поле «Плановый период» может быть изменено (при необходимости). Необходимо убедиться что выбран правильный плановый период </a:t>
            </a:r>
            <a:endParaRPr lang="ru-RU" sz="11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" name="Oval 153"/>
          <p:cNvSpPr/>
          <p:nvPr/>
        </p:nvSpPr>
        <p:spPr bwMode="auto">
          <a:xfrm>
            <a:off x="451809" y="6337492"/>
            <a:ext cx="552887" cy="527543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22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AutoShape 7"/>
          <p:cNvSpPr>
            <a:spLocks/>
          </p:cNvSpPr>
          <p:nvPr/>
        </p:nvSpPr>
        <p:spPr bwMode="auto">
          <a:xfrm>
            <a:off x="1803469" y="3246797"/>
            <a:ext cx="1643074" cy="164307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95000"/>
            </a:schemeClr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5364"/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834863" y="6004513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4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9" name="Рисунок 28"/>
          <p:cNvPicPr/>
          <p:nvPr/>
        </p:nvPicPr>
        <p:blipFill rotWithShape="1">
          <a:blip r:embed="rId5"/>
          <a:srcRect t="19239" r="39470" b="4862"/>
          <a:stretch/>
        </p:blipFill>
        <p:spPr bwMode="auto">
          <a:xfrm>
            <a:off x="1478158" y="1279954"/>
            <a:ext cx="6262194" cy="3672408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Rectangle 103"/>
          <p:cNvSpPr/>
          <p:nvPr/>
        </p:nvSpPr>
        <p:spPr bwMode="auto">
          <a:xfrm>
            <a:off x="717432" y="5123024"/>
            <a:ext cx="8031031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1" name="Oval 153"/>
          <p:cNvSpPr/>
          <p:nvPr/>
        </p:nvSpPr>
        <p:spPr bwMode="auto">
          <a:xfrm>
            <a:off x="339120" y="5085184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2378" y="518646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53695" y="5123024"/>
            <a:ext cx="737817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300" dirty="0">
                <a:solidFill>
                  <a:schemeClr val="bg1"/>
                </a:solidFill>
              </a:rPr>
              <a:t>Заполнение обязательного поля «Наименование объекта закупки»  – доступно для ввода с клавиатуры.</a:t>
            </a:r>
            <a:endParaRPr lang="ru-RU" sz="13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4" name="Rectangle 103"/>
          <p:cNvSpPr/>
          <p:nvPr/>
        </p:nvSpPr>
        <p:spPr bwMode="auto">
          <a:xfrm>
            <a:off x="752511" y="5707307"/>
            <a:ext cx="7995952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5" name="Oval 153"/>
          <p:cNvSpPr/>
          <p:nvPr/>
        </p:nvSpPr>
        <p:spPr bwMode="auto">
          <a:xfrm>
            <a:off x="338983" y="5669467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82241" y="577074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69150" y="5784252"/>
            <a:ext cx="731126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300" dirty="0">
                <a:solidFill>
                  <a:schemeClr val="bg1"/>
                </a:solidFill>
              </a:rPr>
              <a:t>Заполнение обязательного поля «ОКПД»  – выбирается из соответствующего справочника</a:t>
            </a:r>
            <a:r>
              <a:rPr lang="ru-RU" sz="1300" dirty="0" smtClean="0">
                <a:solidFill>
                  <a:schemeClr val="bg1"/>
                </a:solidFill>
              </a:rPr>
              <a:t>.</a:t>
            </a:r>
            <a:endParaRPr lang="ru-RU" sz="13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" name="Номер слайда 22"/>
          <p:cNvSpPr txBox="1">
            <a:spLocks/>
          </p:cNvSpPr>
          <p:nvPr/>
        </p:nvSpPr>
        <p:spPr>
          <a:xfrm>
            <a:off x="1254196" y="2852936"/>
            <a:ext cx="284759" cy="299784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6350335" y="3080645"/>
            <a:ext cx="231355" cy="216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Номер слайда 22"/>
          <p:cNvSpPr txBox="1">
            <a:spLocks/>
          </p:cNvSpPr>
          <p:nvPr/>
        </p:nvSpPr>
        <p:spPr>
          <a:xfrm>
            <a:off x="6156176" y="3044640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5" name="Rectangle 103"/>
          <p:cNvSpPr/>
          <p:nvPr/>
        </p:nvSpPr>
        <p:spPr bwMode="auto">
          <a:xfrm>
            <a:off x="752639" y="6262057"/>
            <a:ext cx="7995823" cy="440463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6" name="Oval 153"/>
          <p:cNvSpPr/>
          <p:nvPr/>
        </p:nvSpPr>
        <p:spPr bwMode="auto">
          <a:xfrm>
            <a:off x="339112" y="6224217"/>
            <a:ext cx="567104" cy="541108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53695" y="6269627"/>
            <a:ext cx="73783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>
                <a:solidFill>
                  <a:schemeClr val="bg1"/>
                </a:solidFill>
              </a:rPr>
              <a:t>Поле «Наименование кода товара (работы, услуги) по ОКПД» заполняется автоматически после выбора из справочника кода ОКПД</a:t>
            </a:r>
            <a:r>
              <a:rPr lang="ru-RU" sz="1200" dirty="0" smtClean="0">
                <a:solidFill>
                  <a:schemeClr val="bg1"/>
                </a:solidFill>
              </a:rPr>
              <a:t>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88813" y="632549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1619672" y="2924944"/>
            <a:ext cx="1123501" cy="2119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Овал 40"/>
          <p:cNvSpPr/>
          <p:nvPr/>
        </p:nvSpPr>
        <p:spPr>
          <a:xfrm>
            <a:off x="1587445" y="3259979"/>
            <a:ext cx="1155727" cy="2410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Номер слайда 22"/>
          <p:cNvSpPr txBox="1">
            <a:spLocks/>
          </p:cNvSpPr>
          <p:nvPr/>
        </p:nvSpPr>
        <p:spPr>
          <a:xfrm>
            <a:off x="1245487" y="3230394"/>
            <a:ext cx="284759" cy="299784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619672" y="1844824"/>
            <a:ext cx="864096" cy="14704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22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629970" y="5670929"/>
            <a:ext cx="8118494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520" y="5633089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66232" y="5733256"/>
            <a:ext cx="78822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>
                <a:solidFill>
                  <a:schemeClr val="bg1"/>
                </a:solidFill>
              </a:rPr>
              <a:t>Поле «Описание закупки» доступно для ввода с клавиатуры и не является обязательным к заполнению.</a:t>
            </a:r>
            <a:endParaRPr lang="ru-RU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Rectangle 103"/>
          <p:cNvSpPr/>
          <p:nvPr/>
        </p:nvSpPr>
        <p:spPr bwMode="auto">
          <a:xfrm>
            <a:off x="665048" y="6255212"/>
            <a:ext cx="8083416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3" name="Oval 153"/>
          <p:cNvSpPr/>
          <p:nvPr/>
        </p:nvSpPr>
        <p:spPr bwMode="auto">
          <a:xfrm>
            <a:off x="251520" y="6217372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4778" y="6318649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81687" y="6253862"/>
            <a:ext cx="786677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solidFill>
                  <a:schemeClr val="bg1"/>
                </a:solidFill>
              </a:rPr>
              <a:t>Поле «Сведения о технической сложности, </a:t>
            </a:r>
            <a:r>
              <a:rPr lang="ru-RU" sz="1050" dirty="0" smtClean="0">
                <a:solidFill>
                  <a:schemeClr val="bg1"/>
                </a:solidFill>
              </a:rPr>
              <a:t>инновационности </a:t>
            </a:r>
            <a:r>
              <a:rPr lang="ru-RU" sz="1050" dirty="0">
                <a:solidFill>
                  <a:schemeClr val="bg1"/>
                </a:solidFill>
              </a:rPr>
              <a:t>и специальном характере закупки» - при установленном флажке становится доступным для ввода с клавиатуры. Не является обязательным к заполнению. </a:t>
            </a:r>
            <a:endParaRPr lang="ru-RU" sz="105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6" name="Рисунок 35"/>
          <p:cNvPicPr/>
          <p:nvPr/>
        </p:nvPicPr>
        <p:blipFill rotWithShape="1">
          <a:blip r:embed="rId5"/>
          <a:srcRect t="19028" r="41253" b="3928"/>
          <a:stretch/>
        </p:blipFill>
        <p:spPr bwMode="auto">
          <a:xfrm>
            <a:off x="254022" y="1340768"/>
            <a:ext cx="8566450" cy="4212000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6" name="Овал 45"/>
          <p:cNvSpPr/>
          <p:nvPr/>
        </p:nvSpPr>
        <p:spPr>
          <a:xfrm>
            <a:off x="538440" y="4365103"/>
            <a:ext cx="231355" cy="216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Номер слайда 22"/>
          <p:cNvSpPr txBox="1">
            <a:spLocks/>
          </p:cNvSpPr>
          <p:nvPr/>
        </p:nvSpPr>
        <p:spPr>
          <a:xfrm>
            <a:off x="291110" y="3789040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94915" y="573436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538440" y="3861048"/>
            <a:ext cx="10092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омер слайда 22"/>
          <p:cNvSpPr txBox="1">
            <a:spLocks/>
          </p:cNvSpPr>
          <p:nvPr/>
        </p:nvSpPr>
        <p:spPr>
          <a:xfrm>
            <a:off x="323528" y="4293095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39552" y="1975835"/>
            <a:ext cx="1084257" cy="20290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6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75392" y="6004513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4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Rectangle 103"/>
          <p:cNvSpPr/>
          <p:nvPr/>
        </p:nvSpPr>
        <p:spPr bwMode="auto">
          <a:xfrm>
            <a:off x="557962" y="5123024"/>
            <a:ext cx="8190502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1" name="Oval 153"/>
          <p:cNvSpPr/>
          <p:nvPr/>
        </p:nvSpPr>
        <p:spPr bwMode="auto">
          <a:xfrm>
            <a:off x="179649" y="5085184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22907" y="518646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94224" y="5123024"/>
            <a:ext cx="7954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</a:rPr>
              <a:t>Признак «Требуется </a:t>
            </a:r>
            <a:r>
              <a:rPr lang="ru-RU" sz="1200" dirty="0" smtClean="0">
                <a:solidFill>
                  <a:schemeClr val="bg1"/>
                </a:solidFill>
              </a:rPr>
              <a:t>общественное </a:t>
            </a:r>
            <a:r>
              <a:rPr lang="ru-RU" sz="1200" dirty="0">
                <a:solidFill>
                  <a:schemeClr val="bg1"/>
                </a:solidFill>
              </a:rPr>
              <a:t>обсуждение» устанавливается в случае, если необходимо обязательное общественное обсуждение закупки. Не является обязательным к заполнению</a:t>
            </a:r>
            <a:endParaRPr lang="ru-RU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4" name="Rectangle 103"/>
          <p:cNvSpPr/>
          <p:nvPr/>
        </p:nvSpPr>
        <p:spPr bwMode="auto">
          <a:xfrm>
            <a:off x="593040" y="5707307"/>
            <a:ext cx="8155424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5" name="Oval 153"/>
          <p:cNvSpPr/>
          <p:nvPr/>
        </p:nvSpPr>
        <p:spPr bwMode="auto">
          <a:xfrm>
            <a:off x="179512" y="5669467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09678" y="5712125"/>
            <a:ext cx="79387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</a:rPr>
              <a:t>Поле «Срок осуществления закупки» - заполняется с помощью календаря, либо вводится при помощи клавиатуры. Не является обязательным к заполнению.</a:t>
            </a:r>
            <a:endParaRPr lang="ru-RU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5" name="Rectangle 103"/>
          <p:cNvSpPr/>
          <p:nvPr/>
        </p:nvSpPr>
        <p:spPr bwMode="auto">
          <a:xfrm>
            <a:off x="593169" y="6262057"/>
            <a:ext cx="8155294" cy="440463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6" name="Oval 153"/>
          <p:cNvSpPr/>
          <p:nvPr/>
        </p:nvSpPr>
        <p:spPr bwMode="auto">
          <a:xfrm>
            <a:off x="179641" y="6224217"/>
            <a:ext cx="567104" cy="541108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55576" y="6237312"/>
            <a:ext cx="7954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</a:rPr>
              <a:t>Поле «Периодичность осуществления закупки», не является обязательным и доступно для выбора из справочника.</a:t>
            </a:r>
          </a:p>
        </p:txBody>
      </p:sp>
      <p:pic>
        <p:nvPicPr>
          <p:cNvPr id="40" name="Рисунок 39"/>
          <p:cNvPicPr/>
          <p:nvPr/>
        </p:nvPicPr>
        <p:blipFill rotWithShape="1">
          <a:blip r:embed="rId5"/>
          <a:srcRect t="20930" r="46010" b="4016"/>
          <a:stretch/>
        </p:blipFill>
        <p:spPr bwMode="auto">
          <a:xfrm>
            <a:off x="179512" y="1324910"/>
            <a:ext cx="4259902" cy="3536163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1" name="Овал 40"/>
          <p:cNvSpPr/>
          <p:nvPr/>
        </p:nvSpPr>
        <p:spPr>
          <a:xfrm rot="19800000">
            <a:off x="316542" y="1988840"/>
            <a:ext cx="141477" cy="1440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Номер слайда 22"/>
          <p:cNvSpPr txBox="1">
            <a:spLocks/>
          </p:cNvSpPr>
          <p:nvPr/>
        </p:nvSpPr>
        <p:spPr>
          <a:xfrm>
            <a:off x="113854" y="1863874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47" name="Рисунок 46"/>
          <p:cNvPicPr/>
          <p:nvPr/>
        </p:nvPicPr>
        <p:blipFill rotWithShape="1">
          <a:blip r:embed="rId6"/>
          <a:srcRect t="18605" r="45772" b="4017"/>
          <a:stretch/>
        </p:blipFill>
        <p:spPr bwMode="auto">
          <a:xfrm>
            <a:off x="4518586" y="1334403"/>
            <a:ext cx="4373894" cy="3536163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318633" y="575826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18633" y="631301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653247" y="2148508"/>
            <a:ext cx="1254457" cy="9204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омер слайда 22"/>
          <p:cNvSpPr txBox="1">
            <a:spLocks/>
          </p:cNvSpPr>
          <p:nvPr/>
        </p:nvSpPr>
        <p:spPr>
          <a:xfrm>
            <a:off x="395536" y="2440197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5396758" y="2283432"/>
            <a:ext cx="1335482" cy="2662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Номер слайда 22"/>
          <p:cNvSpPr txBox="1">
            <a:spLocks/>
          </p:cNvSpPr>
          <p:nvPr/>
        </p:nvSpPr>
        <p:spPr>
          <a:xfrm>
            <a:off x="5139047" y="2259302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3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10829" y="1806596"/>
            <a:ext cx="640726" cy="11780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51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557962" y="5551677"/>
            <a:ext cx="8190502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179512" y="5513837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55576" y="5589240"/>
            <a:ext cx="80182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Поле «Обоснование закупки», заполняется вручную с клавиатуры, является необязательным.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Rectangle 103"/>
          <p:cNvSpPr/>
          <p:nvPr/>
        </p:nvSpPr>
        <p:spPr bwMode="auto">
          <a:xfrm>
            <a:off x="593040" y="6135960"/>
            <a:ext cx="8155424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3" name="Oval 153"/>
          <p:cNvSpPr/>
          <p:nvPr/>
        </p:nvSpPr>
        <p:spPr bwMode="auto">
          <a:xfrm>
            <a:off x="179512" y="6098120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5576" y="6198589"/>
            <a:ext cx="73627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Блок «Документы» - позволяет при необходимости прикреплять файлы к карточке</a:t>
            </a:r>
            <a:r>
              <a:rPr lang="ru-RU" sz="1400" dirty="0" smtClean="0">
                <a:solidFill>
                  <a:schemeClr val="bg1"/>
                </a:solidFill>
              </a:rPr>
              <a:t>. 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1" name="Рисунок 30"/>
          <p:cNvPicPr/>
          <p:nvPr/>
        </p:nvPicPr>
        <p:blipFill rotWithShape="1">
          <a:blip r:embed="rId5"/>
          <a:srcRect l="714" t="19604" r="41015" b="9935"/>
          <a:stretch/>
        </p:blipFill>
        <p:spPr bwMode="auto">
          <a:xfrm>
            <a:off x="222902" y="1412776"/>
            <a:ext cx="4349098" cy="3744416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Рисунок 36"/>
          <p:cNvPicPr/>
          <p:nvPr/>
        </p:nvPicPr>
        <p:blipFill rotWithShape="1">
          <a:blip r:embed="rId6"/>
          <a:srcRect t="20507" r="35545" b="4228"/>
          <a:stretch/>
        </p:blipFill>
        <p:spPr bwMode="auto">
          <a:xfrm>
            <a:off x="4644009" y="1412776"/>
            <a:ext cx="4176463" cy="3744416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322907" y="560263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22907" y="618691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322907" y="3717032"/>
            <a:ext cx="576685" cy="1695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Номер слайда 22"/>
          <p:cNvSpPr txBox="1">
            <a:spLocks/>
          </p:cNvSpPr>
          <p:nvPr/>
        </p:nvSpPr>
        <p:spPr>
          <a:xfrm>
            <a:off x="155697" y="3659313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4788024" y="2730349"/>
            <a:ext cx="459035" cy="1695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Номер слайда 22"/>
          <p:cNvSpPr txBox="1">
            <a:spLocks/>
          </p:cNvSpPr>
          <p:nvPr/>
        </p:nvSpPr>
        <p:spPr>
          <a:xfrm>
            <a:off x="4572000" y="2670815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263709" y="2004080"/>
            <a:ext cx="635883" cy="18405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4728206" y="1916832"/>
            <a:ext cx="518854" cy="19766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34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629970" y="5670929"/>
            <a:ext cx="8118494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520" y="5633089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66232" y="5733256"/>
            <a:ext cx="74501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Поле «Цель осуществления закупки» - не является обязательным для заполнения 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Rectangle 103"/>
          <p:cNvSpPr/>
          <p:nvPr/>
        </p:nvSpPr>
        <p:spPr bwMode="auto">
          <a:xfrm>
            <a:off x="665048" y="6255212"/>
            <a:ext cx="8083416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3" name="Oval 153"/>
          <p:cNvSpPr/>
          <p:nvPr/>
        </p:nvSpPr>
        <p:spPr bwMode="auto">
          <a:xfrm>
            <a:off x="251520" y="6217372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4778" y="6318649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81687" y="6216564"/>
            <a:ext cx="7866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</a:rPr>
              <a:t>Поле «Комментарий ГРБС» - </a:t>
            </a:r>
            <a:r>
              <a:rPr lang="ru-RU" sz="1400" dirty="0" smtClean="0">
                <a:solidFill>
                  <a:schemeClr val="bg1"/>
                </a:solidFill>
              </a:rPr>
              <a:t>может быть </a:t>
            </a:r>
            <a:r>
              <a:rPr lang="ru-RU" sz="1400" dirty="0" smtClean="0">
                <a:solidFill>
                  <a:schemeClr val="bg1"/>
                </a:solidFill>
              </a:rPr>
              <a:t>заполнено </a:t>
            </a:r>
            <a:r>
              <a:rPr lang="ru-RU" sz="1400" dirty="0">
                <a:solidFill>
                  <a:schemeClr val="bg1"/>
                </a:solidFill>
              </a:rPr>
              <a:t>ГРБС по результатам рассмотрения предложения по </a:t>
            </a:r>
            <a:r>
              <a:rPr lang="ru-RU" sz="1400" dirty="0" smtClean="0">
                <a:solidFill>
                  <a:schemeClr val="bg1"/>
                </a:solidFill>
              </a:rPr>
              <a:t>закупкам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1" name="Рисунок 30"/>
          <p:cNvPicPr/>
          <p:nvPr/>
        </p:nvPicPr>
        <p:blipFill rotWithShape="1">
          <a:blip r:embed="rId5"/>
          <a:srcRect l="-1" t="22410" r="42443" b="9726"/>
          <a:stretch/>
        </p:blipFill>
        <p:spPr bwMode="auto">
          <a:xfrm>
            <a:off x="254022" y="1347250"/>
            <a:ext cx="8640000" cy="4241990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402747" y="573325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44594" y="4325279"/>
            <a:ext cx="1435118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омер слайда 22"/>
          <p:cNvSpPr txBox="1">
            <a:spLocks/>
          </p:cNvSpPr>
          <p:nvPr/>
        </p:nvSpPr>
        <p:spPr>
          <a:xfrm>
            <a:off x="329946" y="4325279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544594" y="4960294"/>
            <a:ext cx="1065549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Номер слайда 22"/>
          <p:cNvSpPr txBox="1">
            <a:spLocks/>
          </p:cNvSpPr>
          <p:nvPr/>
        </p:nvSpPr>
        <p:spPr>
          <a:xfrm>
            <a:off x="328570" y="4924288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07423" y="1988840"/>
            <a:ext cx="1084257" cy="14401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31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805368" y="5877272"/>
            <a:ext cx="7871088" cy="740880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520" y="5853572"/>
            <a:ext cx="808501" cy="771440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46570" y="5902237"/>
            <a:ext cx="76298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</a:rPr>
              <a:t>Вкладка «Характеристика финансового обеспечения» предназначена для указания информации о финансировании объекта закупки с детализацией по году размещения извещения, в разрезе КБК и годам планового периода.</a:t>
            </a:r>
          </a:p>
        </p:txBody>
      </p:sp>
      <p:pic>
        <p:nvPicPr>
          <p:cNvPr id="25" name="Рисунок 24"/>
          <p:cNvPicPr/>
          <p:nvPr/>
        </p:nvPicPr>
        <p:blipFill rotWithShape="1">
          <a:blip r:embed="rId5"/>
          <a:srcRect t="21565" r="-12" b="4017"/>
          <a:stretch/>
        </p:blipFill>
        <p:spPr bwMode="auto">
          <a:xfrm>
            <a:off x="254023" y="1340768"/>
            <a:ext cx="8640000" cy="4320000"/>
          </a:xfrm>
          <a:prstGeom prst="rect">
            <a:avLst/>
          </a:prstGeom>
          <a:ln cmpd="sng">
            <a:solidFill>
              <a:schemeClr val="accent2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1050496" y="2051323"/>
            <a:ext cx="1279731" cy="2160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35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629970" y="5670929"/>
            <a:ext cx="8046486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520" y="5633089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43468" y="5684477"/>
            <a:ext cx="78329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solidFill>
                  <a:schemeClr val="bg1"/>
                </a:solidFill>
              </a:rPr>
              <a:t>Объем финансового обеспечения на осуществление закупки: выбирается год осуществления закупки, КБК (из справочника), дополнительный аналитический признак (из справочника), суммы финансового обеспечения по годам планового периода</a:t>
            </a:r>
            <a:endParaRPr lang="ru-RU" sz="1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Rectangle 103"/>
          <p:cNvSpPr/>
          <p:nvPr/>
        </p:nvSpPr>
        <p:spPr bwMode="auto">
          <a:xfrm>
            <a:off x="665048" y="6255212"/>
            <a:ext cx="8011408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3" name="Oval 153"/>
          <p:cNvSpPr/>
          <p:nvPr/>
        </p:nvSpPr>
        <p:spPr bwMode="auto">
          <a:xfrm>
            <a:off x="251520" y="6217372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81687" y="6187370"/>
            <a:ext cx="77947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solidFill>
                  <a:schemeClr val="bg1"/>
                </a:solidFill>
              </a:rPr>
              <a:t>Блоки «Объем финансового обеспечения на осуществление закупки, группировка по планируемым годам размещения» и «Объем финансового обеспечения на осуществление закупки, группировка по КБК» - итоговые таблицы с автоматически рассчитываемыми значениями сумм по каждому введенному </a:t>
            </a:r>
            <a:r>
              <a:rPr lang="ru-RU" sz="1000" dirty="0">
                <a:solidFill>
                  <a:schemeClr val="bg1"/>
                </a:solidFill>
              </a:rPr>
              <a:t>КБК и году размещения извещения.</a:t>
            </a:r>
            <a:endParaRPr lang="ru-RU" sz="1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6" name="Рисунок 35"/>
          <p:cNvPicPr/>
          <p:nvPr/>
        </p:nvPicPr>
        <p:blipFill rotWithShape="1">
          <a:blip r:embed="rId5"/>
          <a:srcRect l="-1" t="22526" r="1415" b="3595"/>
          <a:stretch/>
        </p:blipFill>
        <p:spPr bwMode="auto">
          <a:xfrm>
            <a:off x="251520" y="1340768"/>
            <a:ext cx="8568952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394915" y="573436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94915" y="630616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522134" y="2532719"/>
            <a:ext cx="1656184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Номер слайда 22"/>
          <p:cNvSpPr txBox="1">
            <a:spLocks/>
          </p:cNvSpPr>
          <p:nvPr/>
        </p:nvSpPr>
        <p:spPr>
          <a:xfrm>
            <a:off x="251520" y="2492896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395536" y="3566231"/>
            <a:ext cx="3168352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323528" y="4221088"/>
            <a:ext cx="2448272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омер слайда 22"/>
          <p:cNvSpPr txBox="1">
            <a:spLocks/>
          </p:cNvSpPr>
          <p:nvPr/>
        </p:nvSpPr>
        <p:spPr>
          <a:xfrm>
            <a:off x="107504" y="3573015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9" name="Номер слайда 22"/>
          <p:cNvSpPr txBox="1">
            <a:spLocks/>
          </p:cNvSpPr>
          <p:nvPr/>
        </p:nvSpPr>
        <p:spPr>
          <a:xfrm>
            <a:off x="107504" y="4221087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076643" y="1969086"/>
            <a:ext cx="1263109" cy="18566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74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28" y="1327476"/>
            <a:ext cx="8914470" cy="37275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629970" y="5109307"/>
            <a:ext cx="8046486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520" y="5071467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43468" y="5122855"/>
            <a:ext cx="78329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chemeClr val="bg1"/>
                </a:solidFill>
              </a:rPr>
              <a:t>В случае необходимости ввода информации по валютным закупкам (Закупки зарубежного аппарата ФОИВ и ФОГВ) указывается соответствующий признак</a:t>
            </a:r>
            <a:endParaRPr lang="ru-RU" sz="11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Rectangle 103"/>
          <p:cNvSpPr/>
          <p:nvPr/>
        </p:nvSpPr>
        <p:spPr bwMode="auto">
          <a:xfrm>
            <a:off x="665048" y="5693590"/>
            <a:ext cx="8011408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3" name="Oval 153"/>
          <p:cNvSpPr/>
          <p:nvPr/>
        </p:nvSpPr>
        <p:spPr bwMode="auto">
          <a:xfrm>
            <a:off x="251520" y="5655750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81687" y="5698867"/>
            <a:ext cx="77947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solidFill>
                  <a:schemeClr val="bg1"/>
                </a:solidFill>
              </a:rPr>
              <a:t>Далее в каждой строке финансового обеспечения, кроме основной информации, указывается валюта платежа (выбор из справочника)</a:t>
            </a:r>
            <a:endParaRPr lang="ru-RU" sz="11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94915" y="517274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94915" y="574454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64983" y="2081842"/>
            <a:ext cx="3836004" cy="3968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Номер слайда 22"/>
          <p:cNvSpPr txBox="1">
            <a:spLocks/>
          </p:cNvSpPr>
          <p:nvPr/>
        </p:nvSpPr>
        <p:spPr>
          <a:xfrm>
            <a:off x="3867237" y="2106937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617470" y="2420888"/>
            <a:ext cx="720747" cy="7323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7118154" y="2294418"/>
            <a:ext cx="1918342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Номер слайда 22"/>
          <p:cNvSpPr txBox="1">
            <a:spLocks/>
          </p:cNvSpPr>
          <p:nvPr/>
        </p:nvSpPr>
        <p:spPr>
          <a:xfrm>
            <a:off x="4433068" y="2589381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9" name="Номер слайда 22"/>
          <p:cNvSpPr txBox="1">
            <a:spLocks/>
          </p:cNvSpPr>
          <p:nvPr/>
        </p:nvSpPr>
        <p:spPr>
          <a:xfrm>
            <a:off x="6902130" y="2567217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3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83633" y="1704974"/>
            <a:ext cx="1630967" cy="17822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Rectangle 103"/>
          <p:cNvSpPr/>
          <p:nvPr/>
        </p:nvSpPr>
        <p:spPr bwMode="auto">
          <a:xfrm>
            <a:off x="668843" y="6283855"/>
            <a:ext cx="8011408" cy="440463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9" name="Oval 153"/>
          <p:cNvSpPr/>
          <p:nvPr/>
        </p:nvSpPr>
        <p:spPr bwMode="auto">
          <a:xfrm>
            <a:off x="255315" y="6246015"/>
            <a:ext cx="567104" cy="541108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85482" y="6309320"/>
            <a:ext cx="77947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bg1"/>
                </a:solidFill>
              </a:rPr>
              <a:t>Сумма закупки указывается в поле «В валюте платежа» соответствующего года планового </a:t>
            </a:r>
            <a:r>
              <a:rPr lang="ru-RU" sz="1100" dirty="0" smtClean="0">
                <a:solidFill>
                  <a:schemeClr val="bg1"/>
                </a:solidFill>
              </a:rPr>
              <a:t>периода. Суммы в долларах США и рублевом эквиваленте рассчитаются автоматически по соответствующему курсу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98710" y="6334809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943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983" y="585462"/>
            <a:ext cx="90180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Формирование карточки укрупненных закупок по виду расходов 200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834863" y="605612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4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Rectangle 103"/>
          <p:cNvSpPr/>
          <p:nvPr/>
        </p:nvSpPr>
        <p:spPr bwMode="auto">
          <a:xfrm>
            <a:off x="717433" y="5174637"/>
            <a:ext cx="7887014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1" name="Oval 153"/>
          <p:cNvSpPr/>
          <p:nvPr/>
        </p:nvSpPr>
        <p:spPr bwMode="auto">
          <a:xfrm>
            <a:off x="339120" y="5136797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82378" y="523807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79294" y="5225591"/>
            <a:ext cx="7378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>
                <a:solidFill>
                  <a:schemeClr val="bg1"/>
                </a:solidFill>
              </a:rPr>
              <a:t>нажать кнопку «Добавить новую строку</a:t>
            </a:r>
            <a:r>
              <a:rPr lang="ru-RU" sz="1600" dirty="0" smtClean="0">
                <a:solidFill>
                  <a:schemeClr val="bg1"/>
                </a:solidFill>
              </a:rPr>
              <a:t>»</a:t>
            </a:r>
            <a:endParaRPr lang="ru-RU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4" name="Rectangle 103"/>
          <p:cNvSpPr/>
          <p:nvPr/>
        </p:nvSpPr>
        <p:spPr bwMode="auto">
          <a:xfrm>
            <a:off x="752511" y="5758920"/>
            <a:ext cx="7851936" cy="440463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5" name="Oval 153"/>
          <p:cNvSpPr/>
          <p:nvPr/>
        </p:nvSpPr>
        <p:spPr bwMode="auto">
          <a:xfrm>
            <a:off x="338983" y="5721080"/>
            <a:ext cx="567104" cy="541108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53694" y="5708190"/>
            <a:ext cx="765075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solidFill>
                  <a:schemeClr val="bg1"/>
                </a:solidFill>
              </a:rPr>
              <a:t>выбрать согласующего из </a:t>
            </a:r>
            <a:r>
              <a:rPr lang="ru-RU" sz="1000" dirty="0" smtClean="0">
                <a:solidFill>
                  <a:schemeClr val="bg1"/>
                </a:solidFill>
              </a:rPr>
              <a:t>справочника (в </a:t>
            </a:r>
            <a:r>
              <a:rPr lang="ru-RU" sz="1000" dirty="0">
                <a:solidFill>
                  <a:schemeClr val="bg1"/>
                </a:solidFill>
              </a:rPr>
              <a:t>случае выбора более одного согласующего – при параллельном согласовании указываются одинаковые значения Этапа, Кода и Порядкового номера, при последовательном – различные в соответствии с необходимой </a:t>
            </a:r>
            <a:r>
              <a:rPr lang="ru-RU" sz="1000" dirty="0" smtClean="0">
                <a:solidFill>
                  <a:schemeClr val="bg1"/>
                </a:solidFill>
              </a:rPr>
              <a:t>последовательностью)</a:t>
            </a:r>
            <a:endParaRPr lang="ru-RU" sz="1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5" name="Rectangle 103"/>
          <p:cNvSpPr/>
          <p:nvPr/>
        </p:nvSpPr>
        <p:spPr bwMode="auto">
          <a:xfrm>
            <a:off x="752639" y="6313670"/>
            <a:ext cx="7851807" cy="440463"/>
          </a:xfrm>
          <a:prstGeom prst="rect">
            <a:avLst/>
          </a:prstGeom>
          <a:solidFill>
            <a:srgbClr val="00D2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6" name="Oval 153"/>
          <p:cNvSpPr/>
          <p:nvPr/>
        </p:nvSpPr>
        <p:spPr bwMode="auto">
          <a:xfrm>
            <a:off x="339112" y="6275830"/>
            <a:ext cx="567104" cy="541108"/>
          </a:xfrm>
          <a:prstGeom prst="ellipse">
            <a:avLst/>
          </a:prstGeom>
          <a:solidFill>
            <a:srgbClr val="00D2F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53695" y="6313670"/>
            <a:ext cx="73783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solidFill>
                  <a:schemeClr val="bg1"/>
                </a:solidFill>
              </a:rPr>
              <a:t>Для </a:t>
            </a:r>
            <a:r>
              <a:rPr lang="ru-RU" sz="1000" dirty="0" smtClean="0">
                <a:solidFill>
                  <a:schemeClr val="bg1"/>
                </a:solidFill>
              </a:rPr>
              <a:t>включения утверждающего</a:t>
            </a:r>
            <a:r>
              <a:rPr lang="ru-RU" sz="1000" dirty="0">
                <a:solidFill>
                  <a:schemeClr val="bg1"/>
                </a:solidFill>
              </a:rPr>
              <a:t>, в блоке «Утверждающий» необходимо выбрать пользователя из справочника сотрудников организации, уполномоченных на утверждение</a:t>
            </a:r>
            <a:r>
              <a:rPr lang="ru-RU" sz="1000" dirty="0" smtClean="0">
                <a:solidFill>
                  <a:schemeClr val="bg1"/>
                </a:solidFill>
              </a:rPr>
              <a:t>.</a:t>
            </a: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36" name="Рисунок 35"/>
          <p:cNvPicPr/>
          <p:nvPr/>
        </p:nvPicPr>
        <p:blipFill rotWithShape="1">
          <a:blip r:embed="rId5"/>
          <a:srcRect t="19873" r="20720" b="32728"/>
          <a:stretch/>
        </p:blipFill>
        <p:spPr bwMode="auto">
          <a:xfrm>
            <a:off x="887212" y="1283400"/>
            <a:ext cx="7373620" cy="2479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8" name="Rectangle 103"/>
          <p:cNvSpPr/>
          <p:nvPr/>
        </p:nvSpPr>
        <p:spPr bwMode="auto">
          <a:xfrm>
            <a:off x="702205" y="4603706"/>
            <a:ext cx="7902242" cy="440463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9" name="Oval 153"/>
          <p:cNvSpPr/>
          <p:nvPr/>
        </p:nvSpPr>
        <p:spPr bwMode="auto">
          <a:xfrm>
            <a:off x="323892" y="4565866"/>
            <a:ext cx="567104" cy="541108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67150" y="4667143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940701" y="4654660"/>
            <a:ext cx="7378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>
                <a:solidFill>
                  <a:schemeClr val="bg1"/>
                </a:solidFill>
              </a:rPr>
              <a:t>установить признак «Требуется согласование» </a:t>
            </a:r>
            <a:endParaRPr lang="ru-RU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" name="Rectangle 103"/>
          <p:cNvSpPr/>
          <p:nvPr/>
        </p:nvSpPr>
        <p:spPr bwMode="auto">
          <a:xfrm>
            <a:off x="702204" y="4005064"/>
            <a:ext cx="7902243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1" name="Oval 153"/>
          <p:cNvSpPr/>
          <p:nvPr/>
        </p:nvSpPr>
        <p:spPr bwMode="auto">
          <a:xfrm>
            <a:off x="323892" y="3967224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38467" y="4005064"/>
            <a:ext cx="76659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solidFill>
                  <a:schemeClr val="bg1"/>
                </a:solidFill>
              </a:rPr>
              <a:t>На вкладке «Лист согласования», блок «Согласующие» заполняется в случае необходимости согласования карточки. </a:t>
            </a:r>
          </a:p>
          <a:p>
            <a:pPr algn="just"/>
            <a:r>
              <a:rPr lang="ru-RU" sz="1000" dirty="0">
                <a:solidFill>
                  <a:schemeClr val="bg1"/>
                </a:solidFill>
              </a:rPr>
              <a:t>Для выбора согласующих необходимо:</a:t>
            </a:r>
            <a:endParaRPr lang="ru-RU" sz="1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82378" y="5825293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5" name="Овал 54"/>
          <p:cNvSpPr/>
          <p:nvPr/>
        </p:nvSpPr>
        <p:spPr>
          <a:xfrm>
            <a:off x="1029653" y="2318437"/>
            <a:ext cx="1022067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Номер слайда 22"/>
          <p:cNvSpPr txBox="1">
            <a:spLocks/>
          </p:cNvSpPr>
          <p:nvPr/>
        </p:nvSpPr>
        <p:spPr>
          <a:xfrm>
            <a:off x="861541" y="2318436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1029653" y="2996952"/>
            <a:ext cx="318594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Номер слайда 22"/>
          <p:cNvSpPr txBox="1">
            <a:spLocks/>
          </p:cNvSpPr>
          <p:nvPr/>
        </p:nvSpPr>
        <p:spPr>
          <a:xfrm>
            <a:off x="861540" y="2977039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4384611" y="2758869"/>
            <a:ext cx="48588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Номер слайда 22"/>
          <p:cNvSpPr txBox="1">
            <a:spLocks/>
          </p:cNvSpPr>
          <p:nvPr/>
        </p:nvSpPr>
        <p:spPr>
          <a:xfrm>
            <a:off x="4202127" y="2766172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3" name="Овал 62"/>
          <p:cNvSpPr/>
          <p:nvPr/>
        </p:nvSpPr>
        <p:spPr>
          <a:xfrm>
            <a:off x="3059832" y="3514866"/>
            <a:ext cx="318594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4" name="Номер слайда 22"/>
          <p:cNvSpPr txBox="1">
            <a:spLocks/>
          </p:cNvSpPr>
          <p:nvPr/>
        </p:nvSpPr>
        <p:spPr>
          <a:xfrm>
            <a:off x="2905983" y="3475042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4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077251" y="1855868"/>
            <a:ext cx="648071" cy="1875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0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9625" y="585462"/>
            <a:ext cx="882879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Особенности заполнения карточки укрупненной закупки по ВР 300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629970" y="5670929"/>
            <a:ext cx="8118494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520" y="5633089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49600" y="5643695"/>
            <a:ext cx="7898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</a:rPr>
              <a:t>Заполнение карточки укрупненной закупки по ВР 300 во многом аналогично заполнению карточки по ВР 200, однако имеются некоторые особенности при вводе данных</a:t>
            </a:r>
            <a:r>
              <a:rPr lang="ru-RU" sz="1200" dirty="0" smtClean="0">
                <a:solidFill>
                  <a:schemeClr val="bg1"/>
                </a:solidFill>
              </a:rPr>
              <a:t>: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2" name="Rectangle 103"/>
          <p:cNvSpPr/>
          <p:nvPr/>
        </p:nvSpPr>
        <p:spPr bwMode="auto">
          <a:xfrm>
            <a:off x="665048" y="6255212"/>
            <a:ext cx="8083416" cy="44046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3" name="Oval 153"/>
          <p:cNvSpPr/>
          <p:nvPr/>
        </p:nvSpPr>
        <p:spPr bwMode="auto">
          <a:xfrm>
            <a:off x="251520" y="6217372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81687" y="6237312"/>
            <a:ext cx="7866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</a:rPr>
              <a:t>на вкладке </a:t>
            </a:r>
            <a:r>
              <a:rPr lang="ru-RU" sz="1200" dirty="0" smtClean="0">
                <a:solidFill>
                  <a:schemeClr val="bg1"/>
                </a:solidFill>
              </a:rPr>
              <a:t>«Основные </a:t>
            </a:r>
            <a:r>
              <a:rPr lang="ru-RU" sz="1200" dirty="0">
                <a:solidFill>
                  <a:schemeClr val="bg1"/>
                </a:solidFill>
              </a:rPr>
              <a:t>сведения» присутствует поле, обязательное для заполнения «Наименование публичного обязательства» - выбор значения осуществляется из справочника.</a:t>
            </a:r>
            <a:endParaRPr lang="ru-RU" sz="12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8" name="Рисунок 27"/>
          <p:cNvPicPr/>
          <p:nvPr/>
        </p:nvPicPr>
        <p:blipFill rotWithShape="1">
          <a:blip r:embed="rId5"/>
          <a:srcRect t="18816" r="42205" b="4651"/>
          <a:stretch/>
        </p:blipFill>
        <p:spPr bwMode="auto">
          <a:xfrm>
            <a:off x="254024" y="1313089"/>
            <a:ext cx="8640000" cy="42041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Овал 30"/>
          <p:cNvSpPr/>
          <p:nvPr/>
        </p:nvSpPr>
        <p:spPr>
          <a:xfrm>
            <a:off x="457713" y="3334132"/>
            <a:ext cx="1449991" cy="2880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07423" y="1988840"/>
            <a:ext cx="1084257" cy="14401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67544" y="1556791"/>
            <a:ext cx="7128792" cy="2783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03"/>
          <p:cNvSpPr/>
          <p:nvPr/>
        </p:nvSpPr>
        <p:spPr bwMode="auto">
          <a:xfrm>
            <a:off x="949384" y="5760022"/>
            <a:ext cx="7727072" cy="740880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625" y="585462"/>
            <a:ext cx="882879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Особенности заполнения карточки укрупненной закупки по ВР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400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221094" y="5860432"/>
            <a:ext cx="74553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</a:rPr>
              <a:t>На вкладке «Основные сведения» присутствует поле «Тип объекта» от выбранного в нем значения зависит дальнейший набор полей для </a:t>
            </a:r>
            <a:r>
              <a:rPr lang="ru-RU" sz="1400" dirty="0" smtClean="0">
                <a:solidFill>
                  <a:schemeClr val="bg1"/>
                </a:solidFill>
              </a:rPr>
              <a:t>заполнения</a:t>
            </a:r>
          </a:p>
        </p:txBody>
      </p:sp>
      <p:pic>
        <p:nvPicPr>
          <p:cNvPr id="29" name="Рисунок 28"/>
          <p:cNvPicPr/>
          <p:nvPr/>
        </p:nvPicPr>
        <p:blipFill rotWithShape="1">
          <a:blip r:embed="rId5"/>
          <a:srcRect l="1" t="19692" r="41372" b="8034"/>
          <a:stretch/>
        </p:blipFill>
        <p:spPr bwMode="auto">
          <a:xfrm>
            <a:off x="395536" y="1340768"/>
            <a:ext cx="8424935" cy="4176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Овал 29"/>
          <p:cNvSpPr/>
          <p:nvPr/>
        </p:nvSpPr>
        <p:spPr>
          <a:xfrm>
            <a:off x="507134" y="3756552"/>
            <a:ext cx="1022067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Oval 153"/>
          <p:cNvSpPr/>
          <p:nvPr/>
        </p:nvSpPr>
        <p:spPr bwMode="auto">
          <a:xfrm>
            <a:off x="395536" y="5736322"/>
            <a:ext cx="808501" cy="771440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79337" y="2006258"/>
            <a:ext cx="1192683" cy="14401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79337" y="1556791"/>
            <a:ext cx="6872984" cy="2783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62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03"/>
          <p:cNvSpPr/>
          <p:nvPr/>
        </p:nvSpPr>
        <p:spPr bwMode="auto">
          <a:xfrm>
            <a:off x="949385" y="5747787"/>
            <a:ext cx="7727072" cy="92129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625" y="585462"/>
            <a:ext cx="882879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Особенности заполнения карточки укрупненной закупки по ВР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400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228484" y="5760152"/>
            <a:ext cx="74479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</a:rPr>
              <a:t>При выборе значения «Включен в ФАИП» и </a:t>
            </a:r>
            <a:r>
              <a:rPr lang="ru-RU" sz="1400" dirty="0" smtClean="0">
                <a:solidFill>
                  <a:schemeClr val="bg1"/>
                </a:solidFill>
              </a:rPr>
              <a:t>выбора из справочника необходимого объекта в поле </a:t>
            </a:r>
            <a:r>
              <a:rPr lang="ru-RU" sz="1400" dirty="0">
                <a:solidFill>
                  <a:schemeClr val="bg1"/>
                </a:solidFill>
              </a:rPr>
              <a:t>«Наименование объекта капитального строительства, мероприятия, объекта недвижимого имущества», происходит автоматическое заполнение подраздела «Информация».</a:t>
            </a:r>
          </a:p>
        </p:txBody>
      </p:sp>
      <p:pic>
        <p:nvPicPr>
          <p:cNvPr id="26" name="Рисунок 25"/>
          <p:cNvPicPr/>
          <p:nvPr/>
        </p:nvPicPr>
        <p:blipFill rotWithShape="1">
          <a:blip r:embed="rId5"/>
          <a:srcRect t="19873" r="36972" b="7823"/>
          <a:stretch/>
        </p:blipFill>
        <p:spPr bwMode="auto">
          <a:xfrm>
            <a:off x="395537" y="1307465"/>
            <a:ext cx="8435864" cy="42430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Oval 153"/>
          <p:cNvSpPr/>
          <p:nvPr/>
        </p:nvSpPr>
        <p:spPr bwMode="auto">
          <a:xfrm>
            <a:off x="254194" y="5732320"/>
            <a:ext cx="1005438" cy="959350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979712" y="2204864"/>
            <a:ext cx="1022067" cy="1762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83568" y="1962713"/>
            <a:ext cx="944436" cy="19860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83568" y="2780928"/>
            <a:ext cx="6636727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4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03"/>
          <p:cNvSpPr/>
          <p:nvPr/>
        </p:nvSpPr>
        <p:spPr bwMode="auto">
          <a:xfrm>
            <a:off x="805368" y="5747787"/>
            <a:ext cx="7943096" cy="954665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625" y="585462"/>
            <a:ext cx="882879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Особенности заполнения карточки укрупненной закупки по ВР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400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084468" y="5786642"/>
            <a:ext cx="76639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</a:rPr>
              <a:t>При выборе значения «Предполагается к включению в ФАИП» </a:t>
            </a:r>
            <a:r>
              <a:rPr lang="ru-RU" sz="1200" dirty="0">
                <a:solidFill>
                  <a:schemeClr val="bg1"/>
                </a:solidFill>
              </a:rPr>
              <a:t>и выбора из справочника </a:t>
            </a:r>
            <a:r>
              <a:rPr lang="ru-RU" sz="1200" dirty="0" smtClean="0">
                <a:solidFill>
                  <a:schemeClr val="bg1"/>
                </a:solidFill>
              </a:rPr>
              <a:t>необходимого </a:t>
            </a:r>
            <a:r>
              <a:rPr lang="ru-RU" sz="1200" dirty="0">
                <a:solidFill>
                  <a:schemeClr val="bg1"/>
                </a:solidFill>
              </a:rPr>
              <a:t>объекта в поле «Наименование объекта капитального строительства, мероприятия, объекта недвижимого имущества</a:t>
            </a:r>
            <a:r>
              <a:rPr lang="ru-RU" sz="1200" dirty="0" smtClean="0">
                <a:solidFill>
                  <a:schemeClr val="bg1"/>
                </a:solidFill>
              </a:rPr>
              <a:t>»</a:t>
            </a:r>
            <a:r>
              <a:rPr lang="ru-RU" sz="1200" dirty="0" smtClean="0">
                <a:solidFill>
                  <a:schemeClr val="bg1"/>
                </a:solidFill>
              </a:rPr>
              <a:t>, происходит </a:t>
            </a:r>
            <a:r>
              <a:rPr lang="ru-RU" sz="1200" dirty="0">
                <a:solidFill>
                  <a:schemeClr val="bg1"/>
                </a:solidFill>
              </a:rPr>
              <a:t>автоматическое заполнение подраздела «Информация</a:t>
            </a:r>
            <a:r>
              <a:rPr lang="ru-RU" sz="1200" dirty="0" smtClean="0">
                <a:solidFill>
                  <a:schemeClr val="bg1"/>
                </a:solidFill>
              </a:rPr>
              <a:t>».</a:t>
            </a:r>
          </a:p>
          <a:p>
            <a:pPr algn="just"/>
            <a:r>
              <a:rPr lang="ru-RU" sz="1200" dirty="0" smtClean="0">
                <a:solidFill>
                  <a:schemeClr val="bg1"/>
                </a:solidFill>
              </a:rPr>
              <a:t>*В случае отсутствия необходимого объекта в справочнике, поля заполняются вручную.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8" name="Oval 153"/>
          <p:cNvSpPr/>
          <p:nvPr/>
        </p:nvSpPr>
        <p:spPr bwMode="auto">
          <a:xfrm>
            <a:off x="107505" y="5724087"/>
            <a:ext cx="1008112" cy="961901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pic>
        <p:nvPicPr>
          <p:cNvPr id="29" name="Рисунок 28"/>
          <p:cNvPicPr/>
          <p:nvPr/>
        </p:nvPicPr>
        <p:blipFill rotWithShape="1">
          <a:blip r:embed="rId5"/>
          <a:srcRect l="-1" t="19726" r="37329" b="6765"/>
          <a:stretch/>
        </p:blipFill>
        <p:spPr bwMode="auto">
          <a:xfrm>
            <a:off x="323528" y="1340768"/>
            <a:ext cx="8568952" cy="41763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Овал 25"/>
          <p:cNvSpPr/>
          <p:nvPr/>
        </p:nvSpPr>
        <p:spPr>
          <a:xfrm>
            <a:off x="1836863" y="2200263"/>
            <a:ext cx="1735734" cy="2008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07422" y="1954003"/>
            <a:ext cx="1003163" cy="24625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11560" y="2780928"/>
            <a:ext cx="6768752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04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03"/>
          <p:cNvSpPr/>
          <p:nvPr/>
        </p:nvSpPr>
        <p:spPr bwMode="auto">
          <a:xfrm>
            <a:off x="949384" y="5712455"/>
            <a:ext cx="7799080" cy="90518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625" y="585462"/>
            <a:ext cx="882879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Особенности заполнения карточки укрупненной закупки по ВР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400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228484" y="5786642"/>
            <a:ext cx="75199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chemeClr val="bg1"/>
                </a:solidFill>
              </a:rPr>
              <a:t>При выборе значения «Не включено в ФАИП</a:t>
            </a:r>
            <a:r>
              <a:rPr lang="ru-RU" sz="1200" dirty="0">
                <a:solidFill>
                  <a:schemeClr val="bg1"/>
                </a:solidFill>
              </a:rPr>
              <a:t>» и выбора из справочника необходимого объекта в поле «Наименование объекта капитального строительства, мероприятия, объекта недвижимого имущества», происходит автоматическое заполнение подраздела «Информация».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</a:rPr>
              <a:t>*В случае отсутствия необходимого объекта в справочнике, </a:t>
            </a:r>
            <a:r>
              <a:rPr lang="ru-RU" sz="1200" dirty="0" smtClean="0">
                <a:solidFill>
                  <a:schemeClr val="bg1"/>
                </a:solidFill>
              </a:rPr>
              <a:t>поля </a:t>
            </a:r>
            <a:r>
              <a:rPr lang="ru-RU" sz="1200" dirty="0">
                <a:solidFill>
                  <a:schemeClr val="bg1"/>
                </a:solidFill>
              </a:rPr>
              <a:t>заполняются вручную.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26" name="Рисунок 25"/>
          <p:cNvPicPr/>
          <p:nvPr/>
        </p:nvPicPr>
        <p:blipFill rotWithShape="1">
          <a:blip r:embed="rId5"/>
          <a:srcRect t="21776" r="42205" b="4017"/>
          <a:stretch/>
        </p:blipFill>
        <p:spPr bwMode="auto">
          <a:xfrm>
            <a:off x="395536" y="1305242"/>
            <a:ext cx="8424936" cy="42475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Овал 29"/>
          <p:cNvSpPr/>
          <p:nvPr/>
        </p:nvSpPr>
        <p:spPr>
          <a:xfrm>
            <a:off x="2195736" y="2238016"/>
            <a:ext cx="1022067" cy="1762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83568" y="1997549"/>
            <a:ext cx="1080120" cy="17014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83568" y="2780928"/>
            <a:ext cx="6912768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Oval 153"/>
          <p:cNvSpPr/>
          <p:nvPr/>
        </p:nvSpPr>
        <p:spPr bwMode="auto">
          <a:xfrm>
            <a:off x="238181" y="5709685"/>
            <a:ext cx="1008112" cy="961901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42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594" y="585462"/>
            <a:ext cx="9155233" cy="346556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Сохранение, контроль корректности и печать карточек укрупненных закупок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61" name="Rectangle 103"/>
          <p:cNvSpPr/>
          <p:nvPr/>
        </p:nvSpPr>
        <p:spPr bwMode="auto">
          <a:xfrm>
            <a:off x="598981" y="5971199"/>
            <a:ext cx="8141898" cy="439682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65" name="Oval 153"/>
          <p:cNvSpPr/>
          <p:nvPr/>
        </p:nvSpPr>
        <p:spPr bwMode="auto">
          <a:xfrm>
            <a:off x="251520" y="5949280"/>
            <a:ext cx="483778" cy="461601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807077" y="5995415"/>
            <a:ext cx="7830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</a:rPr>
              <a:t>Элементы управления карточки </a:t>
            </a:r>
            <a:r>
              <a:rPr lang="ru-RU" sz="1800" dirty="0" smtClean="0">
                <a:solidFill>
                  <a:schemeClr val="bg1"/>
                </a:solidFill>
              </a:rPr>
              <a:t>УЗ</a:t>
            </a:r>
            <a:endParaRPr lang="ru-RU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8" name="Рисунок 67"/>
          <p:cNvPicPr/>
          <p:nvPr/>
        </p:nvPicPr>
        <p:blipFill rotWithShape="1">
          <a:blip r:embed="rId5"/>
          <a:srcRect l="-1" t="24524" r="327" b="4016"/>
          <a:stretch/>
        </p:blipFill>
        <p:spPr bwMode="auto">
          <a:xfrm>
            <a:off x="251520" y="1340767"/>
            <a:ext cx="8624880" cy="42065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9" name="Rectangle 103"/>
          <p:cNvSpPr/>
          <p:nvPr/>
        </p:nvSpPr>
        <p:spPr bwMode="auto">
          <a:xfrm>
            <a:off x="4946865" y="2226785"/>
            <a:ext cx="3607510" cy="327953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70" name="Oval 153"/>
          <p:cNvSpPr/>
          <p:nvPr/>
        </p:nvSpPr>
        <p:spPr bwMode="auto">
          <a:xfrm>
            <a:off x="4716016" y="2204864"/>
            <a:ext cx="389656" cy="371794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083961" y="2246961"/>
            <a:ext cx="3689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Проверить документ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2" name="Rectangle 103"/>
          <p:cNvSpPr/>
          <p:nvPr/>
        </p:nvSpPr>
        <p:spPr bwMode="auto">
          <a:xfrm>
            <a:off x="4956405" y="2631337"/>
            <a:ext cx="3597970" cy="327953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73" name="Oval 153"/>
          <p:cNvSpPr/>
          <p:nvPr/>
        </p:nvSpPr>
        <p:spPr bwMode="auto">
          <a:xfrm>
            <a:off x="4703845" y="2609416"/>
            <a:ext cx="389656" cy="371794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5102668" y="2637323"/>
            <a:ext cx="3689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Сохранить </a:t>
            </a:r>
            <a:r>
              <a:rPr lang="ru-RU" sz="1400" dirty="0" smtClean="0">
                <a:solidFill>
                  <a:schemeClr val="bg1"/>
                </a:solidFill>
              </a:rPr>
              <a:t>изменения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5" name="Rectangle 103"/>
          <p:cNvSpPr/>
          <p:nvPr/>
        </p:nvSpPr>
        <p:spPr bwMode="auto">
          <a:xfrm>
            <a:off x="4962358" y="3057345"/>
            <a:ext cx="3592017" cy="32795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76" name="Oval 153"/>
          <p:cNvSpPr/>
          <p:nvPr/>
        </p:nvSpPr>
        <p:spPr bwMode="auto">
          <a:xfrm>
            <a:off x="4709798" y="3035424"/>
            <a:ext cx="389656" cy="371794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5125431" y="3065431"/>
            <a:ext cx="3689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Информация по документу 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8" name="Rectangle 103"/>
          <p:cNvSpPr/>
          <p:nvPr/>
        </p:nvSpPr>
        <p:spPr bwMode="auto">
          <a:xfrm>
            <a:off x="4962358" y="3485048"/>
            <a:ext cx="3592017" cy="327953"/>
          </a:xfrm>
          <a:prstGeom prst="rect">
            <a:avLst/>
          </a:prstGeom>
          <a:solidFill>
            <a:srgbClr val="00D2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79" name="Oval 153"/>
          <p:cNvSpPr/>
          <p:nvPr/>
        </p:nvSpPr>
        <p:spPr bwMode="auto">
          <a:xfrm>
            <a:off x="4709798" y="3463127"/>
            <a:ext cx="389656" cy="371794"/>
          </a:xfrm>
          <a:prstGeom prst="ellipse">
            <a:avLst/>
          </a:prstGeom>
          <a:solidFill>
            <a:srgbClr val="00D2F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125431" y="3506074"/>
            <a:ext cx="3689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Сохранить изменения </a:t>
            </a:r>
            <a:r>
              <a:rPr lang="ru-RU" sz="1400" dirty="0" smtClean="0">
                <a:solidFill>
                  <a:schemeClr val="bg1"/>
                </a:solidFill>
              </a:rPr>
              <a:t>и </a:t>
            </a:r>
            <a:r>
              <a:rPr lang="ru-RU" sz="1400" dirty="0">
                <a:solidFill>
                  <a:schemeClr val="bg1"/>
                </a:solidFill>
              </a:rPr>
              <a:t>закрыть окно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  <a:p>
            <a:pPr algn="l"/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1" name="Rectangle 103"/>
          <p:cNvSpPr/>
          <p:nvPr/>
        </p:nvSpPr>
        <p:spPr bwMode="auto">
          <a:xfrm>
            <a:off x="4962358" y="3891678"/>
            <a:ext cx="3606343" cy="327953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82" name="Oval 153"/>
          <p:cNvSpPr/>
          <p:nvPr/>
        </p:nvSpPr>
        <p:spPr bwMode="auto">
          <a:xfrm>
            <a:off x="4709798" y="3869757"/>
            <a:ext cx="389656" cy="371794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5125431" y="3917154"/>
            <a:ext cx="3689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Закрыть</a:t>
            </a:r>
            <a:endParaRPr lang="ru-RU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4780924" y="2236872"/>
            <a:ext cx="2164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4796417" y="2631337"/>
            <a:ext cx="2164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796417" y="3077521"/>
            <a:ext cx="2164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4788650" y="3495135"/>
            <a:ext cx="2164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4796417" y="3904820"/>
            <a:ext cx="2164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alibri" pitchFamily="34" charset="0"/>
              </a:rPr>
              <a:t>5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4" name="Номер слайда 22"/>
          <p:cNvSpPr txBox="1">
            <a:spLocks/>
          </p:cNvSpPr>
          <p:nvPr/>
        </p:nvSpPr>
        <p:spPr>
          <a:xfrm>
            <a:off x="8587030" y="1781199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5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98" name="Номер слайда 22"/>
          <p:cNvSpPr txBox="1">
            <a:spLocks/>
          </p:cNvSpPr>
          <p:nvPr/>
        </p:nvSpPr>
        <p:spPr>
          <a:xfrm>
            <a:off x="8434305" y="1783604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99" name="Номер слайда 22"/>
          <p:cNvSpPr txBox="1">
            <a:spLocks/>
          </p:cNvSpPr>
          <p:nvPr/>
        </p:nvSpPr>
        <p:spPr>
          <a:xfrm>
            <a:off x="8272871" y="1783604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4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00" name="Номер слайда 22"/>
          <p:cNvSpPr txBox="1">
            <a:spLocks/>
          </p:cNvSpPr>
          <p:nvPr/>
        </p:nvSpPr>
        <p:spPr>
          <a:xfrm>
            <a:off x="8100392" y="1781199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1" name="Овал 100"/>
          <p:cNvSpPr/>
          <p:nvPr/>
        </p:nvSpPr>
        <p:spPr>
          <a:xfrm>
            <a:off x="430835" y="1668623"/>
            <a:ext cx="252733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2" name="Номер слайда 22"/>
          <p:cNvSpPr txBox="1">
            <a:spLocks/>
          </p:cNvSpPr>
          <p:nvPr/>
        </p:nvSpPr>
        <p:spPr>
          <a:xfrm>
            <a:off x="241687" y="1412775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9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5903" y="585462"/>
            <a:ext cx="6516242" cy="346556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Внутреннее согласование и утверждение карточек УЗ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607423" y="108046"/>
            <a:ext cx="8429073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Управление Федерального казначейства по Саратовской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области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       saratov.roskazna.ru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20</a:t>
            </a:fld>
            <a:endParaRPr lang="ru-RU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4544930" y="1561455"/>
            <a:ext cx="3051406" cy="2342129"/>
            <a:chOff x="3608826" y="1412776"/>
            <a:chExt cx="3051406" cy="3162046"/>
          </a:xfrm>
        </p:grpSpPr>
        <p:sp>
          <p:nvSpPr>
            <p:cNvPr id="34" name="Rectangle 68"/>
            <p:cNvSpPr/>
            <p:nvPr/>
          </p:nvSpPr>
          <p:spPr bwMode="auto">
            <a:xfrm>
              <a:off x="3608826" y="1412776"/>
              <a:ext cx="3051406" cy="3162046"/>
            </a:xfrm>
            <a:prstGeom prst="rect">
              <a:avLst/>
            </a:prstGeom>
            <a:solidFill>
              <a:srgbClr val="00B796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d-ID" sz="5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Heiti SC Light" charset="0"/>
                <a:cs typeface="Heiti SC Light" charset="0"/>
                <a:sym typeface="Gill Sans" charset="0"/>
              </a:endParaRPr>
            </a:p>
          </p:txBody>
        </p:sp>
        <p:sp>
          <p:nvSpPr>
            <p:cNvPr id="35" name="Равнобедренный треугольник 34"/>
            <p:cNvSpPr/>
            <p:nvPr/>
          </p:nvSpPr>
          <p:spPr>
            <a:xfrm rot="5400000">
              <a:off x="2173099" y="2850112"/>
              <a:ext cx="3158827" cy="287373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977844" y="1619144"/>
            <a:ext cx="24744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bg1"/>
                </a:solidFill>
              </a:rPr>
              <a:t>Для согласования карточки УЗ уполномоченными сотрудниками: «Формуляры»  - «Карточки УЗ» - «Карточки закупки на согласовании»</a:t>
            </a:r>
          </a:p>
          <a:p>
            <a:pPr algn="r"/>
            <a:r>
              <a:rPr lang="ru-RU" sz="1200" dirty="0">
                <a:solidFill>
                  <a:schemeClr val="bg1"/>
                </a:solidFill>
              </a:rPr>
              <a:t>В открывшемся окне необходимо нажать на кнопку «</a:t>
            </a:r>
            <a:r>
              <a:rPr lang="ru-RU" sz="1200" dirty="0" smtClean="0">
                <a:solidFill>
                  <a:schemeClr val="bg1"/>
                </a:solidFill>
              </a:rPr>
              <a:t>Согласовать </a:t>
            </a:r>
            <a:r>
              <a:rPr lang="ru-RU" sz="1200" dirty="0">
                <a:solidFill>
                  <a:schemeClr val="bg1"/>
                </a:solidFill>
              </a:rPr>
              <a:t>закупку», затем или согласовать или отклонить (при отклонении необходимо заполнить комментарий)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7698" y="5517788"/>
            <a:ext cx="1791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+mj-lt"/>
              </a:rPr>
              <a:t>Аутсайдеры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1630750" y="1561455"/>
            <a:ext cx="3083417" cy="2342129"/>
            <a:chOff x="467544" y="1412776"/>
            <a:chExt cx="3083417" cy="3162046"/>
          </a:xfrm>
        </p:grpSpPr>
        <p:sp>
          <p:nvSpPr>
            <p:cNvPr id="39" name="Равнобедренный треугольник 38"/>
            <p:cNvSpPr/>
            <p:nvPr/>
          </p:nvSpPr>
          <p:spPr>
            <a:xfrm rot="5400000">
              <a:off x="1827861" y="2848503"/>
              <a:ext cx="3158827" cy="287373"/>
            </a:xfrm>
            <a:prstGeom prst="triangle">
              <a:avLst/>
            </a:prstGeom>
            <a:solidFill>
              <a:srgbClr val="00B7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Rectangle 68"/>
            <p:cNvSpPr/>
            <p:nvPr/>
          </p:nvSpPr>
          <p:spPr bwMode="auto">
            <a:xfrm>
              <a:off x="467544" y="1412776"/>
              <a:ext cx="2796045" cy="3162046"/>
            </a:xfrm>
            <a:prstGeom prst="rect">
              <a:avLst/>
            </a:prstGeom>
            <a:solidFill>
              <a:srgbClr val="00B796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d-ID" sz="5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Heiti SC Light" charset="0"/>
                <a:cs typeface="Heiti SC Light" charset="0"/>
                <a:sym typeface="Gill Sans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792211" y="1711477"/>
            <a:ext cx="25411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Передача карточки УЗ на согласование осуществляется после выделения необходимой карточки в списочной форме карточек укрупненных закупок и нажатия кнопки «Отправить на согласование»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Rectangle 68"/>
          <p:cNvSpPr/>
          <p:nvPr/>
        </p:nvSpPr>
        <p:spPr bwMode="auto">
          <a:xfrm>
            <a:off x="4517431" y="4144106"/>
            <a:ext cx="3051505" cy="2236492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sp>
        <p:nvSpPr>
          <p:cNvPr id="45" name="Равнобедренный треугольник 44"/>
          <p:cNvSpPr/>
          <p:nvPr/>
        </p:nvSpPr>
        <p:spPr>
          <a:xfrm rot="5400000">
            <a:off x="3540691" y="5120788"/>
            <a:ext cx="2232246" cy="287373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6" name="Группа 45"/>
          <p:cNvGrpSpPr/>
          <p:nvPr/>
        </p:nvGrpSpPr>
        <p:grpSpPr>
          <a:xfrm>
            <a:off x="1605199" y="4149080"/>
            <a:ext cx="3083417" cy="2232248"/>
            <a:chOff x="467544" y="1412776"/>
            <a:chExt cx="3083417" cy="3162046"/>
          </a:xfrm>
        </p:grpSpPr>
        <p:sp>
          <p:nvSpPr>
            <p:cNvPr id="47" name="Rectangle 68"/>
            <p:cNvSpPr/>
            <p:nvPr/>
          </p:nvSpPr>
          <p:spPr bwMode="auto">
            <a:xfrm>
              <a:off x="467544" y="1412776"/>
              <a:ext cx="2796045" cy="3162046"/>
            </a:xfrm>
            <a:prstGeom prst="rect">
              <a:avLst/>
            </a:prstGeom>
            <a:solidFill>
              <a:srgbClr val="CC0063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5600"/>
            </a:p>
          </p:txBody>
        </p:sp>
        <p:sp>
          <p:nvSpPr>
            <p:cNvPr id="48" name="Равнобедренный треугольник 47"/>
            <p:cNvSpPr/>
            <p:nvPr/>
          </p:nvSpPr>
          <p:spPr>
            <a:xfrm rot="5400000">
              <a:off x="1827861" y="2848503"/>
              <a:ext cx="3158827" cy="287373"/>
            </a:xfrm>
            <a:prstGeom prst="triangle">
              <a:avLst/>
            </a:prstGeom>
            <a:solidFill>
              <a:srgbClr val="CC0063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ru-RU" sz="5600" dirty="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715234" y="4249541"/>
            <a:ext cx="25411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solidFill>
                  <a:schemeClr val="bg1"/>
                </a:solidFill>
              </a:rPr>
              <a:t>Для утверждения согласованной карточки, утверждающему пользователю: «Формуляры»  - «Карточки УЗ» - «Карточки закупки на утверждении»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В открывшемся окне необходимо нажать на кнопку «Утвердить закупку», затем или согласовать или отклонить (при отклонении необходимо заполнить комментарий)</a:t>
            </a:r>
            <a:endParaRPr lang="ru-RU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843236" y="4187985"/>
            <a:ext cx="26171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</a:rPr>
              <a:t>Для доработки несогласованных карточек необходимо выбрать нужный документ и нажать на кнопку «Взять в работу», отклоненный документ перейдет в статус «Черновик» и станет доступным для редактирования</a:t>
            </a:r>
            <a:endParaRPr lang="ru-RU" sz="1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534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-12442" y="0"/>
            <a:ext cx="9156442" cy="6858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38403" tIns="19202" rIns="38403" bIns="19202" numCol="1" rtlCol="0" anchor="t" anchorCtr="0" compatLnSpc="1">
            <a:prstTxWarp prst="textNoShape">
              <a:avLst/>
            </a:prstTxWarp>
          </a:bodyPr>
          <a:lstStyle/>
          <a:p>
            <a:pPr defTabSz="384032"/>
            <a:endParaRPr lang="id-ID" dirty="0"/>
          </a:p>
        </p:txBody>
      </p:sp>
      <p:grpSp>
        <p:nvGrpSpPr>
          <p:cNvPr id="3" name="Group 2"/>
          <p:cNvGrpSpPr/>
          <p:nvPr/>
        </p:nvGrpSpPr>
        <p:grpSpPr>
          <a:xfrm>
            <a:off x="1285875" y="2470472"/>
            <a:ext cx="7174557" cy="2101528"/>
            <a:chOff x="2714595" y="4940944"/>
            <a:chExt cx="19132152" cy="4203055"/>
          </a:xfrm>
        </p:grpSpPr>
        <p:grpSp>
          <p:nvGrpSpPr>
            <p:cNvPr id="4" name="Group 3"/>
            <p:cNvGrpSpPr/>
            <p:nvPr/>
          </p:nvGrpSpPr>
          <p:grpSpPr>
            <a:xfrm>
              <a:off x="2714595" y="4940944"/>
              <a:ext cx="18295652" cy="4203055"/>
              <a:chOff x="11238286" y="6370260"/>
              <a:chExt cx="12007569" cy="15240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3639800" y="6370260"/>
                <a:ext cx="9606055" cy="152400"/>
                <a:chOff x="2055030" y="1463669"/>
                <a:chExt cx="2304256" cy="544908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2055030" y="1463670"/>
                  <a:ext cx="576064" cy="544907"/>
                </a:xfrm>
                <a:prstGeom prst="rect">
                  <a:avLst/>
                </a:prstGeom>
                <a:solidFill>
                  <a:srgbClr val="CC0063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2631094" y="1463670"/>
                  <a:ext cx="576064" cy="544907"/>
                </a:xfrm>
                <a:prstGeom prst="rect">
                  <a:avLst/>
                </a:prstGeom>
                <a:solidFill>
                  <a:srgbClr val="86269B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3207158" y="1463669"/>
                  <a:ext cx="576064" cy="544907"/>
                </a:xfrm>
                <a:prstGeom prst="rect">
                  <a:avLst/>
                </a:prstGeom>
                <a:solidFill>
                  <a:srgbClr val="00D2F1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3783222" y="1463670"/>
                  <a:ext cx="576064" cy="544907"/>
                </a:xfrm>
                <a:prstGeom prst="rect">
                  <a:avLst/>
                </a:prstGeom>
                <a:solidFill>
                  <a:srgbClr val="00B796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6" name="Rectangle 5"/>
              <p:cNvSpPr/>
              <p:nvPr/>
            </p:nvSpPr>
            <p:spPr>
              <a:xfrm>
                <a:off x="11238286" y="6370260"/>
                <a:ext cx="2401514" cy="152400"/>
              </a:xfrm>
              <a:prstGeom prst="rect">
                <a:avLst/>
              </a:prstGeom>
              <a:solidFill>
                <a:srgbClr val="FE9601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4930347" y="6257638"/>
              <a:ext cx="16916400" cy="1415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ru-RU" sz="4000" b="1" dirty="0">
                  <a:solidFill>
                    <a:schemeClr val="bg1">
                      <a:lumMod val="95000"/>
                    </a:schemeClr>
                  </a:solidFill>
                  <a:latin typeface="Source Sans Pro" panose="020B0503030403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Спасибо за внимание!</a:t>
              </a:r>
              <a:endParaRPr lang="id-ID" sz="4000" b="1" dirty="0">
                <a:solidFill>
                  <a:schemeClr val="bg1">
                    <a:lumMod val="95000"/>
                  </a:schemeClr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7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7406</TotalTime>
  <Pages>0</Pages>
  <Words>1356</Words>
  <Characters>0</Characters>
  <Application>Microsoft Office PowerPoint</Application>
  <PresentationFormat>Экран (4:3)</PresentationFormat>
  <Lines>0</Lines>
  <Paragraphs>198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Arial Narrow</vt:lpstr>
      <vt:lpstr>Calibri</vt:lpstr>
      <vt:lpstr>Gill Sans</vt:lpstr>
      <vt:lpstr>Heiti SC Light</vt:lpstr>
      <vt:lpstr>Open Sans</vt:lpstr>
      <vt:lpstr>Source Sans Pro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Dell460</dc:creator>
  <cp:lastModifiedBy>Dezhur</cp:lastModifiedBy>
  <cp:revision>1300</cp:revision>
  <cp:lastPrinted>2016-08-04T07:49:50Z</cp:lastPrinted>
  <dcterms:modified xsi:type="dcterms:W3CDTF">2016-08-08T08:18:31Z</dcterms:modified>
</cp:coreProperties>
</file>