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701" r:id="rId1"/>
  </p:sldMasterIdLst>
  <p:notesMasterIdLst>
    <p:notesMasterId r:id="rId18"/>
  </p:notesMasterIdLst>
  <p:sldIdLst>
    <p:sldId id="432" r:id="rId2"/>
    <p:sldId id="404" r:id="rId3"/>
    <p:sldId id="450" r:id="rId4"/>
    <p:sldId id="451" r:id="rId5"/>
    <p:sldId id="452" r:id="rId6"/>
    <p:sldId id="453" r:id="rId7"/>
    <p:sldId id="454" r:id="rId8"/>
    <p:sldId id="455" r:id="rId9"/>
    <p:sldId id="476" r:id="rId10"/>
    <p:sldId id="456" r:id="rId11"/>
    <p:sldId id="457" r:id="rId12"/>
    <p:sldId id="477" r:id="rId13"/>
    <p:sldId id="471" r:id="rId14"/>
    <p:sldId id="475" r:id="rId15"/>
    <p:sldId id="478" r:id="rId16"/>
    <p:sldId id="396" r:id="rId17"/>
  </p:sldIdLst>
  <p:sldSz cx="9144000" cy="6858000" type="screen4x3"/>
  <p:notesSz cx="6858000" cy="9144000"/>
  <p:defaultTextStyle>
    <a:defPPr>
      <a:defRPr lang="en-US"/>
    </a:defPPr>
    <a:lvl1pPr algn="ctr" rtl="0" fontAlgn="base">
      <a:spcBef>
        <a:spcPct val="0"/>
      </a:spcBef>
      <a:spcAft>
        <a:spcPct val="0"/>
      </a:spcAft>
      <a:defRPr sz="2400" kern="1200">
        <a:solidFill>
          <a:srgbClr val="000000"/>
        </a:solidFill>
        <a:latin typeface="Gill Sans" charset="0"/>
        <a:ea typeface="Heiti SC Light" charset="0"/>
        <a:cs typeface="Heiti SC Light" charset="0"/>
        <a:sym typeface="Gill Sans" charset="0"/>
      </a:defRPr>
    </a:lvl1pPr>
    <a:lvl2pPr marL="192016" algn="ctr" rtl="0" fontAlgn="base">
      <a:spcBef>
        <a:spcPct val="0"/>
      </a:spcBef>
      <a:spcAft>
        <a:spcPct val="0"/>
      </a:spcAft>
      <a:defRPr sz="2400" kern="1200">
        <a:solidFill>
          <a:srgbClr val="000000"/>
        </a:solidFill>
        <a:latin typeface="Gill Sans" charset="0"/>
        <a:ea typeface="Heiti SC Light" charset="0"/>
        <a:cs typeface="Heiti SC Light" charset="0"/>
        <a:sym typeface="Gill Sans" charset="0"/>
      </a:defRPr>
    </a:lvl2pPr>
    <a:lvl3pPr marL="384032" algn="ctr" rtl="0" fontAlgn="base">
      <a:spcBef>
        <a:spcPct val="0"/>
      </a:spcBef>
      <a:spcAft>
        <a:spcPct val="0"/>
      </a:spcAft>
      <a:defRPr sz="2400" kern="1200">
        <a:solidFill>
          <a:srgbClr val="000000"/>
        </a:solidFill>
        <a:latin typeface="Gill Sans" charset="0"/>
        <a:ea typeface="Heiti SC Light" charset="0"/>
        <a:cs typeface="Heiti SC Light" charset="0"/>
        <a:sym typeface="Gill Sans" charset="0"/>
      </a:defRPr>
    </a:lvl3pPr>
    <a:lvl4pPr marL="576046" algn="ctr" rtl="0" fontAlgn="base">
      <a:spcBef>
        <a:spcPct val="0"/>
      </a:spcBef>
      <a:spcAft>
        <a:spcPct val="0"/>
      </a:spcAft>
      <a:defRPr sz="2400" kern="1200">
        <a:solidFill>
          <a:srgbClr val="000000"/>
        </a:solidFill>
        <a:latin typeface="Gill Sans" charset="0"/>
        <a:ea typeface="Heiti SC Light" charset="0"/>
        <a:cs typeface="Heiti SC Light" charset="0"/>
        <a:sym typeface="Gill Sans" charset="0"/>
      </a:defRPr>
    </a:lvl4pPr>
    <a:lvl5pPr marL="768062" algn="ctr" rtl="0" fontAlgn="base">
      <a:spcBef>
        <a:spcPct val="0"/>
      </a:spcBef>
      <a:spcAft>
        <a:spcPct val="0"/>
      </a:spcAft>
      <a:defRPr sz="2400" kern="1200">
        <a:solidFill>
          <a:srgbClr val="000000"/>
        </a:solidFill>
        <a:latin typeface="Gill Sans" charset="0"/>
        <a:ea typeface="Heiti SC Light" charset="0"/>
        <a:cs typeface="Heiti SC Light" charset="0"/>
        <a:sym typeface="Gill Sans" charset="0"/>
      </a:defRPr>
    </a:lvl5pPr>
    <a:lvl6pPr marL="960078" algn="l" defTabSz="192016" rtl="0" eaLnBrk="1" latinLnBrk="0" hangingPunct="1">
      <a:defRPr sz="2400" kern="1200">
        <a:solidFill>
          <a:srgbClr val="000000"/>
        </a:solidFill>
        <a:latin typeface="Gill Sans" charset="0"/>
        <a:ea typeface="Heiti SC Light" charset="0"/>
        <a:cs typeface="Heiti SC Light" charset="0"/>
        <a:sym typeface="Gill Sans" charset="0"/>
      </a:defRPr>
    </a:lvl6pPr>
    <a:lvl7pPr marL="1152094" algn="l" defTabSz="192016" rtl="0" eaLnBrk="1" latinLnBrk="0" hangingPunct="1">
      <a:defRPr sz="2400" kern="1200">
        <a:solidFill>
          <a:srgbClr val="000000"/>
        </a:solidFill>
        <a:latin typeface="Gill Sans" charset="0"/>
        <a:ea typeface="Heiti SC Light" charset="0"/>
        <a:cs typeface="Heiti SC Light" charset="0"/>
        <a:sym typeface="Gill Sans" charset="0"/>
      </a:defRPr>
    </a:lvl7pPr>
    <a:lvl8pPr marL="1344110" algn="l" defTabSz="192016" rtl="0" eaLnBrk="1" latinLnBrk="0" hangingPunct="1">
      <a:defRPr sz="2400" kern="1200">
        <a:solidFill>
          <a:srgbClr val="000000"/>
        </a:solidFill>
        <a:latin typeface="Gill Sans" charset="0"/>
        <a:ea typeface="Heiti SC Light" charset="0"/>
        <a:cs typeface="Heiti SC Light" charset="0"/>
        <a:sym typeface="Gill Sans" charset="0"/>
      </a:defRPr>
    </a:lvl8pPr>
    <a:lvl9pPr marL="1536124" algn="l" defTabSz="192016" rtl="0" eaLnBrk="1" latinLnBrk="0" hangingPunct="1">
      <a:defRPr sz="2400" kern="1200">
        <a:solidFill>
          <a:srgbClr val="000000"/>
        </a:solidFill>
        <a:latin typeface="Gill Sans" charset="0"/>
        <a:ea typeface="Heiti SC Light" charset="0"/>
        <a:cs typeface="Heiti SC Light" charset="0"/>
        <a:sym typeface="Gill Sans" charset="0"/>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guide id="3" orient="horz" pos="2160">
          <p15:clr>
            <a:srgbClr val="A4A3A4"/>
          </p15:clr>
        </p15:guide>
        <p15:guide id="4"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ll460" initials="D" lastIdx="3"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269B"/>
    <a:srgbClr val="CC0063"/>
    <a:srgbClr val="00B796"/>
    <a:srgbClr val="58002C"/>
    <a:srgbClr val="FE9601"/>
    <a:srgbClr val="00D2F1"/>
    <a:srgbClr val="0B99BC"/>
    <a:srgbClr val="003228"/>
    <a:srgbClr val="00889A"/>
    <a:srgbClr val="00604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34587" autoAdjust="0"/>
    <p:restoredTop sz="96433" autoAdjust="0"/>
  </p:normalViewPr>
  <p:slideViewPr>
    <p:cSldViewPr>
      <p:cViewPr>
        <p:scale>
          <a:sx n="125" d="100"/>
          <a:sy n="125" d="100"/>
        </p:scale>
        <p:origin x="738" y="-438"/>
      </p:cViewPr>
      <p:guideLst>
        <p:guide orient="horz" pos="4320"/>
        <p:guide pos="7680"/>
        <p:guide orient="horz" pos="2160"/>
        <p:guide pos="2880"/>
      </p:guideLst>
    </p:cSldViewPr>
  </p:slideViewPr>
  <p:outlineViewPr>
    <p:cViewPr>
      <p:scale>
        <a:sx n="33" d="100"/>
        <a:sy n="33" d="100"/>
      </p:scale>
      <p:origin x="0" y="0"/>
    </p:cViewPr>
  </p:outlineViewPr>
  <p:notesTextViewPr>
    <p:cViewPr>
      <p:scale>
        <a:sx n="125" d="100"/>
        <a:sy n="125" d="100"/>
      </p:scale>
      <p:origin x="0" y="0"/>
    </p:cViewPr>
  </p:notesTextViewPr>
  <p:notesViewPr>
    <p:cSldViewPr>
      <p:cViewPr varScale="1">
        <p:scale>
          <a:sx n="86" d="100"/>
          <a:sy n="86" d="100"/>
        </p:scale>
        <p:origin x="2910"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6B2F8C-B07A-4803-B75D-B2F4599D96A1}" type="datetimeFigureOut">
              <a:rPr lang="id-ID" smtClean="0"/>
              <a:pPr/>
              <a:t>08/08/2016</a:t>
            </a:fld>
            <a:endParaRPr lang="id-ID"/>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E1B0E9-E847-4FBB-A0E7-C917FF460515}" type="slidenum">
              <a:rPr lang="id-ID" smtClean="0"/>
              <a:pPr/>
              <a:t>‹#›</a:t>
            </a:fld>
            <a:endParaRPr lang="id-ID"/>
          </a:p>
        </p:txBody>
      </p:sp>
    </p:spTree>
    <p:extLst>
      <p:ext uri="{BB962C8B-B14F-4D97-AF65-F5344CB8AC3E}">
        <p14:creationId xmlns:p14="http://schemas.microsoft.com/office/powerpoint/2010/main" val="2656733372"/>
      </p:ext>
    </p:extLst>
  </p:cSld>
  <p:clrMap bg1="lt1" tx1="dk1" bg2="lt2" tx2="dk2" accent1="accent1" accent2="accent2" accent3="accent3" accent4="accent4" accent5="accent5" accent6="accent6" hlink="hlink" folHlink="folHlink"/>
  <p:notesStyle>
    <a:lvl1pPr marL="0" algn="l" defTabSz="384032" rtl="0" eaLnBrk="1" latinLnBrk="0" hangingPunct="1">
      <a:defRPr sz="500" kern="1200">
        <a:solidFill>
          <a:schemeClr val="tx1"/>
        </a:solidFill>
        <a:latin typeface="+mn-lt"/>
        <a:ea typeface="+mn-ea"/>
        <a:cs typeface="+mn-cs"/>
      </a:defRPr>
    </a:lvl1pPr>
    <a:lvl2pPr marL="192016" algn="l" defTabSz="384032" rtl="0" eaLnBrk="1" latinLnBrk="0" hangingPunct="1">
      <a:defRPr sz="500" kern="1200">
        <a:solidFill>
          <a:schemeClr val="tx1"/>
        </a:solidFill>
        <a:latin typeface="+mn-lt"/>
        <a:ea typeface="+mn-ea"/>
        <a:cs typeface="+mn-cs"/>
      </a:defRPr>
    </a:lvl2pPr>
    <a:lvl3pPr marL="384032" algn="l" defTabSz="384032" rtl="0" eaLnBrk="1" latinLnBrk="0" hangingPunct="1">
      <a:defRPr sz="500" kern="1200">
        <a:solidFill>
          <a:schemeClr val="tx1"/>
        </a:solidFill>
        <a:latin typeface="+mn-lt"/>
        <a:ea typeface="+mn-ea"/>
        <a:cs typeface="+mn-cs"/>
      </a:defRPr>
    </a:lvl3pPr>
    <a:lvl4pPr marL="576046" algn="l" defTabSz="384032" rtl="0" eaLnBrk="1" latinLnBrk="0" hangingPunct="1">
      <a:defRPr sz="500" kern="1200">
        <a:solidFill>
          <a:schemeClr val="tx1"/>
        </a:solidFill>
        <a:latin typeface="+mn-lt"/>
        <a:ea typeface="+mn-ea"/>
        <a:cs typeface="+mn-cs"/>
      </a:defRPr>
    </a:lvl4pPr>
    <a:lvl5pPr marL="768062" algn="l" defTabSz="384032" rtl="0" eaLnBrk="1" latinLnBrk="0" hangingPunct="1">
      <a:defRPr sz="500" kern="1200">
        <a:solidFill>
          <a:schemeClr val="tx1"/>
        </a:solidFill>
        <a:latin typeface="+mn-lt"/>
        <a:ea typeface="+mn-ea"/>
        <a:cs typeface="+mn-cs"/>
      </a:defRPr>
    </a:lvl5pPr>
    <a:lvl6pPr marL="960078" algn="l" defTabSz="384032" rtl="0" eaLnBrk="1" latinLnBrk="0" hangingPunct="1">
      <a:defRPr sz="500" kern="1200">
        <a:solidFill>
          <a:schemeClr val="tx1"/>
        </a:solidFill>
        <a:latin typeface="+mn-lt"/>
        <a:ea typeface="+mn-ea"/>
        <a:cs typeface="+mn-cs"/>
      </a:defRPr>
    </a:lvl6pPr>
    <a:lvl7pPr marL="1152094" algn="l" defTabSz="384032" rtl="0" eaLnBrk="1" latinLnBrk="0" hangingPunct="1">
      <a:defRPr sz="500" kern="1200">
        <a:solidFill>
          <a:schemeClr val="tx1"/>
        </a:solidFill>
        <a:latin typeface="+mn-lt"/>
        <a:ea typeface="+mn-ea"/>
        <a:cs typeface="+mn-cs"/>
      </a:defRPr>
    </a:lvl7pPr>
    <a:lvl8pPr marL="1344110" algn="l" defTabSz="384032" rtl="0" eaLnBrk="1" latinLnBrk="0" hangingPunct="1">
      <a:defRPr sz="500" kern="1200">
        <a:solidFill>
          <a:schemeClr val="tx1"/>
        </a:solidFill>
        <a:latin typeface="+mn-lt"/>
        <a:ea typeface="+mn-ea"/>
        <a:cs typeface="+mn-cs"/>
      </a:defRPr>
    </a:lvl8pPr>
    <a:lvl9pPr marL="1536124" algn="l" defTabSz="384032" rtl="0" eaLnBrk="1" latinLnBrk="0" hangingPunct="1">
      <a:defRPr sz="5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07E1B0E9-E847-4FBB-A0E7-C917FF460515}" type="slidenum">
              <a:rPr lang="id-ID" smtClean="0"/>
              <a:pPr/>
              <a:t>1</a:t>
            </a:fld>
            <a:endParaRPr lang="id-ID"/>
          </a:p>
        </p:txBody>
      </p:sp>
    </p:spTree>
    <p:extLst>
      <p:ext uri="{BB962C8B-B14F-4D97-AF65-F5344CB8AC3E}">
        <p14:creationId xmlns:p14="http://schemas.microsoft.com/office/powerpoint/2010/main" val="24428381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07E1B0E9-E847-4FBB-A0E7-C917FF460515}" type="slidenum">
              <a:rPr lang="id-ID" smtClean="0"/>
              <a:pPr/>
              <a:t>2</a:t>
            </a:fld>
            <a:endParaRPr lang="id-ID"/>
          </a:p>
        </p:txBody>
      </p:sp>
    </p:spTree>
    <p:extLst>
      <p:ext uri="{BB962C8B-B14F-4D97-AF65-F5344CB8AC3E}">
        <p14:creationId xmlns:p14="http://schemas.microsoft.com/office/powerpoint/2010/main" val="36220441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07E1B0E9-E847-4FBB-A0E7-C917FF460515}" type="slidenum">
              <a:rPr lang="id-ID" smtClean="0"/>
              <a:pPr/>
              <a:t>3</a:t>
            </a:fld>
            <a:endParaRPr lang="id-ID"/>
          </a:p>
        </p:txBody>
      </p:sp>
    </p:spTree>
    <p:extLst>
      <p:ext uri="{BB962C8B-B14F-4D97-AF65-F5344CB8AC3E}">
        <p14:creationId xmlns:p14="http://schemas.microsoft.com/office/powerpoint/2010/main" val="5811042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07E1B0E9-E847-4FBB-A0E7-C917FF460515}" type="slidenum">
              <a:rPr lang="id-ID" smtClean="0"/>
              <a:pPr/>
              <a:t>4</a:t>
            </a:fld>
            <a:endParaRPr lang="id-ID"/>
          </a:p>
        </p:txBody>
      </p:sp>
    </p:spTree>
    <p:extLst>
      <p:ext uri="{BB962C8B-B14F-4D97-AF65-F5344CB8AC3E}">
        <p14:creationId xmlns:p14="http://schemas.microsoft.com/office/powerpoint/2010/main" val="23860057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07E1B0E9-E847-4FBB-A0E7-C917FF460515}" type="slidenum">
              <a:rPr lang="id-ID" smtClean="0"/>
              <a:pPr/>
              <a:t>5</a:t>
            </a:fld>
            <a:endParaRPr lang="id-ID"/>
          </a:p>
        </p:txBody>
      </p:sp>
    </p:spTree>
    <p:extLst>
      <p:ext uri="{BB962C8B-B14F-4D97-AF65-F5344CB8AC3E}">
        <p14:creationId xmlns:p14="http://schemas.microsoft.com/office/powerpoint/2010/main" val="31158259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07E1B0E9-E847-4FBB-A0E7-C917FF460515}" type="slidenum">
              <a:rPr lang="id-ID" smtClean="0"/>
              <a:pPr/>
              <a:t>6</a:t>
            </a:fld>
            <a:endParaRPr lang="id-ID"/>
          </a:p>
        </p:txBody>
      </p:sp>
    </p:spTree>
    <p:extLst>
      <p:ext uri="{BB962C8B-B14F-4D97-AF65-F5344CB8AC3E}">
        <p14:creationId xmlns:p14="http://schemas.microsoft.com/office/powerpoint/2010/main" val="23632439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07E1B0E9-E847-4FBB-A0E7-C917FF460515}" type="slidenum">
              <a:rPr lang="id-ID" smtClean="0"/>
              <a:pPr/>
              <a:t>7</a:t>
            </a:fld>
            <a:endParaRPr lang="id-ID"/>
          </a:p>
        </p:txBody>
      </p:sp>
    </p:spTree>
    <p:extLst>
      <p:ext uri="{BB962C8B-B14F-4D97-AF65-F5344CB8AC3E}">
        <p14:creationId xmlns:p14="http://schemas.microsoft.com/office/powerpoint/2010/main" val="18001491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07E1B0E9-E847-4FBB-A0E7-C917FF460515}" type="slidenum">
              <a:rPr lang="id-ID" smtClean="0"/>
              <a:pPr/>
              <a:t>8</a:t>
            </a:fld>
            <a:endParaRPr lang="id-ID"/>
          </a:p>
        </p:txBody>
      </p:sp>
    </p:spTree>
    <p:extLst>
      <p:ext uri="{BB962C8B-B14F-4D97-AF65-F5344CB8AC3E}">
        <p14:creationId xmlns:p14="http://schemas.microsoft.com/office/powerpoint/2010/main" val="1867020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07E1B0E9-E847-4FBB-A0E7-C917FF460515}" type="slidenum">
              <a:rPr lang="id-ID" smtClean="0"/>
              <a:pPr/>
              <a:t>9</a:t>
            </a:fld>
            <a:endParaRPr lang="id-ID"/>
          </a:p>
        </p:txBody>
      </p:sp>
    </p:spTree>
    <p:extLst>
      <p:ext uri="{BB962C8B-B14F-4D97-AF65-F5344CB8AC3E}">
        <p14:creationId xmlns:p14="http://schemas.microsoft.com/office/powerpoint/2010/main" val="14797265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07E1B0E9-E847-4FBB-A0E7-C917FF460515}" type="slidenum">
              <a:rPr lang="id-ID" smtClean="0"/>
              <a:pPr/>
              <a:t>10</a:t>
            </a:fld>
            <a:endParaRPr lang="id-ID"/>
          </a:p>
        </p:txBody>
      </p:sp>
    </p:spTree>
    <p:extLst>
      <p:ext uri="{BB962C8B-B14F-4D97-AF65-F5344CB8AC3E}">
        <p14:creationId xmlns:p14="http://schemas.microsoft.com/office/powerpoint/2010/main" val="1122136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07E1B0E9-E847-4FBB-A0E7-C917FF460515}" type="slidenum">
              <a:rPr lang="id-ID" smtClean="0"/>
              <a:pPr/>
              <a:t>11</a:t>
            </a:fld>
            <a:endParaRPr lang="id-ID"/>
          </a:p>
        </p:txBody>
      </p:sp>
    </p:spTree>
    <p:extLst>
      <p:ext uri="{BB962C8B-B14F-4D97-AF65-F5344CB8AC3E}">
        <p14:creationId xmlns:p14="http://schemas.microsoft.com/office/powerpoint/2010/main" val="11048099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07E1B0E9-E847-4FBB-A0E7-C917FF460515}" type="slidenum">
              <a:rPr lang="id-ID" smtClean="0"/>
              <a:pPr/>
              <a:t>12</a:t>
            </a:fld>
            <a:endParaRPr lang="id-ID"/>
          </a:p>
        </p:txBody>
      </p:sp>
    </p:spTree>
    <p:extLst>
      <p:ext uri="{BB962C8B-B14F-4D97-AF65-F5344CB8AC3E}">
        <p14:creationId xmlns:p14="http://schemas.microsoft.com/office/powerpoint/2010/main" val="37207996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07E1B0E9-E847-4FBB-A0E7-C917FF460515}" type="slidenum">
              <a:rPr lang="id-ID" smtClean="0"/>
              <a:pPr/>
              <a:t>13</a:t>
            </a:fld>
            <a:endParaRPr lang="id-ID"/>
          </a:p>
        </p:txBody>
      </p:sp>
    </p:spTree>
    <p:extLst>
      <p:ext uri="{BB962C8B-B14F-4D97-AF65-F5344CB8AC3E}">
        <p14:creationId xmlns:p14="http://schemas.microsoft.com/office/powerpoint/2010/main" val="27962822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07E1B0E9-E847-4FBB-A0E7-C917FF460515}" type="slidenum">
              <a:rPr lang="id-ID" smtClean="0"/>
              <a:pPr/>
              <a:t>14</a:t>
            </a:fld>
            <a:endParaRPr lang="id-ID"/>
          </a:p>
        </p:txBody>
      </p:sp>
    </p:spTree>
    <p:extLst>
      <p:ext uri="{BB962C8B-B14F-4D97-AF65-F5344CB8AC3E}">
        <p14:creationId xmlns:p14="http://schemas.microsoft.com/office/powerpoint/2010/main" val="23603621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07E1B0E9-E847-4FBB-A0E7-C917FF460515}" type="slidenum">
              <a:rPr lang="id-ID" smtClean="0"/>
              <a:pPr/>
              <a:t>15</a:t>
            </a:fld>
            <a:endParaRPr lang="id-ID"/>
          </a:p>
        </p:txBody>
      </p:sp>
    </p:spTree>
    <p:extLst>
      <p:ext uri="{BB962C8B-B14F-4D97-AF65-F5344CB8AC3E}">
        <p14:creationId xmlns:p14="http://schemas.microsoft.com/office/powerpoint/2010/main" val="2204275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07E1B0E9-E847-4FBB-A0E7-C917FF460515}" type="slidenum">
              <a:rPr lang="id-ID" smtClean="0"/>
              <a:pPr/>
              <a:t>16</a:t>
            </a:fld>
            <a:endParaRPr lang="id-ID"/>
          </a:p>
        </p:txBody>
      </p:sp>
    </p:spTree>
    <p:extLst>
      <p:ext uri="{BB962C8B-B14F-4D97-AF65-F5344CB8AC3E}">
        <p14:creationId xmlns:p14="http://schemas.microsoft.com/office/powerpoint/2010/main" val="12757529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34"/>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110" indent="0" algn="ctr">
              <a:buNone/>
              <a:defRPr>
                <a:solidFill>
                  <a:schemeClr val="tx1">
                    <a:tint val="75000"/>
                  </a:schemeClr>
                </a:solidFill>
              </a:defRPr>
            </a:lvl2pPr>
            <a:lvl3pPr marL="914220" indent="0" algn="ctr">
              <a:buNone/>
              <a:defRPr>
                <a:solidFill>
                  <a:schemeClr val="tx1">
                    <a:tint val="75000"/>
                  </a:schemeClr>
                </a:solidFill>
              </a:defRPr>
            </a:lvl3pPr>
            <a:lvl4pPr marL="1371330" indent="0" algn="ctr">
              <a:buNone/>
              <a:defRPr>
                <a:solidFill>
                  <a:schemeClr val="tx1">
                    <a:tint val="75000"/>
                  </a:schemeClr>
                </a:solidFill>
              </a:defRPr>
            </a:lvl4pPr>
            <a:lvl5pPr marL="1828440" indent="0" algn="ctr">
              <a:buNone/>
              <a:defRPr>
                <a:solidFill>
                  <a:schemeClr val="tx1">
                    <a:tint val="75000"/>
                  </a:schemeClr>
                </a:solidFill>
              </a:defRPr>
            </a:lvl5pPr>
            <a:lvl6pPr marL="2285550" indent="0" algn="ctr">
              <a:buNone/>
              <a:defRPr>
                <a:solidFill>
                  <a:schemeClr val="tx1">
                    <a:tint val="75000"/>
                  </a:schemeClr>
                </a:solidFill>
              </a:defRPr>
            </a:lvl6pPr>
            <a:lvl7pPr marL="2742659" indent="0" algn="ctr">
              <a:buNone/>
              <a:defRPr>
                <a:solidFill>
                  <a:schemeClr val="tx1">
                    <a:tint val="75000"/>
                  </a:schemeClr>
                </a:solidFill>
              </a:defRPr>
            </a:lvl7pPr>
            <a:lvl8pPr marL="3199767" indent="0" algn="ctr">
              <a:buNone/>
              <a:defRPr>
                <a:solidFill>
                  <a:schemeClr val="tx1">
                    <a:tint val="75000"/>
                  </a:schemeClr>
                </a:solidFill>
              </a:defRPr>
            </a:lvl8pPr>
            <a:lvl9pPr marL="3656877"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EE2D0487-784F-40DB-9DD6-F55BF7ACD354}" type="datetime1">
              <a:rPr lang="ru-RU" smtClean="0"/>
              <a:pPr/>
              <a:t>08.08.2016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C0EB37D2-4202-4A90-8246-13FB6654ACC2}" type="slidenum">
              <a:rPr lang="ru-RU" smtClean="0"/>
              <a:pPr/>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D59A35B-97A6-4723-B8B8-849E68C7AD8F}" type="datetime1">
              <a:rPr lang="ru-RU" smtClean="0"/>
              <a:pPr/>
              <a:t>08.08.2016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C0EB37D2-4202-4A90-8246-13FB6654ACC2}" type="slidenum">
              <a:rPr lang="ru-RU" smtClean="0"/>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9"/>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110" indent="0">
              <a:buNone/>
              <a:defRPr sz="1800">
                <a:solidFill>
                  <a:schemeClr val="tx1">
                    <a:tint val="75000"/>
                  </a:schemeClr>
                </a:solidFill>
              </a:defRPr>
            </a:lvl2pPr>
            <a:lvl3pPr marL="914220" indent="0">
              <a:buNone/>
              <a:defRPr sz="1600">
                <a:solidFill>
                  <a:schemeClr val="tx1">
                    <a:tint val="75000"/>
                  </a:schemeClr>
                </a:solidFill>
              </a:defRPr>
            </a:lvl3pPr>
            <a:lvl4pPr marL="1371330" indent="0">
              <a:buNone/>
              <a:defRPr sz="1400">
                <a:solidFill>
                  <a:schemeClr val="tx1">
                    <a:tint val="75000"/>
                  </a:schemeClr>
                </a:solidFill>
              </a:defRPr>
            </a:lvl4pPr>
            <a:lvl5pPr marL="1828440" indent="0">
              <a:buNone/>
              <a:defRPr sz="1400">
                <a:solidFill>
                  <a:schemeClr val="tx1">
                    <a:tint val="75000"/>
                  </a:schemeClr>
                </a:solidFill>
              </a:defRPr>
            </a:lvl5pPr>
            <a:lvl6pPr marL="2285550" indent="0">
              <a:buNone/>
              <a:defRPr sz="1400">
                <a:solidFill>
                  <a:schemeClr val="tx1">
                    <a:tint val="75000"/>
                  </a:schemeClr>
                </a:solidFill>
              </a:defRPr>
            </a:lvl6pPr>
            <a:lvl7pPr marL="2742659" indent="0">
              <a:buNone/>
              <a:defRPr sz="1400">
                <a:solidFill>
                  <a:schemeClr val="tx1">
                    <a:tint val="75000"/>
                  </a:schemeClr>
                </a:solidFill>
              </a:defRPr>
            </a:lvl7pPr>
            <a:lvl8pPr marL="3199767" indent="0">
              <a:buNone/>
              <a:defRPr sz="1400">
                <a:solidFill>
                  <a:schemeClr val="tx1">
                    <a:tint val="75000"/>
                  </a:schemeClr>
                </a:solidFill>
              </a:defRPr>
            </a:lvl8pPr>
            <a:lvl9pPr marL="3656877"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E1680EC9-AEC3-491B-9B23-086501D8A3DD}" type="datetime1">
              <a:rPr lang="ru-RU" smtClean="0"/>
              <a:pPr/>
              <a:t>08.08.2016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C0EB37D2-4202-4A90-8246-13FB6654ACC2}" type="slidenum">
              <a:rPr lang="ru-RU" smtClean="0"/>
              <a:pPr/>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1219200" y="3200409"/>
            <a:ext cx="10896600" cy="9051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12268200" y="3200409"/>
            <a:ext cx="10896600" cy="9051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800C726-D6F6-4787-B7A7-63B044FD2116}" type="datetime1">
              <a:rPr lang="ru-RU" smtClean="0"/>
              <a:pPr/>
              <a:t>08.08.2016</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C0EB37D2-4202-4A90-8246-13FB6654ACC2}" type="slidenum">
              <a:rPr lang="ru-RU" smtClean="0"/>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110" indent="0">
              <a:buNone/>
              <a:defRPr sz="2000" b="1"/>
            </a:lvl2pPr>
            <a:lvl3pPr marL="914220" indent="0">
              <a:buNone/>
              <a:defRPr sz="1800" b="1"/>
            </a:lvl3pPr>
            <a:lvl4pPr marL="1371330" indent="0">
              <a:buNone/>
              <a:defRPr sz="1600" b="1"/>
            </a:lvl4pPr>
            <a:lvl5pPr marL="1828440" indent="0">
              <a:buNone/>
              <a:defRPr sz="1600" b="1"/>
            </a:lvl5pPr>
            <a:lvl6pPr marL="2285550" indent="0">
              <a:buNone/>
              <a:defRPr sz="1600" b="1"/>
            </a:lvl6pPr>
            <a:lvl7pPr marL="2742659" indent="0">
              <a:buNone/>
              <a:defRPr sz="1600" b="1"/>
            </a:lvl7pPr>
            <a:lvl8pPr marL="3199767" indent="0">
              <a:buNone/>
              <a:defRPr sz="1600" b="1"/>
            </a:lvl8pPr>
            <a:lvl9pPr marL="3656877"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34" y="1535113"/>
            <a:ext cx="4041775" cy="639762"/>
          </a:xfrm>
        </p:spPr>
        <p:txBody>
          <a:bodyPr anchor="b"/>
          <a:lstStyle>
            <a:lvl1pPr marL="0" indent="0">
              <a:buNone/>
              <a:defRPr sz="2400" b="1"/>
            </a:lvl1pPr>
            <a:lvl2pPr marL="457110" indent="0">
              <a:buNone/>
              <a:defRPr sz="2000" b="1"/>
            </a:lvl2pPr>
            <a:lvl3pPr marL="914220" indent="0">
              <a:buNone/>
              <a:defRPr sz="1800" b="1"/>
            </a:lvl3pPr>
            <a:lvl4pPr marL="1371330" indent="0">
              <a:buNone/>
              <a:defRPr sz="1600" b="1"/>
            </a:lvl4pPr>
            <a:lvl5pPr marL="1828440" indent="0">
              <a:buNone/>
              <a:defRPr sz="1600" b="1"/>
            </a:lvl5pPr>
            <a:lvl6pPr marL="2285550" indent="0">
              <a:buNone/>
              <a:defRPr sz="1600" b="1"/>
            </a:lvl6pPr>
            <a:lvl7pPr marL="2742659" indent="0">
              <a:buNone/>
              <a:defRPr sz="1600" b="1"/>
            </a:lvl7pPr>
            <a:lvl8pPr marL="3199767" indent="0">
              <a:buNone/>
              <a:defRPr sz="1600" b="1"/>
            </a:lvl8pPr>
            <a:lvl9pPr marL="3656877"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34"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05EC7A8B-B043-4F54-98C8-D9252347C7C6}" type="datetime1">
              <a:rPr lang="ru-RU" smtClean="0"/>
              <a:pPr/>
              <a:t>08.08.2016</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C0EB37D2-4202-4A90-8246-13FB6654ACC2}" type="slidenum">
              <a:rPr lang="ru-RU" smtClean="0"/>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800271E-1B81-496C-A291-5125441B340B}" type="datetime1">
              <a:rPr lang="ru-RU" smtClean="0"/>
              <a:pPr/>
              <a:t>08.08.2016</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C0EB37D2-4202-4A90-8246-13FB6654ACC2}" type="slidenum">
              <a:rPr lang="ru-RU" smtClean="0"/>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F6F21EF-387B-400E-AF15-F974F0BE6BBD}" type="datetime1">
              <a:rPr lang="ru-RU" smtClean="0"/>
              <a:pPr/>
              <a:t>08.08.2016</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C0EB37D2-4202-4A90-8246-13FB6654ACC2}" type="slidenum">
              <a:rPr lang="ru-RU" smtClean="0"/>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3"/>
            <a:ext cx="3008313" cy="4691063"/>
          </a:xfrm>
        </p:spPr>
        <p:txBody>
          <a:bodyPr/>
          <a:lstStyle>
            <a:lvl1pPr marL="0" indent="0">
              <a:buNone/>
              <a:defRPr sz="1400"/>
            </a:lvl1pPr>
            <a:lvl2pPr marL="457110" indent="0">
              <a:buNone/>
              <a:defRPr sz="1200"/>
            </a:lvl2pPr>
            <a:lvl3pPr marL="914220" indent="0">
              <a:buNone/>
              <a:defRPr sz="1000"/>
            </a:lvl3pPr>
            <a:lvl4pPr marL="1371330" indent="0">
              <a:buNone/>
              <a:defRPr sz="900"/>
            </a:lvl4pPr>
            <a:lvl5pPr marL="1828440" indent="0">
              <a:buNone/>
              <a:defRPr sz="900"/>
            </a:lvl5pPr>
            <a:lvl6pPr marL="2285550" indent="0">
              <a:buNone/>
              <a:defRPr sz="900"/>
            </a:lvl6pPr>
            <a:lvl7pPr marL="2742659" indent="0">
              <a:buNone/>
              <a:defRPr sz="900"/>
            </a:lvl7pPr>
            <a:lvl8pPr marL="3199767" indent="0">
              <a:buNone/>
              <a:defRPr sz="900"/>
            </a:lvl8pPr>
            <a:lvl9pPr marL="3656877"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081DC156-49B1-4F9E-B7A1-19C329C4F3A2}" type="datetime1">
              <a:rPr lang="ru-RU" smtClean="0"/>
              <a:pPr/>
              <a:t>08.08.2016</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C0EB37D2-4202-4A90-8246-13FB6654ACC2}" type="slidenum">
              <a:rPr lang="ru-RU" smtClean="0"/>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110" indent="0">
              <a:buNone/>
              <a:defRPr sz="2800"/>
            </a:lvl2pPr>
            <a:lvl3pPr marL="914220" indent="0">
              <a:buNone/>
              <a:defRPr sz="2400"/>
            </a:lvl3pPr>
            <a:lvl4pPr marL="1371330" indent="0">
              <a:buNone/>
              <a:defRPr sz="2000"/>
            </a:lvl4pPr>
            <a:lvl5pPr marL="1828440" indent="0">
              <a:buNone/>
              <a:defRPr sz="2000"/>
            </a:lvl5pPr>
            <a:lvl6pPr marL="2285550" indent="0">
              <a:buNone/>
              <a:defRPr sz="2000"/>
            </a:lvl6pPr>
            <a:lvl7pPr marL="2742659" indent="0">
              <a:buNone/>
              <a:defRPr sz="2000"/>
            </a:lvl7pPr>
            <a:lvl8pPr marL="3199767" indent="0">
              <a:buNone/>
              <a:defRPr sz="2000"/>
            </a:lvl8pPr>
            <a:lvl9pPr marL="3656877" indent="0">
              <a:buNone/>
              <a:defRPr sz="2000"/>
            </a:lvl9pPr>
          </a:lstStyle>
          <a:p>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110" indent="0">
              <a:buNone/>
              <a:defRPr sz="1200"/>
            </a:lvl2pPr>
            <a:lvl3pPr marL="914220" indent="0">
              <a:buNone/>
              <a:defRPr sz="1000"/>
            </a:lvl3pPr>
            <a:lvl4pPr marL="1371330" indent="0">
              <a:buNone/>
              <a:defRPr sz="900"/>
            </a:lvl4pPr>
            <a:lvl5pPr marL="1828440" indent="0">
              <a:buNone/>
              <a:defRPr sz="900"/>
            </a:lvl5pPr>
            <a:lvl6pPr marL="2285550" indent="0">
              <a:buNone/>
              <a:defRPr sz="900"/>
            </a:lvl6pPr>
            <a:lvl7pPr marL="2742659" indent="0">
              <a:buNone/>
              <a:defRPr sz="900"/>
            </a:lvl7pPr>
            <a:lvl8pPr marL="3199767" indent="0">
              <a:buNone/>
              <a:defRPr sz="900"/>
            </a:lvl8pPr>
            <a:lvl9pPr marL="3656877"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F558933-39AE-465C-9306-C1CDC9951F52}" type="datetime1">
              <a:rPr lang="ru-RU" smtClean="0"/>
              <a:pPr/>
              <a:t>08.08.2016</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C0EB37D2-4202-4A90-8246-13FB6654ACC2}" type="slidenum">
              <a:rPr lang="ru-RU" smtClean="0"/>
              <a:pPr/>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7773252-23B8-43AF-A082-B8386B8FAAF2}" type="datetime1">
              <a:rPr lang="ru-RU" smtClean="0"/>
              <a:pPr/>
              <a:t>08.08.2016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C0EB37D2-4202-4A90-8246-13FB6654ACC2}"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17678400" y="549275"/>
            <a:ext cx="5486400" cy="1170305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1219200" y="549275"/>
            <a:ext cx="16306800" cy="117030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9B54FE88-25B8-4442-ACE8-329A59FE8023}" type="datetime1">
              <a:rPr lang="ru-RU" smtClean="0"/>
              <a:pPr/>
              <a:t>08.08.2016</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C0EB37D2-4202-4A90-8246-13FB6654ACC2}" type="slidenum">
              <a:rPr lang="ru-RU" smtClean="0"/>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22" tIns="45711" rIns="91422" bIns="45711"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5"/>
            <a:ext cx="8229600" cy="4525963"/>
          </a:xfrm>
          <a:prstGeom prst="rect">
            <a:avLst/>
          </a:prstGeom>
        </p:spPr>
        <p:txBody>
          <a:bodyPr vert="horz" lIns="91422" tIns="45711" rIns="91422" bIns="45711"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9"/>
            <a:ext cx="2133600" cy="365125"/>
          </a:xfrm>
          <a:prstGeom prst="rect">
            <a:avLst/>
          </a:prstGeom>
        </p:spPr>
        <p:txBody>
          <a:bodyPr vert="horz" lIns="91422" tIns="45711" rIns="91422" bIns="45711" rtlCol="0" anchor="ctr"/>
          <a:lstStyle>
            <a:lvl1pPr algn="l">
              <a:defRPr sz="1200">
                <a:solidFill>
                  <a:schemeClr val="tx1">
                    <a:tint val="75000"/>
                  </a:schemeClr>
                </a:solidFill>
              </a:defRPr>
            </a:lvl1pPr>
          </a:lstStyle>
          <a:p>
            <a:fld id="{5DC26C4F-AD9B-461F-AD20-1B8273560F25}" type="datetime1">
              <a:rPr lang="ru-RU" smtClean="0"/>
              <a:pPr/>
              <a:t>08.08.2016</a:t>
            </a:fld>
            <a:endParaRPr lang="ru-RU" dirty="0"/>
          </a:p>
        </p:txBody>
      </p:sp>
      <p:sp>
        <p:nvSpPr>
          <p:cNvPr id="5" name="Нижний колонтитул 4"/>
          <p:cNvSpPr>
            <a:spLocks noGrp="1"/>
          </p:cNvSpPr>
          <p:nvPr>
            <p:ph type="ftr" sz="quarter" idx="3"/>
          </p:nvPr>
        </p:nvSpPr>
        <p:spPr>
          <a:xfrm>
            <a:off x="3124200" y="6356359"/>
            <a:ext cx="2895600" cy="365125"/>
          </a:xfrm>
          <a:prstGeom prst="rect">
            <a:avLst/>
          </a:prstGeom>
        </p:spPr>
        <p:txBody>
          <a:bodyPr vert="horz" lIns="91422" tIns="45711" rIns="91422" bIns="45711"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6553200" y="6356359"/>
            <a:ext cx="2133600" cy="365125"/>
          </a:xfrm>
          <a:prstGeom prst="rect">
            <a:avLst/>
          </a:prstGeom>
        </p:spPr>
        <p:txBody>
          <a:bodyPr vert="horz" lIns="91422" tIns="45711" rIns="91422" bIns="45711" rtlCol="0" anchor="ctr"/>
          <a:lstStyle>
            <a:lvl1pPr algn="r">
              <a:defRPr sz="1200">
                <a:solidFill>
                  <a:schemeClr val="tx1">
                    <a:tint val="75000"/>
                  </a:schemeClr>
                </a:solidFill>
              </a:defRPr>
            </a:lvl1pPr>
          </a:lstStyle>
          <a:p>
            <a:fld id="{C0EB37D2-4202-4A90-8246-13FB6654ACC2}" type="slidenum">
              <a:rPr lang="ru-RU" smtClean="0"/>
              <a:pPr/>
              <a:t>‹#›</a:t>
            </a:fld>
            <a:endParaRPr lang="ru-RU" dirty="0"/>
          </a:p>
        </p:txBody>
      </p:sp>
    </p:spTree>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hf hdr="0" ftr="0" dt="0"/>
  <p:txStyles>
    <p:titleStyle>
      <a:lvl1pPr algn="ctr" defTabSz="914220" rtl="0" eaLnBrk="1" latinLnBrk="0" hangingPunct="1">
        <a:spcBef>
          <a:spcPct val="0"/>
        </a:spcBef>
        <a:buNone/>
        <a:defRPr sz="4400" kern="1200">
          <a:solidFill>
            <a:schemeClr val="tx1"/>
          </a:solidFill>
          <a:latin typeface="+mj-lt"/>
          <a:ea typeface="+mj-ea"/>
          <a:cs typeface="+mj-cs"/>
        </a:defRPr>
      </a:lvl1pPr>
    </p:titleStyle>
    <p:bodyStyle>
      <a:lvl1pPr marL="342830" indent="-342830" algn="l" defTabSz="91422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05" indent="-285696" algn="l" defTabSz="91422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775" indent="-228555" algn="l" defTabSz="91422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885" indent="-228555" algn="l" defTabSz="91422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6995" indent="-228555" algn="l" defTabSz="91422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104" indent="-228555" algn="l" defTabSz="91422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213" indent="-228555" algn="l" defTabSz="91422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321" indent="-228555" algn="l" defTabSz="91422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430" indent="-228555" algn="l" defTabSz="91422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220" rtl="0" eaLnBrk="1" latinLnBrk="0" hangingPunct="1">
        <a:defRPr sz="1800" kern="1200">
          <a:solidFill>
            <a:schemeClr val="tx1"/>
          </a:solidFill>
          <a:latin typeface="+mn-lt"/>
          <a:ea typeface="+mn-ea"/>
          <a:cs typeface="+mn-cs"/>
        </a:defRPr>
      </a:lvl1pPr>
      <a:lvl2pPr marL="457110" algn="l" defTabSz="914220" rtl="0" eaLnBrk="1" latinLnBrk="0" hangingPunct="1">
        <a:defRPr sz="1800" kern="1200">
          <a:solidFill>
            <a:schemeClr val="tx1"/>
          </a:solidFill>
          <a:latin typeface="+mn-lt"/>
          <a:ea typeface="+mn-ea"/>
          <a:cs typeface="+mn-cs"/>
        </a:defRPr>
      </a:lvl2pPr>
      <a:lvl3pPr marL="914220" algn="l" defTabSz="914220" rtl="0" eaLnBrk="1" latinLnBrk="0" hangingPunct="1">
        <a:defRPr sz="1800" kern="1200">
          <a:solidFill>
            <a:schemeClr val="tx1"/>
          </a:solidFill>
          <a:latin typeface="+mn-lt"/>
          <a:ea typeface="+mn-ea"/>
          <a:cs typeface="+mn-cs"/>
        </a:defRPr>
      </a:lvl3pPr>
      <a:lvl4pPr marL="1371330" algn="l" defTabSz="914220" rtl="0" eaLnBrk="1" latinLnBrk="0" hangingPunct="1">
        <a:defRPr sz="1800" kern="1200">
          <a:solidFill>
            <a:schemeClr val="tx1"/>
          </a:solidFill>
          <a:latin typeface="+mn-lt"/>
          <a:ea typeface="+mn-ea"/>
          <a:cs typeface="+mn-cs"/>
        </a:defRPr>
      </a:lvl4pPr>
      <a:lvl5pPr marL="1828440" algn="l" defTabSz="914220" rtl="0" eaLnBrk="1" latinLnBrk="0" hangingPunct="1">
        <a:defRPr sz="1800" kern="1200">
          <a:solidFill>
            <a:schemeClr val="tx1"/>
          </a:solidFill>
          <a:latin typeface="+mn-lt"/>
          <a:ea typeface="+mn-ea"/>
          <a:cs typeface="+mn-cs"/>
        </a:defRPr>
      </a:lvl5pPr>
      <a:lvl6pPr marL="2285550" algn="l" defTabSz="914220" rtl="0" eaLnBrk="1" latinLnBrk="0" hangingPunct="1">
        <a:defRPr sz="1800" kern="1200">
          <a:solidFill>
            <a:schemeClr val="tx1"/>
          </a:solidFill>
          <a:latin typeface="+mn-lt"/>
          <a:ea typeface="+mn-ea"/>
          <a:cs typeface="+mn-cs"/>
        </a:defRPr>
      </a:lvl6pPr>
      <a:lvl7pPr marL="2742659" algn="l" defTabSz="914220" rtl="0" eaLnBrk="1" latinLnBrk="0" hangingPunct="1">
        <a:defRPr sz="1800" kern="1200">
          <a:solidFill>
            <a:schemeClr val="tx1"/>
          </a:solidFill>
          <a:latin typeface="+mn-lt"/>
          <a:ea typeface="+mn-ea"/>
          <a:cs typeface="+mn-cs"/>
        </a:defRPr>
      </a:lvl7pPr>
      <a:lvl8pPr marL="3199767" algn="l" defTabSz="914220" rtl="0" eaLnBrk="1" latinLnBrk="0" hangingPunct="1">
        <a:defRPr sz="1800" kern="1200">
          <a:solidFill>
            <a:schemeClr val="tx1"/>
          </a:solidFill>
          <a:latin typeface="+mn-lt"/>
          <a:ea typeface="+mn-ea"/>
          <a:cs typeface="+mn-cs"/>
        </a:defRPr>
      </a:lvl8pPr>
      <a:lvl9pPr marL="3656877" algn="l" defTabSz="91422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3.jpe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png"/><Relationship Id="rId7"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7.png"/><Relationship Id="rId4" Type="http://schemas.openxmlformats.org/officeDocument/2006/relationships/image" Target="../media/image3.jpeg"/><Relationship Id="rId9"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3.jpe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12442" y="0"/>
            <a:ext cx="9156442" cy="6858000"/>
          </a:xfrm>
          <a:prstGeom prst="rect">
            <a:avLst/>
          </a:prstGeom>
          <a:solidFill>
            <a:schemeClr val="bg1">
              <a:lumMod val="95000"/>
              <a:alpha val="70000"/>
            </a:schemeClr>
          </a:solidFill>
          <a:ln w="25400"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38403" tIns="19202" rIns="38403" bIns="19202" numCol="1" rtlCol="0" anchor="t" anchorCtr="0" compatLnSpc="1">
            <a:prstTxWarp prst="textNoShape">
              <a:avLst/>
            </a:prstTxWarp>
          </a:bodyPr>
          <a:lstStyle/>
          <a:p>
            <a:pPr defTabSz="384032"/>
            <a:endParaRPr lang="id-ID" dirty="0"/>
          </a:p>
        </p:txBody>
      </p:sp>
      <p:sp>
        <p:nvSpPr>
          <p:cNvPr id="2" name="TextBox 1"/>
          <p:cNvSpPr txBox="1"/>
          <p:nvPr/>
        </p:nvSpPr>
        <p:spPr>
          <a:xfrm>
            <a:off x="2116941" y="504132"/>
            <a:ext cx="4888873" cy="1077525"/>
          </a:xfrm>
          <a:prstGeom prst="rect">
            <a:avLst/>
          </a:prstGeom>
          <a:noFill/>
          <a:ln w="25400">
            <a:noFill/>
          </a:ln>
        </p:spPr>
        <p:txBody>
          <a:bodyPr wrap="none" lIns="38403" tIns="19202" rIns="38403" bIns="19202" rtlCol="0">
            <a:spAutoFit/>
          </a:bodyPr>
          <a:lstStyle/>
          <a:p>
            <a:pPr algn="l">
              <a:lnSpc>
                <a:spcPts val="2730"/>
              </a:lnSpc>
            </a:pPr>
            <a:r>
              <a:rPr lang="ru-RU" sz="3200" spc="-63" dirty="0">
                <a:solidFill>
                  <a:srgbClr val="58002A"/>
                </a:solidFill>
                <a:latin typeface="Calibri" pitchFamily="34" charset="0"/>
                <a:ea typeface="Open Sans" panose="020B0606030504020204" pitchFamily="34" charset="0"/>
                <a:cs typeface="Open Sans" panose="020B0606030504020204" pitchFamily="34" charset="0"/>
              </a:rPr>
              <a:t>Управление </a:t>
            </a:r>
          </a:p>
          <a:p>
            <a:pPr algn="l">
              <a:lnSpc>
                <a:spcPts val="2730"/>
              </a:lnSpc>
            </a:pPr>
            <a:r>
              <a:rPr lang="ru-RU" sz="3200" spc="-63" dirty="0">
                <a:solidFill>
                  <a:srgbClr val="58002A"/>
                </a:solidFill>
                <a:latin typeface="Calibri" pitchFamily="34" charset="0"/>
                <a:ea typeface="Open Sans" panose="020B0606030504020204" pitchFamily="34" charset="0"/>
                <a:cs typeface="Open Sans" panose="020B0606030504020204" pitchFamily="34" charset="0"/>
              </a:rPr>
              <a:t>Федерального казначейства </a:t>
            </a:r>
          </a:p>
          <a:p>
            <a:pPr algn="l">
              <a:lnSpc>
                <a:spcPts val="2730"/>
              </a:lnSpc>
            </a:pPr>
            <a:r>
              <a:rPr lang="ru-RU" sz="3200" spc="-63" dirty="0">
                <a:solidFill>
                  <a:srgbClr val="58002A"/>
                </a:solidFill>
                <a:latin typeface="Calibri" pitchFamily="34" charset="0"/>
                <a:ea typeface="Open Sans" panose="020B0606030504020204" pitchFamily="34" charset="0"/>
                <a:cs typeface="Open Sans" panose="020B0606030504020204" pitchFamily="34" charset="0"/>
              </a:rPr>
              <a:t>по Саратовской области</a:t>
            </a:r>
            <a:endParaRPr lang="id-ID" sz="3200" spc="-63" dirty="0">
              <a:solidFill>
                <a:srgbClr val="58002A"/>
              </a:solidFill>
              <a:latin typeface="Calibri" pitchFamily="34" charset="0"/>
              <a:ea typeface="Open Sans" panose="020B0606030504020204" pitchFamily="34" charset="0"/>
              <a:cs typeface="Open Sans" panose="020B0606030504020204" pitchFamily="34" charset="0"/>
            </a:endParaRPr>
          </a:p>
        </p:txBody>
      </p:sp>
      <p:sp>
        <p:nvSpPr>
          <p:cNvPr id="12" name="Rectangle 11"/>
          <p:cNvSpPr/>
          <p:nvPr/>
        </p:nvSpPr>
        <p:spPr>
          <a:xfrm>
            <a:off x="3679176" y="6381328"/>
            <a:ext cx="1729227" cy="315778"/>
          </a:xfrm>
          <a:prstGeom prst="rect">
            <a:avLst/>
          </a:prstGeom>
        </p:spPr>
        <p:txBody>
          <a:bodyPr wrap="none" lIns="38403" tIns="19202" rIns="38403" bIns="19202">
            <a:spAutoFit/>
          </a:bodyPr>
          <a:lstStyle/>
          <a:p>
            <a:r>
              <a:rPr lang="en-US" sz="1800" dirty="0">
                <a:solidFill>
                  <a:schemeClr val="bg2">
                    <a:lumMod val="65000"/>
                    <a:lumOff val="35000"/>
                  </a:schemeClr>
                </a:solidFill>
                <a:latin typeface="Arial Narrow" panose="020B0606020202030204" pitchFamily="34" charset="0"/>
                <a:ea typeface="Open Sans" panose="020B0606030504020204" pitchFamily="34" charset="0"/>
                <a:cs typeface="Open Sans" panose="020B0606030504020204" pitchFamily="34" charset="0"/>
              </a:rPr>
              <a:t>saratov.roskazna.ru</a:t>
            </a:r>
            <a:endParaRPr lang="id-ID" sz="1800" dirty="0">
              <a:solidFill>
                <a:schemeClr val="bg2">
                  <a:lumMod val="65000"/>
                  <a:lumOff val="35000"/>
                </a:schemeClr>
              </a:solidFill>
              <a:latin typeface="Arial Narrow" panose="020B0606020202030204" pitchFamily="34" charset="0"/>
              <a:ea typeface="Open Sans" panose="020B0606030504020204" pitchFamily="34" charset="0"/>
              <a:cs typeface="Open Sans" panose="020B0606030504020204" pitchFamily="34" charset="0"/>
            </a:endParaRPr>
          </a:p>
        </p:txBody>
      </p:sp>
      <p:grpSp>
        <p:nvGrpSpPr>
          <p:cNvPr id="4" name="Group 25"/>
          <p:cNvGrpSpPr/>
          <p:nvPr/>
        </p:nvGrpSpPr>
        <p:grpSpPr>
          <a:xfrm>
            <a:off x="-15744" y="1988840"/>
            <a:ext cx="9154244" cy="62186"/>
            <a:chOff x="11238286" y="6370260"/>
            <a:chExt cx="12007569" cy="152400"/>
          </a:xfrm>
        </p:grpSpPr>
        <p:grpSp>
          <p:nvGrpSpPr>
            <p:cNvPr id="5" name="Group 26"/>
            <p:cNvGrpSpPr/>
            <p:nvPr/>
          </p:nvGrpSpPr>
          <p:grpSpPr>
            <a:xfrm>
              <a:off x="13639800" y="6370260"/>
              <a:ext cx="9606055" cy="152400"/>
              <a:chOff x="2055030" y="1463669"/>
              <a:chExt cx="2304256" cy="544908"/>
            </a:xfrm>
          </p:grpSpPr>
          <p:sp>
            <p:nvSpPr>
              <p:cNvPr id="29" name="Rectangle 28"/>
              <p:cNvSpPr/>
              <p:nvPr/>
            </p:nvSpPr>
            <p:spPr>
              <a:xfrm>
                <a:off x="2055030" y="1463670"/>
                <a:ext cx="576064" cy="544907"/>
              </a:xfrm>
              <a:prstGeom prst="rect">
                <a:avLst/>
              </a:prstGeom>
              <a:solidFill>
                <a:srgbClr val="CC0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p:cNvSpPr/>
              <p:nvPr/>
            </p:nvSpPr>
            <p:spPr>
              <a:xfrm>
                <a:off x="2631094" y="1463670"/>
                <a:ext cx="576064" cy="544907"/>
              </a:xfrm>
              <a:prstGeom prst="rect">
                <a:avLst/>
              </a:prstGeom>
              <a:solidFill>
                <a:srgbClr val="86269B"/>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31" name="Rectangle 30"/>
              <p:cNvSpPr/>
              <p:nvPr/>
            </p:nvSpPr>
            <p:spPr>
              <a:xfrm>
                <a:off x="3207158" y="1463669"/>
                <a:ext cx="576064" cy="544907"/>
              </a:xfrm>
              <a:prstGeom prst="rect">
                <a:avLst/>
              </a:prstGeom>
              <a:solidFill>
                <a:srgbClr val="00D2F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32" name="Rectangle 31"/>
              <p:cNvSpPr/>
              <p:nvPr/>
            </p:nvSpPr>
            <p:spPr>
              <a:xfrm>
                <a:off x="3783222" y="1463670"/>
                <a:ext cx="576064" cy="544907"/>
              </a:xfrm>
              <a:prstGeom prst="rect">
                <a:avLst/>
              </a:prstGeom>
              <a:solidFill>
                <a:srgbClr val="00B796"/>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sp>
          <p:nvSpPr>
            <p:cNvPr id="28" name="Rectangle 27"/>
            <p:cNvSpPr/>
            <p:nvPr/>
          </p:nvSpPr>
          <p:spPr>
            <a:xfrm>
              <a:off x="11238286" y="6370260"/>
              <a:ext cx="2401514" cy="152400"/>
            </a:xfrm>
            <a:prstGeom prst="rect">
              <a:avLst/>
            </a:prstGeom>
            <a:solidFill>
              <a:srgbClr val="FE960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pic>
        <p:nvPicPr>
          <p:cNvPr id="1026" name="Picture 2" descr="U:\Бирюков\ГЕРБ КАЗНАЧЕЙСТВА.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507" y="260648"/>
            <a:ext cx="1582844" cy="1564494"/>
          </a:xfrm>
          <a:prstGeom prst="rect">
            <a:avLst/>
          </a:prstGeom>
          <a:noFill/>
          <a:extLst>
            <a:ext uri="{909E8E84-426E-40DD-AFC4-6F175D3DCCD1}">
              <a14:hiddenFill xmlns:a14="http://schemas.microsoft.com/office/drawing/2010/main">
                <a:solidFill>
                  <a:srgbClr val="FFFFFF"/>
                </a:solidFill>
              </a14:hiddenFill>
            </a:ext>
          </a:extLst>
        </p:spPr>
      </p:pic>
      <p:sp>
        <p:nvSpPr>
          <p:cNvPr id="34" name="Rectangle 65"/>
          <p:cNvSpPr/>
          <p:nvPr/>
        </p:nvSpPr>
        <p:spPr>
          <a:xfrm rot="16200000" flipV="1">
            <a:off x="1428490" y="1004796"/>
            <a:ext cx="1029217" cy="76199"/>
          </a:xfrm>
          <a:prstGeom prst="rect">
            <a:avLst/>
          </a:prstGeom>
          <a:solidFill>
            <a:srgbClr val="0B99BC"/>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pic>
        <p:nvPicPr>
          <p:cNvPr id="1027" name="Picture 3" descr="U:\Cайкова\презентации\ГЕРБ КАЗНАЧЕЙСТВА1.png"/>
          <p:cNvPicPr>
            <a:picLocks noChangeAspect="1" noChangeArrowheads="1"/>
          </p:cNvPicPr>
          <p:nvPr/>
        </p:nvPicPr>
        <p:blipFill>
          <a:blip r:embed="rId4">
            <a:biLevel thresh="50000"/>
          </a:blip>
          <a:srcRect/>
          <a:stretch>
            <a:fillRect/>
          </a:stretch>
        </p:blipFill>
        <p:spPr bwMode="auto">
          <a:xfrm>
            <a:off x="3635896" y="1016458"/>
            <a:ext cx="5799263" cy="5841542"/>
          </a:xfrm>
          <a:prstGeom prst="rect">
            <a:avLst/>
          </a:prstGeom>
          <a:noFill/>
        </p:spPr>
      </p:pic>
      <p:sp>
        <p:nvSpPr>
          <p:cNvPr id="16" name="TextBox 15"/>
          <p:cNvSpPr txBox="1"/>
          <p:nvPr/>
        </p:nvSpPr>
        <p:spPr>
          <a:xfrm>
            <a:off x="899680" y="2924944"/>
            <a:ext cx="7323395" cy="1706159"/>
          </a:xfrm>
          <a:prstGeom prst="rect">
            <a:avLst/>
          </a:prstGeom>
          <a:noFill/>
          <a:ln w="25400">
            <a:noFill/>
          </a:ln>
        </p:spPr>
        <p:txBody>
          <a:bodyPr wrap="square" lIns="38403" tIns="19202" rIns="38403" bIns="19202" rtlCol="0">
            <a:spAutoFit/>
          </a:bodyPr>
          <a:lstStyle/>
          <a:p>
            <a:pPr>
              <a:lnSpc>
                <a:spcPts val="4200"/>
              </a:lnSpc>
            </a:pPr>
            <a:r>
              <a:rPr lang="ru-RU" sz="5500" spc="-63" dirty="0">
                <a:solidFill>
                  <a:schemeClr val="accent2">
                    <a:lumMod val="50000"/>
                  </a:schemeClr>
                </a:solidFill>
                <a:latin typeface="Calibri" pitchFamily="34" charset="0"/>
                <a:ea typeface="Open Sans" panose="020B0606030504020204" pitchFamily="34" charset="0"/>
                <a:cs typeface="Tahoma" panose="020B0604030504040204" pitchFamily="34" charset="0"/>
              </a:rPr>
              <a:t>Формирование </a:t>
            </a:r>
            <a:r>
              <a:rPr lang="ru-RU" sz="5500" spc="-63" dirty="0" smtClean="0">
                <a:solidFill>
                  <a:schemeClr val="accent2">
                    <a:lumMod val="50000"/>
                  </a:schemeClr>
                </a:solidFill>
                <a:latin typeface="Calibri" pitchFamily="34" charset="0"/>
                <a:ea typeface="Open Sans" panose="020B0606030504020204" pitchFamily="34" charset="0"/>
                <a:cs typeface="Tahoma" panose="020B0604030504040204" pitchFamily="34" charset="0"/>
              </a:rPr>
              <a:t>предложений </a:t>
            </a:r>
            <a:r>
              <a:rPr lang="ru-RU" sz="5500" spc="-63" dirty="0">
                <a:solidFill>
                  <a:schemeClr val="accent2">
                    <a:lumMod val="50000"/>
                  </a:schemeClr>
                </a:solidFill>
                <a:latin typeface="Calibri" pitchFamily="34" charset="0"/>
                <a:ea typeface="Open Sans" panose="020B0606030504020204" pitchFamily="34" charset="0"/>
                <a:cs typeface="Tahoma" panose="020B0604030504040204" pitchFamily="34" charset="0"/>
              </a:rPr>
              <a:t>по закупкам</a:t>
            </a:r>
            <a:endParaRPr lang="id-ID" sz="5500" spc="-63" dirty="0">
              <a:solidFill>
                <a:schemeClr val="accent2">
                  <a:lumMod val="50000"/>
                </a:schemeClr>
              </a:solidFill>
              <a:latin typeface="Calibri" pitchFamily="34" charset="0"/>
              <a:ea typeface="Open Sans" panose="020B0606030504020204" pitchFamily="34" charset="0"/>
              <a:cs typeface="Tahoma" panose="020B060403050404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150349" y="480865"/>
            <a:ext cx="8670124" cy="715887"/>
          </a:xfrm>
          <a:prstGeom prst="rect">
            <a:avLst/>
          </a:prstGeom>
        </p:spPr>
        <p:txBody>
          <a:bodyPr wrap="square" lIns="38403" tIns="19202" rIns="38403" bIns="19202">
            <a:spAutoFit/>
          </a:bodyPr>
          <a:lstStyle/>
          <a:p>
            <a:r>
              <a:rPr lang="ru-RU" sz="2200" dirty="0" smtClean="0">
                <a:solidFill>
                  <a:schemeClr val="accent2">
                    <a:lumMod val="50000"/>
                  </a:schemeClr>
                </a:solidFill>
              </a:rPr>
              <a:t>Формирование Предложения </a:t>
            </a:r>
            <a:r>
              <a:rPr lang="ru-RU" sz="2200" dirty="0">
                <a:solidFill>
                  <a:schemeClr val="accent2">
                    <a:lumMod val="50000"/>
                  </a:schemeClr>
                </a:solidFill>
              </a:rPr>
              <a:t>по закупкам товаров, работ, </a:t>
            </a:r>
            <a:r>
              <a:rPr lang="ru-RU" sz="2200" dirty="0" smtClean="0">
                <a:solidFill>
                  <a:schemeClr val="accent2">
                    <a:lumMod val="50000"/>
                  </a:schemeClr>
                </a:solidFill>
              </a:rPr>
              <a:t>услуг для </a:t>
            </a:r>
            <a:r>
              <a:rPr lang="ru-RU" sz="2200" dirty="0">
                <a:solidFill>
                  <a:schemeClr val="accent2">
                    <a:lumMod val="50000"/>
                  </a:schemeClr>
                </a:solidFill>
              </a:rPr>
              <a:t>обеспечения федеральных нужд </a:t>
            </a:r>
            <a:r>
              <a:rPr lang="ru-RU" sz="2200" dirty="0" smtClean="0">
                <a:solidFill>
                  <a:schemeClr val="accent2">
                    <a:lumMod val="50000"/>
                  </a:schemeClr>
                </a:solidFill>
              </a:rPr>
              <a:t>по ВР 200</a:t>
            </a:r>
            <a:endParaRPr lang="ru-RU" sz="2200" dirty="0">
              <a:solidFill>
                <a:schemeClr val="accent2">
                  <a:lumMod val="50000"/>
                </a:schemeClr>
              </a:solidFill>
            </a:endParaRPr>
          </a:p>
        </p:txBody>
      </p:sp>
      <p:grpSp>
        <p:nvGrpSpPr>
          <p:cNvPr id="5" name="Group 4"/>
          <p:cNvGrpSpPr/>
          <p:nvPr/>
        </p:nvGrpSpPr>
        <p:grpSpPr>
          <a:xfrm flipV="1">
            <a:off x="3900986" y="1270898"/>
            <a:ext cx="1346072" cy="69870"/>
            <a:chOff x="11238286" y="6370260"/>
            <a:chExt cx="12007569" cy="152400"/>
          </a:xfrm>
        </p:grpSpPr>
        <p:grpSp>
          <p:nvGrpSpPr>
            <p:cNvPr id="6" name="Group 5"/>
            <p:cNvGrpSpPr/>
            <p:nvPr/>
          </p:nvGrpSpPr>
          <p:grpSpPr>
            <a:xfrm>
              <a:off x="13639800" y="6370260"/>
              <a:ext cx="9606055" cy="152400"/>
              <a:chOff x="2055030" y="1463669"/>
              <a:chExt cx="2304256" cy="544908"/>
            </a:xfrm>
          </p:grpSpPr>
          <p:sp>
            <p:nvSpPr>
              <p:cNvPr id="8" name="Rectangle 42"/>
              <p:cNvSpPr/>
              <p:nvPr/>
            </p:nvSpPr>
            <p:spPr>
              <a:xfrm>
                <a:off x="2055030" y="1463670"/>
                <a:ext cx="576064" cy="544907"/>
              </a:xfrm>
              <a:prstGeom prst="rect">
                <a:avLst/>
              </a:prstGeom>
              <a:solidFill>
                <a:srgbClr val="CC0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43"/>
              <p:cNvSpPr/>
              <p:nvPr/>
            </p:nvSpPr>
            <p:spPr>
              <a:xfrm>
                <a:off x="2631094" y="1463670"/>
                <a:ext cx="576064" cy="544907"/>
              </a:xfrm>
              <a:prstGeom prst="rect">
                <a:avLst/>
              </a:prstGeom>
              <a:solidFill>
                <a:srgbClr val="86269B"/>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0" name="Rectangle 44"/>
              <p:cNvSpPr/>
              <p:nvPr/>
            </p:nvSpPr>
            <p:spPr>
              <a:xfrm>
                <a:off x="3207158" y="1463669"/>
                <a:ext cx="576064" cy="544907"/>
              </a:xfrm>
              <a:prstGeom prst="rect">
                <a:avLst/>
              </a:prstGeom>
              <a:solidFill>
                <a:srgbClr val="00D2F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11" name="Rectangle 45"/>
              <p:cNvSpPr/>
              <p:nvPr/>
            </p:nvSpPr>
            <p:spPr>
              <a:xfrm>
                <a:off x="3783222" y="1463670"/>
                <a:ext cx="576064" cy="544907"/>
              </a:xfrm>
              <a:prstGeom prst="rect">
                <a:avLst/>
              </a:prstGeom>
              <a:solidFill>
                <a:srgbClr val="00B796"/>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sp>
          <p:nvSpPr>
            <p:cNvPr id="7" name="Rectangle 41"/>
            <p:cNvSpPr/>
            <p:nvPr/>
          </p:nvSpPr>
          <p:spPr>
            <a:xfrm>
              <a:off x="11238286" y="6370260"/>
              <a:ext cx="2401514" cy="152400"/>
            </a:xfrm>
            <a:prstGeom prst="rect">
              <a:avLst/>
            </a:prstGeom>
            <a:solidFill>
              <a:srgbClr val="FE960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grpSp>
        <p:nvGrpSpPr>
          <p:cNvPr id="13" name="Group 12"/>
          <p:cNvGrpSpPr/>
          <p:nvPr/>
        </p:nvGrpSpPr>
        <p:grpSpPr>
          <a:xfrm>
            <a:off x="-3100" y="0"/>
            <a:ext cx="9154244" cy="62186"/>
            <a:chOff x="11238286" y="6370260"/>
            <a:chExt cx="12007569" cy="152400"/>
          </a:xfrm>
        </p:grpSpPr>
        <p:grpSp>
          <p:nvGrpSpPr>
            <p:cNvPr id="14" name="Group 13"/>
            <p:cNvGrpSpPr/>
            <p:nvPr/>
          </p:nvGrpSpPr>
          <p:grpSpPr>
            <a:xfrm>
              <a:off x="13639800" y="6370260"/>
              <a:ext cx="9606055" cy="152400"/>
              <a:chOff x="2055030" y="1463669"/>
              <a:chExt cx="2304256" cy="544908"/>
            </a:xfrm>
          </p:grpSpPr>
          <p:sp>
            <p:nvSpPr>
              <p:cNvPr id="16" name="Rectangle 15"/>
              <p:cNvSpPr/>
              <p:nvPr/>
            </p:nvSpPr>
            <p:spPr>
              <a:xfrm>
                <a:off x="2055030" y="1463670"/>
                <a:ext cx="576064" cy="544907"/>
              </a:xfrm>
              <a:prstGeom prst="rect">
                <a:avLst/>
              </a:prstGeom>
              <a:solidFill>
                <a:srgbClr val="CC0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2631094" y="1463670"/>
                <a:ext cx="576064" cy="544907"/>
              </a:xfrm>
              <a:prstGeom prst="rect">
                <a:avLst/>
              </a:prstGeom>
              <a:solidFill>
                <a:srgbClr val="86269B"/>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8" name="Rectangle 17"/>
              <p:cNvSpPr/>
              <p:nvPr/>
            </p:nvSpPr>
            <p:spPr>
              <a:xfrm>
                <a:off x="3207158" y="1463669"/>
                <a:ext cx="576064" cy="544907"/>
              </a:xfrm>
              <a:prstGeom prst="rect">
                <a:avLst/>
              </a:prstGeom>
              <a:solidFill>
                <a:srgbClr val="00D2F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19" name="Rectangle 18"/>
              <p:cNvSpPr/>
              <p:nvPr/>
            </p:nvSpPr>
            <p:spPr>
              <a:xfrm>
                <a:off x="3783222" y="1463670"/>
                <a:ext cx="576064" cy="544907"/>
              </a:xfrm>
              <a:prstGeom prst="rect">
                <a:avLst/>
              </a:prstGeom>
              <a:solidFill>
                <a:srgbClr val="00B796"/>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sp>
          <p:nvSpPr>
            <p:cNvPr id="15" name="Rectangle 14"/>
            <p:cNvSpPr/>
            <p:nvPr/>
          </p:nvSpPr>
          <p:spPr>
            <a:xfrm>
              <a:off x="11238286" y="6370260"/>
              <a:ext cx="2401514" cy="152400"/>
            </a:xfrm>
            <a:prstGeom prst="rect">
              <a:avLst/>
            </a:prstGeom>
            <a:solidFill>
              <a:srgbClr val="FE960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pic>
        <p:nvPicPr>
          <p:cNvPr id="165" name="Picture 2" descr="U:\Бирюков\ГЕРБ КАЗНАЧЕЙСТВА.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348" y="80628"/>
            <a:ext cx="356786" cy="324036"/>
          </a:xfrm>
          <a:prstGeom prst="rect">
            <a:avLst/>
          </a:prstGeom>
          <a:noFill/>
          <a:extLst>
            <a:ext uri="{909E8E84-426E-40DD-AFC4-6F175D3DCCD1}">
              <a14:hiddenFill xmlns:a14="http://schemas.microsoft.com/office/drawing/2010/main">
                <a:solidFill>
                  <a:srgbClr val="FFFFFF"/>
                </a:solidFill>
              </a14:hiddenFill>
            </a:ext>
          </a:extLst>
        </p:spPr>
      </p:pic>
      <p:sp>
        <p:nvSpPr>
          <p:cNvPr id="167" name="TextBox 166"/>
          <p:cNvSpPr txBox="1"/>
          <p:nvPr/>
        </p:nvSpPr>
        <p:spPr>
          <a:xfrm>
            <a:off x="607423" y="108046"/>
            <a:ext cx="8429073" cy="238834"/>
          </a:xfrm>
          <a:prstGeom prst="rect">
            <a:avLst/>
          </a:prstGeom>
          <a:noFill/>
          <a:ln w="25400">
            <a:noFill/>
          </a:ln>
        </p:spPr>
        <p:txBody>
          <a:bodyPr wrap="none" lIns="38403" tIns="19202" rIns="38403" bIns="19202" rtlCol="0">
            <a:spAutoFit/>
          </a:bodyPr>
          <a:lstStyle/>
          <a:p>
            <a:r>
              <a:rPr lang="ru-RU" sz="1300" spc="-63" dirty="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rPr>
              <a:t>Управление Федерального казначейства по Саратовской </a:t>
            </a:r>
            <a:r>
              <a:rPr lang="ru-RU" sz="1300" spc="-63" dirty="0" smtClean="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rPr>
              <a:t>области</a:t>
            </a:r>
            <a:r>
              <a:rPr lang="en-US" sz="1300" spc="-63" dirty="0" smtClean="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rPr>
              <a:t>                                                                                                      saratov.roskazna.ru</a:t>
            </a:r>
            <a:endParaRPr lang="id-ID" sz="1300" spc="-63" dirty="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endParaRPr>
          </a:p>
        </p:txBody>
      </p:sp>
      <p:cxnSp>
        <p:nvCxnSpPr>
          <p:cNvPr id="168" name="Прямая соединительная линия 167"/>
          <p:cNvCxnSpPr/>
          <p:nvPr/>
        </p:nvCxnSpPr>
        <p:spPr bwMode="auto">
          <a:xfrm>
            <a:off x="-3100" y="434106"/>
            <a:ext cx="9154244" cy="0"/>
          </a:xfrm>
          <a:prstGeom prst="line">
            <a:avLst/>
          </a:prstGeom>
          <a:blipFill dpi="0" rotWithShape="0">
            <a:blip r:embed="rId4"/>
            <a:srcRect/>
            <a:tile tx="0" ty="0" sx="100000" sy="100000" flip="none" algn="tl"/>
          </a:blipFill>
          <a:ln w="25400"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3" name="Номер слайда 22"/>
          <p:cNvSpPr>
            <a:spLocks noGrp="1"/>
          </p:cNvSpPr>
          <p:nvPr>
            <p:ph type="sldNum" sz="quarter" idx="12"/>
          </p:nvPr>
        </p:nvSpPr>
        <p:spPr>
          <a:xfrm>
            <a:off x="6948264" y="6453336"/>
            <a:ext cx="2133600" cy="365125"/>
          </a:xfrm>
        </p:spPr>
        <p:txBody>
          <a:bodyPr/>
          <a:lstStyle/>
          <a:p>
            <a:fld id="{C0EB37D2-4202-4A90-8246-13FB6654ACC2}" type="slidenum">
              <a:rPr lang="ru-RU" smtClean="0"/>
              <a:pPr/>
              <a:t>2</a:t>
            </a:fld>
            <a:endParaRPr lang="ru-RU" dirty="0"/>
          </a:p>
        </p:txBody>
      </p:sp>
      <p:sp>
        <p:nvSpPr>
          <p:cNvPr id="40" name="Rectangle 103"/>
          <p:cNvSpPr/>
          <p:nvPr/>
        </p:nvSpPr>
        <p:spPr bwMode="auto">
          <a:xfrm>
            <a:off x="629834" y="5878060"/>
            <a:ext cx="7614438" cy="440463"/>
          </a:xfrm>
          <a:prstGeom prst="rect">
            <a:avLst/>
          </a:prstGeom>
          <a:solidFill>
            <a:srgbClr val="CC0063"/>
          </a:solidFill>
          <a:ln w="25400"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defTabSz="384048"/>
            <a:endParaRPr lang="id-ID">
              <a:latin typeface="Calibri" pitchFamily="34" charset="0"/>
            </a:endParaRPr>
          </a:p>
        </p:txBody>
      </p:sp>
      <p:sp>
        <p:nvSpPr>
          <p:cNvPr id="42" name="Прямоугольник 41"/>
          <p:cNvSpPr/>
          <p:nvPr/>
        </p:nvSpPr>
        <p:spPr>
          <a:xfrm>
            <a:off x="394779" y="5941497"/>
            <a:ext cx="288862" cy="338554"/>
          </a:xfrm>
          <a:prstGeom prst="rect">
            <a:avLst/>
          </a:prstGeom>
        </p:spPr>
        <p:txBody>
          <a:bodyPr wrap="none">
            <a:spAutoFit/>
          </a:bodyPr>
          <a:lstStyle/>
          <a:p>
            <a:r>
              <a:rPr lang="ru-RU" sz="1600" b="1" dirty="0" smtClean="0">
                <a:solidFill>
                  <a:schemeClr val="bg1"/>
                </a:solidFill>
                <a:latin typeface="Calibri" pitchFamily="34" charset="0"/>
              </a:rPr>
              <a:t>1</a:t>
            </a:r>
            <a:endParaRPr lang="id-ID" sz="1600" b="1" dirty="0">
              <a:solidFill>
                <a:schemeClr val="bg1"/>
              </a:solidFill>
              <a:latin typeface="Calibri" pitchFamily="34" charset="0"/>
            </a:endParaRPr>
          </a:p>
        </p:txBody>
      </p:sp>
      <p:sp>
        <p:nvSpPr>
          <p:cNvPr id="43" name="Прямоугольник 42"/>
          <p:cNvSpPr/>
          <p:nvPr/>
        </p:nvSpPr>
        <p:spPr>
          <a:xfrm>
            <a:off x="866096" y="5903025"/>
            <a:ext cx="7450184" cy="415498"/>
          </a:xfrm>
          <a:prstGeom prst="rect">
            <a:avLst/>
          </a:prstGeom>
        </p:spPr>
        <p:txBody>
          <a:bodyPr wrap="square">
            <a:spAutoFit/>
          </a:bodyPr>
          <a:lstStyle/>
          <a:p>
            <a:pPr algn="l"/>
            <a:r>
              <a:rPr lang="ru-RU" sz="1050" dirty="0">
                <a:solidFill>
                  <a:schemeClr val="bg1"/>
                </a:solidFill>
              </a:rPr>
              <a:t>Переходим к списковой форме предложений по закупкам. Посредством нажатия на соответствующую строку выбираем «Предложения по закупкам 200ВР»</a:t>
            </a:r>
            <a:endParaRPr lang="ru-RU" sz="1050" dirty="0">
              <a:solidFill>
                <a:schemeClr val="bg1"/>
              </a:solidFill>
              <a:latin typeface="Calibri" pitchFamily="34" charset="0"/>
            </a:endParaRPr>
          </a:p>
        </p:txBody>
      </p:sp>
      <p:pic>
        <p:nvPicPr>
          <p:cNvPr id="27" name="Рисунок 26"/>
          <p:cNvPicPr/>
          <p:nvPr/>
        </p:nvPicPr>
        <p:blipFill rotWithShape="1">
          <a:blip r:embed="rId5"/>
          <a:srcRect t="13530" r="-12" b="8033"/>
          <a:stretch/>
        </p:blipFill>
        <p:spPr bwMode="auto">
          <a:xfrm>
            <a:off x="323527" y="1412776"/>
            <a:ext cx="8460000" cy="4320000"/>
          </a:xfrm>
          <a:prstGeom prst="rect">
            <a:avLst/>
          </a:prstGeom>
          <a:ln>
            <a:noFill/>
          </a:ln>
          <a:extLst>
            <a:ext uri="{53640926-AAD7-44D8-BBD7-CCE9431645EC}">
              <a14:shadowObscured xmlns:a14="http://schemas.microsoft.com/office/drawing/2010/main"/>
            </a:ext>
          </a:extLst>
        </p:spPr>
      </p:pic>
      <p:sp>
        <p:nvSpPr>
          <p:cNvPr id="28" name="Rectangle 103"/>
          <p:cNvSpPr/>
          <p:nvPr/>
        </p:nvSpPr>
        <p:spPr bwMode="auto">
          <a:xfrm>
            <a:off x="629833" y="5878060"/>
            <a:ext cx="8046623" cy="503268"/>
          </a:xfrm>
          <a:prstGeom prst="rect">
            <a:avLst/>
          </a:prstGeom>
          <a:solidFill>
            <a:srgbClr val="CC0063"/>
          </a:solidFill>
          <a:ln w="25400"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defTabSz="384048"/>
            <a:endParaRPr lang="id-ID">
              <a:latin typeface="Calibri" pitchFamily="34" charset="0"/>
            </a:endParaRPr>
          </a:p>
        </p:txBody>
      </p:sp>
      <p:sp>
        <p:nvSpPr>
          <p:cNvPr id="29" name="Oval 153"/>
          <p:cNvSpPr/>
          <p:nvPr/>
        </p:nvSpPr>
        <p:spPr bwMode="auto">
          <a:xfrm>
            <a:off x="251521" y="5840220"/>
            <a:ext cx="567104" cy="541108"/>
          </a:xfrm>
          <a:prstGeom prst="ellipse">
            <a:avLst/>
          </a:prstGeom>
          <a:solidFill>
            <a:srgbClr val="CC0063"/>
          </a:solidFill>
          <a:ln w="50800" cap="flat" cmpd="sng" algn="ctr">
            <a:solidFill>
              <a:schemeClr val="bg1">
                <a:lumMod val="95000"/>
              </a:schemeClr>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endParaRPr lang="id-ID" sz="1500" dirty="0">
              <a:latin typeface="Calibri" pitchFamily="34" charset="0"/>
            </a:endParaRPr>
          </a:p>
        </p:txBody>
      </p:sp>
      <p:sp>
        <p:nvSpPr>
          <p:cNvPr id="31" name="Прямоугольник 30"/>
          <p:cNvSpPr/>
          <p:nvPr/>
        </p:nvSpPr>
        <p:spPr>
          <a:xfrm>
            <a:off x="866096" y="5868379"/>
            <a:ext cx="7810360" cy="461665"/>
          </a:xfrm>
          <a:prstGeom prst="rect">
            <a:avLst/>
          </a:prstGeom>
        </p:spPr>
        <p:txBody>
          <a:bodyPr wrap="square">
            <a:spAutoFit/>
          </a:bodyPr>
          <a:lstStyle/>
          <a:p>
            <a:pPr algn="just"/>
            <a:r>
              <a:rPr lang="ru-RU" sz="1200" dirty="0">
                <a:solidFill>
                  <a:schemeClr val="bg1"/>
                </a:solidFill>
              </a:rPr>
              <a:t>Переходим к списковой форме предложений по закупкам. Посредством нажатия на соответствующую строку выбираем «Предложения по закупкам 200ВР».</a:t>
            </a:r>
          </a:p>
        </p:txBody>
      </p:sp>
      <p:sp>
        <p:nvSpPr>
          <p:cNvPr id="2" name="Овал 1"/>
          <p:cNvSpPr/>
          <p:nvPr/>
        </p:nvSpPr>
        <p:spPr>
          <a:xfrm>
            <a:off x="1691680" y="2877650"/>
            <a:ext cx="1088067" cy="14401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5220693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 name="Group 4"/>
          <p:cNvGrpSpPr/>
          <p:nvPr/>
        </p:nvGrpSpPr>
        <p:grpSpPr>
          <a:xfrm flipV="1">
            <a:off x="3900986" y="1270898"/>
            <a:ext cx="1346072" cy="69870"/>
            <a:chOff x="11238286" y="6370260"/>
            <a:chExt cx="12007569" cy="152400"/>
          </a:xfrm>
        </p:grpSpPr>
        <p:grpSp>
          <p:nvGrpSpPr>
            <p:cNvPr id="6" name="Group 5"/>
            <p:cNvGrpSpPr/>
            <p:nvPr/>
          </p:nvGrpSpPr>
          <p:grpSpPr>
            <a:xfrm>
              <a:off x="13639800" y="6370260"/>
              <a:ext cx="9606055" cy="152400"/>
              <a:chOff x="2055030" y="1463669"/>
              <a:chExt cx="2304256" cy="544908"/>
            </a:xfrm>
          </p:grpSpPr>
          <p:sp>
            <p:nvSpPr>
              <p:cNvPr id="8" name="Rectangle 42"/>
              <p:cNvSpPr/>
              <p:nvPr/>
            </p:nvSpPr>
            <p:spPr>
              <a:xfrm>
                <a:off x="2055030" y="1463670"/>
                <a:ext cx="576064" cy="544907"/>
              </a:xfrm>
              <a:prstGeom prst="rect">
                <a:avLst/>
              </a:prstGeom>
              <a:solidFill>
                <a:srgbClr val="CC0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43"/>
              <p:cNvSpPr/>
              <p:nvPr/>
            </p:nvSpPr>
            <p:spPr>
              <a:xfrm>
                <a:off x="2631094" y="1463670"/>
                <a:ext cx="576064" cy="544907"/>
              </a:xfrm>
              <a:prstGeom prst="rect">
                <a:avLst/>
              </a:prstGeom>
              <a:solidFill>
                <a:srgbClr val="86269B"/>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0" name="Rectangle 44"/>
              <p:cNvSpPr/>
              <p:nvPr/>
            </p:nvSpPr>
            <p:spPr>
              <a:xfrm>
                <a:off x="3207158" y="1463669"/>
                <a:ext cx="576064" cy="544907"/>
              </a:xfrm>
              <a:prstGeom prst="rect">
                <a:avLst/>
              </a:prstGeom>
              <a:solidFill>
                <a:srgbClr val="00D2F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11" name="Rectangle 45"/>
              <p:cNvSpPr/>
              <p:nvPr/>
            </p:nvSpPr>
            <p:spPr>
              <a:xfrm>
                <a:off x="3783222" y="1463670"/>
                <a:ext cx="576064" cy="544907"/>
              </a:xfrm>
              <a:prstGeom prst="rect">
                <a:avLst/>
              </a:prstGeom>
              <a:solidFill>
                <a:srgbClr val="00B796"/>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sp>
          <p:nvSpPr>
            <p:cNvPr id="7" name="Rectangle 41"/>
            <p:cNvSpPr/>
            <p:nvPr/>
          </p:nvSpPr>
          <p:spPr>
            <a:xfrm>
              <a:off x="11238286" y="6370260"/>
              <a:ext cx="2401514" cy="152400"/>
            </a:xfrm>
            <a:prstGeom prst="rect">
              <a:avLst/>
            </a:prstGeom>
            <a:solidFill>
              <a:srgbClr val="FE960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grpSp>
        <p:nvGrpSpPr>
          <p:cNvPr id="13" name="Group 12"/>
          <p:cNvGrpSpPr/>
          <p:nvPr/>
        </p:nvGrpSpPr>
        <p:grpSpPr>
          <a:xfrm>
            <a:off x="-3100" y="0"/>
            <a:ext cx="9154244" cy="62186"/>
            <a:chOff x="11238286" y="6370260"/>
            <a:chExt cx="12007569" cy="152400"/>
          </a:xfrm>
        </p:grpSpPr>
        <p:grpSp>
          <p:nvGrpSpPr>
            <p:cNvPr id="14" name="Group 13"/>
            <p:cNvGrpSpPr/>
            <p:nvPr/>
          </p:nvGrpSpPr>
          <p:grpSpPr>
            <a:xfrm>
              <a:off x="13639800" y="6370260"/>
              <a:ext cx="9606055" cy="152400"/>
              <a:chOff x="2055030" y="1463669"/>
              <a:chExt cx="2304256" cy="544908"/>
            </a:xfrm>
          </p:grpSpPr>
          <p:sp>
            <p:nvSpPr>
              <p:cNvPr id="16" name="Rectangle 15"/>
              <p:cNvSpPr/>
              <p:nvPr/>
            </p:nvSpPr>
            <p:spPr>
              <a:xfrm>
                <a:off x="2055030" y="1463670"/>
                <a:ext cx="576064" cy="544907"/>
              </a:xfrm>
              <a:prstGeom prst="rect">
                <a:avLst/>
              </a:prstGeom>
              <a:solidFill>
                <a:srgbClr val="CC0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2631094" y="1463670"/>
                <a:ext cx="576064" cy="544907"/>
              </a:xfrm>
              <a:prstGeom prst="rect">
                <a:avLst/>
              </a:prstGeom>
              <a:solidFill>
                <a:srgbClr val="86269B"/>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8" name="Rectangle 17"/>
              <p:cNvSpPr/>
              <p:nvPr/>
            </p:nvSpPr>
            <p:spPr>
              <a:xfrm>
                <a:off x="3207158" y="1463669"/>
                <a:ext cx="576064" cy="544907"/>
              </a:xfrm>
              <a:prstGeom prst="rect">
                <a:avLst/>
              </a:prstGeom>
              <a:solidFill>
                <a:srgbClr val="00D2F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19" name="Rectangle 18"/>
              <p:cNvSpPr/>
              <p:nvPr/>
            </p:nvSpPr>
            <p:spPr>
              <a:xfrm>
                <a:off x="3783222" y="1463670"/>
                <a:ext cx="576064" cy="544907"/>
              </a:xfrm>
              <a:prstGeom prst="rect">
                <a:avLst/>
              </a:prstGeom>
              <a:solidFill>
                <a:srgbClr val="00B796"/>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sp>
          <p:nvSpPr>
            <p:cNvPr id="15" name="Rectangle 14"/>
            <p:cNvSpPr/>
            <p:nvPr/>
          </p:nvSpPr>
          <p:spPr>
            <a:xfrm>
              <a:off x="11238286" y="6370260"/>
              <a:ext cx="2401514" cy="152400"/>
            </a:xfrm>
            <a:prstGeom prst="rect">
              <a:avLst/>
            </a:prstGeom>
            <a:solidFill>
              <a:srgbClr val="FE960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pic>
        <p:nvPicPr>
          <p:cNvPr id="165" name="Picture 2" descr="U:\Бирюков\ГЕРБ КАЗНАЧЕЙСТВА.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348" y="80628"/>
            <a:ext cx="356786" cy="324036"/>
          </a:xfrm>
          <a:prstGeom prst="rect">
            <a:avLst/>
          </a:prstGeom>
          <a:noFill/>
          <a:extLst>
            <a:ext uri="{909E8E84-426E-40DD-AFC4-6F175D3DCCD1}">
              <a14:hiddenFill xmlns:a14="http://schemas.microsoft.com/office/drawing/2010/main">
                <a:solidFill>
                  <a:srgbClr val="FFFFFF"/>
                </a:solidFill>
              </a14:hiddenFill>
            </a:ext>
          </a:extLst>
        </p:spPr>
      </p:pic>
      <p:sp>
        <p:nvSpPr>
          <p:cNvPr id="167" name="TextBox 166"/>
          <p:cNvSpPr txBox="1"/>
          <p:nvPr/>
        </p:nvSpPr>
        <p:spPr>
          <a:xfrm>
            <a:off x="607423" y="108046"/>
            <a:ext cx="8429073" cy="238834"/>
          </a:xfrm>
          <a:prstGeom prst="rect">
            <a:avLst/>
          </a:prstGeom>
          <a:noFill/>
          <a:ln w="25400">
            <a:noFill/>
          </a:ln>
        </p:spPr>
        <p:txBody>
          <a:bodyPr wrap="none" lIns="38403" tIns="19202" rIns="38403" bIns="19202" rtlCol="0">
            <a:spAutoFit/>
          </a:bodyPr>
          <a:lstStyle/>
          <a:p>
            <a:r>
              <a:rPr lang="ru-RU" sz="1300" spc="-63" dirty="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rPr>
              <a:t>Управление Федерального казначейства по Саратовской </a:t>
            </a:r>
            <a:r>
              <a:rPr lang="ru-RU" sz="1300" spc="-63" dirty="0" smtClean="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rPr>
              <a:t>области</a:t>
            </a:r>
            <a:r>
              <a:rPr lang="en-US" sz="1300" spc="-63" dirty="0" smtClean="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rPr>
              <a:t>                                                                                                      saratov.roskazna.ru</a:t>
            </a:r>
            <a:endParaRPr lang="id-ID" sz="1300" spc="-63" dirty="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endParaRPr>
          </a:p>
        </p:txBody>
      </p:sp>
      <p:cxnSp>
        <p:nvCxnSpPr>
          <p:cNvPr id="168" name="Прямая соединительная линия 167"/>
          <p:cNvCxnSpPr/>
          <p:nvPr/>
        </p:nvCxnSpPr>
        <p:spPr bwMode="auto">
          <a:xfrm>
            <a:off x="-3100" y="434106"/>
            <a:ext cx="9154244" cy="0"/>
          </a:xfrm>
          <a:prstGeom prst="line">
            <a:avLst/>
          </a:prstGeom>
          <a:blipFill dpi="0" rotWithShape="0">
            <a:blip r:embed="rId4"/>
            <a:srcRect/>
            <a:tile tx="0" ty="0" sx="100000" sy="100000" flip="none" algn="tl"/>
          </a:blipFill>
          <a:ln w="25400"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3" name="Номер слайда 22"/>
          <p:cNvSpPr>
            <a:spLocks noGrp="1"/>
          </p:cNvSpPr>
          <p:nvPr>
            <p:ph type="sldNum" sz="quarter" idx="12"/>
          </p:nvPr>
        </p:nvSpPr>
        <p:spPr>
          <a:xfrm>
            <a:off x="6948264" y="6453336"/>
            <a:ext cx="2133600" cy="365125"/>
          </a:xfrm>
        </p:spPr>
        <p:txBody>
          <a:bodyPr/>
          <a:lstStyle/>
          <a:p>
            <a:fld id="{C0EB37D2-4202-4A90-8246-13FB6654ACC2}" type="slidenum">
              <a:rPr lang="ru-RU" smtClean="0"/>
              <a:pPr/>
              <a:t>3</a:t>
            </a:fld>
            <a:endParaRPr lang="ru-RU" dirty="0"/>
          </a:p>
        </p:txBody>
      </p:sp>
      <p:sp>
        <p:nvSpPr>
          <p:cNvPr id="40" name="Rectangle 103"/>
          <p:cNvSpPr/>
          <p:nvPr/>
        </p:nvSpPr>
        <p:spPr bwMode="auto">
          <a:xfrm>
            <a:off x="701840" y="6131136"/>
            <a:ext cx="7902607" cy="440463"/>
          </a:xfrm>
          <a:prstGeom prst="rect">
            <a:avLst/>
          </a:prstGeom>
          <a:solidFill>
            <a:srgbClr val="00B796"/>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384048"/>
            <a:endParaRPr lang="id-ID">
              <a:latin typeface="Calibri" pitchFamily="34" charset="0"/>
            </a:endParaRPr>
          </a:p>
        </p:txBody>
      </p:sp>
      <p:sp>
        <p:nvSpPr>
          <p:cNvPr id="41" name="Oval 153"/>
          <p:cNvSpPr/>
          <p:nvPr/>
        </p:nvSpPr>
        <p:spPr bwMode="auto">
          <a:xfrm>
            <a:off x="323528" y="6093296"/>
            <a:ext cx="567104" cy="541108"/>
          </a:xfrm>
          <a:prstGeom prst="ellipse">
            <a:avLst/>
          </a:prstGeom>
          <a:solidFill>
            <a:srgbClr val="00B796"/>
          </a:solidFill>
          <a:ln w="50800" cap="flat" cmpd="sng" algn="ctr">
            <a:solidFill>
              <a:schemeClr val="bg1">
                <a:lumMod val="9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id-ID" sz="1500" dirty="0">
              <a:latin typeface="Calibri" pitchFamily="34" charset="0"/>
            </a:endParaRPr>
          </a:p>
        </p:txBody>
      </p:sp>
      <p:sp>
        <p:nvSpPr>
          <p:cNvPr id="43" name="Прямоугольник 42"/>
          <p:cNvSpPr/>
          <p:nvPr/>
        </p:nvSpPr>
        <p:spPr>
          <a:xfrm>
            <a:off x="938103" y="6227579"/>
            <a:ext cx="7450184" cy="276999"/>
          </a:xfrm>
          <a:prstGeom prst="rect">
            <a:avLst/>
          </a:prstGeom>
        </p:spPr>
        <p:txBody>
          <a:bodyPr wrap="square">
            <a:spAutoFit/>
          </a:bodyPr>
          <a:lstStyle/>
          <a:p>
            <a:pPr algn="l"/>
            <a:r>
              <a:rPr lang="ru-RU" sz="1200" dirty="0">
                <a:solidFill>
                  <a:schemeClr val="bg1"/>
                </a:solidFill>
              </a:rPr>
              <a:t>Создание нового предложения по закупкам по ВР 200</a:t>
            </a:r>
            <a:endParaRPr lang="ru-RU" sz="1200" dirty="0">
              <a:solidFill>
                <a:schemeClr val="bg1"/>
              </a:solidFill>
              <a:latin typeface="Calibri" pitchFamily="34" charset="0"/>
            </a:endParaRPr>
          </a:p>
        </p:txBody>
      </p:sp>
      <p:pic>
        <p:nvPicPr>
          <p:cNvPr id="27" name="Рисунок 26"/>
          <p:cNvPicPr/>
          <p:nvPr/>
        </p:nvPicPr>
        <p:blipFill rotWithShape="1">
          <a:blip r:embed="rId5"/>
          <a:srcRect t="19074" r="10679" b="13108"/>
          <a:stretch/>
        </p:blipFill>
        <p:spPr bwMode="auto">
          <a:xfrm>
            <a:off x="323528" y="1556792"/>
            <a:ext cx="8424936" cy="4320000"/>
          </a:xfrm>
          <a:prstGeom prst="rect">
            <a:avLst/>
          </a:prstGeom>
          <a:ln>
            <a:noFill/>
          </a:ln>
          <a:extLst>
            <a:ext uri="{53640926-AAD7-44D8-BBD7-CCE9431645EC}">
              <a14:shadowObscured xmlns:a14="http://schemas.microsoft.com/office/drawing/2010/main"/>
            </a:ext>
          </a:extLst>
        </p:spPr>
      </p:pic>
      <p:sp>
        <p:nvSpPr>
          <p:cNvPr id="28" name="Овал 27"/>
          <p:cNvSpPr/>
          <p:nvPr/>
        </p:nvSpPr>
        <p:spPr>
          <a:xfrm>
            <a:off x="436726" y="1900356"/>
            <a:ext cx="308474" cy="28803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9" name="Номер слайда 22"/>
          <p:cNvSpPr txBox="1">
            <a:spLocks/>
          </p:cNvSpPr>
          <p:nvPr/>
        </p:nvSpPr>
        <p:spPr>
          <a:xfrm>
            <a:off x="918950" y="1916831"/>
            <a:ext cx="216024" cy="288033"/>
          </a:xfrm>
          <a:prstGeom prst="rect">
            <a:avLst/>
          </a:prstGeom>
        </p:spPr>
        <p:txBody>
          <a:bodyPr vert="horz" lIns="91422" tIns="45711" rIns="91422" bIns="45711" rtlCol="0" anchor="ctr"/>
          <a:lstStyle>
            <a:defPPr>
              <a:defRPr lang="en-US"/>
            </a:defPPr>
            <a:lvl1pPr algn="r" rtl="0" fontAlgn="base">
              <a:spcBef>
                <a:spcPct val="0"/>
              </a:spcBef>
              <a:spcAft>
                <a:spcPct val="0"/>
              </a:spcAft>
              <a:defRPr sz="1200" kern="1200">
                <a:solidFill>
                  <a:schemeClr val="tx1">
                    <a:tint val="75000"/>
                  </a:schemeClr>
                </a:solidFill>
                <a:latin typeface="Gill Sans" charset="0"/>
                <a:ea typeface="Heiti SC Light" charset="0"/>
                <a:cs typeface="Heiti SC Light" charset="0"/>
                <a:sym typeface="Gill Sans" charset="0"/>
              </a:defRPr>
            </a:lvl1pPr>
            <a:lvl2pPr marL="192016" algn="ctr" rtl="0" fontAlgn="base">
              <a:spcBef>
                <a:spcPct val="0"/>
              </a:spcBef>
              <a:spcAft>
                <a:spcPct val="0"/>
              </a:spcAft>
              <a:defRPr sz="2400" kern="1200">
                <a:solidFill>
                  <a:srgbClr val="000000"/>
                </a:solidFill>
                <a:latin typeface="Gill Sans" charset="0"/>
                <a:ea typeface="Heiti SC Light" charset="0"/>
                <a:cs typeface="Heiti SC Light" charset="0"/>
                <a:sym typeface="Gill Sans" charset="0"/>
              </a:defRPr>
            </a:lvl2pPr>
            <a:lvl3pPr marL="384032" algn="ctr" rtl="0" fontAlgn="base">
              <a:spcBef>
                <a:spcPct val="0"/>
              </a:spcBef>
              <a:spcAft>
                <a:spcPct val="0"/>
              </a:spcAft>
              <a:defRPr sz="2400" kern="1200">
                <a:solidFill>
                  <a:srgbClr val="000000"/>
                </a:solidFill>
                <a:latin typeface="Gill Sans" charset="0"/>
                <a:ea typeface="Heiti SC Light" charset="0"/>
                <a:cs typeface="Heiti SC Light" charset="0"/>
                <a:sym typeface="Gill Sans" charset="0"/>
              </a:defRPr>
            </a:lvl3pPr>
            <a:lvl4pPr marL="576046" algn="ctr" rtl="0" fontAlgn="base">
              <a:spcBef>
                <a:spcPct val="0"/>
              </a:spcBef>
              <a:spcAft>
                <a:spcPct val="0"/>
              </a:spcAft>
              <a:defRPr sz="2400" kern="1200">
                <a:solidFill>
                  <a:srgbClr val="000000"/>
                </a:solidFill>
                <a:latin typeface="Gill Sans" charset="0"/>
                <a:ea typeface="Heiti SC Light" charset="0"/>
                <a:cs typeface="Heiti SC Light" charset="0"/>
                <a:sym typeface="Gill Sans" charset="0"/>
              </a:defRPr>
            </a:lvl4pPr>
            <a:lvl5pPr marL="768062" algn="ctr" rtl="0" fontAlgn="base">
              <a:spcBef>
                <a:spcPct val="0"/>
              </a:spcBef>
              <a:spcAft>
                <a:spcPct val="0"/>
              </a:spcAft>
              <a:defRPr sz="2400" kern="1200">
                <a:solidFill>
                  <a:srgbClr val="000000"/>
                </a:solidFill>
                <a:latin typeface="Gill Sans" charset="0"/>
                <a:ea typeface="Heiti SC Light" charset="0"/>
                <a:cs typeface="Heiti SC Light" charset="0"/>
                <a:sym typeface="Gill Sans" charset="0"/>
              </a:defRPr>
            </a:lvl5pPr>
            <a:lvl6pPr marL="960078" algn="l" defTabSz="192016" rtl="0" eaLnBrk="1" latinLnBrk="0" hangingPunct="1">
              <a:defRPr sz="2400" kern="1200">
                <a:solidFill>
                  <a:srgbClr val="000000"/>
                </a:solidFill>
                <a:latin typeface="Gill Sans" charset="0"/>
                <a:ea typeface="Heiti SC Light" charset="0"/>
                <a:cs typeface="Heiti SC Light" charset="0"/>
                <a:sym typeface="Gill Sans" charset="0"/>
              </a:defRPr>
            </a:lvl6pPr>
            <a:lvl7pPr marL="1152094" algn="l" defTabSz="192016" rtl="0" eaLnBrk="1" latinLnBrk="0" hangingPunct="1">
              <a:defRPr sz="2400" kern="1200">
                <a:solidFill>
                  <a:srgbClr val="000000"/>
                </a:solidFill>
                <a:latin typeface="Gill Sans" charset="0"/>
                <a:ea typeface="Heiti SC Light" charset="0"/>
                <a:cs typeface="Heiti SC Light" charset="0"/>
                <a:sym typeface="Gill Sans" charset="0"/>
              </a:defRPr>
            </a:lvl7pPr>
            <a:lvl8pPr marL="1344110" algn="l" defTabSz="192016" rtl="0" eaLnBrk="1" latinLnBrk="0" hangingPunct="1">
              <a:defRPr sz="2400" kern="1200">
                <a:solidFill>
                  <a:srgbClr val="000000"/>
                </a:solidFill>
                <a:latin typeface="Gill Sans" charset="0"/>
                <a:ea typeface="Heiti SC Light" charset="0"/>
                <a:cs typeface="Heiti SC Light" charset="0"/>
                <a:sym typeface="Gill Sans" charset="0"/>
              </a:defRPr>
            </a:lvl8pPr>
            <a:lvl9pPr marL="1536124" algn="l" defTabSz="192016" rtl="0" eaLnBrk="1" latinLnBrk="0" hangingPunct="1">
              <a:defRPr sz="2400" kern="1200">
                <a:solidFill>
                  <a:srgbClr val="000000"/>
                </a:solidFill>
                <a:latin typeface="Gill Sans" charset="0"/>
                <a:ea typeface="Heiti SC Light" charset="0"/>
                <a:cs typeface="Heiti SC Light" charset="0"/>
                <a:sym typeface="Gill Sans" charset="0"/>
              </a:defRPr>
            </a:lvl9pPr>
          </a:lstStyle>
          <a:p>
            <a:pPr algn="ctr"/>
            <a:endParaRPr lang="ru-RU" sz="1600" dirty="0">
              <a:solidFill>
                <a:srgbClr val="FF0000"/>
              </a:solidFill>
            </a:endParaRPr>
          </a:p>
        </p:txBody>
      </p:sp>
      <p:sp>
        <p:nvSpPr>
          <p:cNvPr id="31" name="Rectangle 3"/>
          <p:cNvSpPr/>
          <p:nvPr/>
        </p:nvSpPr>
        <p:spPr>
          <a:xfrm>
            <a:off x="150349" y="480865"/>
            <a:ext cx="8670124" cy="715887"/>
          </a:xfrm>
          <a:prstGeom prst="rect">
            <a:avLst/>
          </a:prstGeom>
        </p:spPr>
        <p:txBody>
          <a:bodyPr wrap="square" lIns="38403" tIns="19202" rIns="38403" bIns="19202">
            <a:spAutoFit/>
          </a:bodyPr>
          <a:lstStyle/>
          <a:p>
            <a:r>
              <a:rPr lang="ru-RU" sz="2200" dirty="0" smtClean="0">
                <a:solidFill>
                  <a:schemeClr val="accent2">
                    <a:lumMod val="50000"/>
                  </a:schemeClr>
                </a:solidFill>
              </a:rPr>
              <a:t>Формирование Предложения </a:t>
            </a:r>
            <a:r>
              <a:rPr lang="ru-RU" sz="2200" dirty="0">
                <a:solidFill>
                  <a:schemeClr val="accent2">
                    <a:lumMod val="50000"/>
                  </a:schemeClr>
                </a:solidFill>
              </a:rPr>
              <a:t>по закупкам товаров, работ, </a:t>
            </a:r>
            <a:r>
              <a:rPr lang="ru-RU" sz="2200" dirty="0" smtClean="0">
                <a:solidFill>
                  <a:schemeClr val="accent2">
                    <a:lumMod val="50000"/>
                  </a:schemeClr>
                </a:solidFill>
              </a:rPr>
              <a:t>услуг для </a:t>
            </a:r>
            <a:r>
              <a:rPr lang="ru-RU" sz="2200" dirty="0">
                <a:solidFill>
                  <a:schemeClr val="accent2">
                    <a:lumMod val="50000"/>
                  </a:schemeClr>
                </a:solidFill>
              </a:rPr>
              <a:t>обеспечения федеральных нужд </a:t>
            </a:r>
            <a:r>
              <a:rPr lang="ru-RU" sz="2200" dirty="0" smtClean="0">
                <a:solidFill>
                  <a:schemeClr val="accent2">
                    <a:lumMod val="50000"/>
                  </a:schemeClr>
                </a:solidFill>
              </a:rPr>
              <a:t>по ВР 200</a:t>
            </a:r>
            <a:endParaRPr lang="ru-RU" sz="2200" dirty="0">
              <a:solidFill>
                <a:schemeClr val="accent2">
                  <a:lumMod val="50000"/>
                </a:schemeClr>
              </a:solidFill>
            </a:endParaRPr>
          </a:p>
        </p:txBody>
      </p:sp>
    </p:spTree>
    <p:extLst>
      <p:ext uri="{BB962C8B-B14F-4D97-AF65-F5344CB8AC3E}">
        <p14:creationId xmlns:p14="http://schemas.microsoft.com/office/powerpoint/2010/main" val="179252717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 name="Рисунок 29"/>
          <p:cNvPicPr/>
          <p:nvPr/>
        </p:nvPicPr>
        <p:blipFill rotWithShape="1">
          <a:blip r:embed="rId3"/>
          <a:srcRect t="23174" r="20107" b="20459"/>
          <a:stretch/>
        </p:blipFill>
        <p:spPr bwMode="auto">
          <a:xfrm>
            <a:off x="435292" y="1629727"/>
            <a:ext cx="8273415" cy="3598545"/>
          </a:xfrm>
          <a:prstGeom prst="rect">
            <a:avLst/>
          </a:prstGeom>
          <a:ln>
            <a:noFill/>
          </a:ln>
          <a:extLst>
            <a:ext uri="{53640926-AAD7-44D8-BBD7-CCE9431645EC}">
              <a14:shadowObscured xmlns:a14="http://schemas.microsoft.com/office/drawing/2010/main"/>
            </a:ext>
          </a:extLst>
        </p:spPr>
      </p:pic>
      <p:grpSp>
        <p:nvGrpSpPr>
          <p:cNvPr id="5" name="Group 4"/>
          <p:cNvGrpSpPr/>
          <p:nvPr/>
        </p:nvGrpSpPr>
        <p:grpSpPr>
          <a:xfrm flipV="1">
            <a:off x="3900986" y="1270898"/>
            <a:ext cx="1346072" cy="69870"/>
            <a:chOff x="11238286" y="6370260"/>
            <a:chExt cx="12007569" cy="152400"/>
          </a:xfrm>
        </p:grpSpPr>
        <p:grpSp>
          <p:nvGrpSpPr>
            <p:cNvPr id="6" name="Group 5"/>
            <p:cNvGrpSpPr/>
            <p:nvPr/>
          </p:nvGrpSpPr>
          <p:grpSpPr>
            <a:xfrm>
              <a:off x="13639800" y="6370260"/>
              <a:ext cx="9606055" cy="152400"/>
              <a:chOff x="2055030" y="1463669"/>
              <a:chExt cx="2304256" cy="544908"/>
            </a:xfrm>
          </p:grpSpPr>
          <p:sp>
            <p:nvSpPr>
              <p:cNvPr id="8" name="Rectangle 42"/>
              <p:cNvSpPr/>
              <p:nvPr/>
            </p:nvSpPr>
            <p:spPr>
              <a:xfrm>
                <a:off x="2055030" y="1463670"/>
                <a:ext cx="576064" cy="544907"/>
              </a:xfrm>
              <a:prstGeom prst="rect">
                <a:avLst/>
              </a:prstGeom>
              <a:solidFill>
                <a:srgbClr val="CC0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43"/>
              <p:cNvSpPr/>
              <p:nvPr/>
            </p:nvSpPr>
            <p:spPr>
              <a:xfrm>
                <a:off x="2631094" y="1463670"/>
                <a:ext cx="576064" cy="544907"/>
              </a:xfrm>
              <a:prstGeom prst="rect">
                <a:avLst/>
              </a:prstGeom>
              <a:solidFill>
                <a:srgbClr val="86269B"/>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0" name="Rectangle 44"/>
              <p:cNvSpPr/>
              <p:nvPr/>
            </p:nvSpPr>
            <p:spPr>
              <a:xfrm>
                <a:off x="3207158" y="1463669"/>
                <a:ext cx="576064" cy="544907"/>
              </a:xfrm>
              <a:prstGeom prst="rect">
                <a:avLst/>
              </a:prstGeom>
              <a:solidFill>
                <a:srgbClr val="00D2F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11" name="Rectangle 45"/>
              <p:cNvSpPr/>
              <p:nvPr/>
            </p:nvSpPr>
            <p:spPr>
              <a:xfrm>
                <a:off x="3783222" y="1463670"/>
                <a:ext cx="576064" cy="544907"/>
              </a:xfrm>
              <a:prstGeom prst="rect">
                <a:avLst/>
              </a:prstGeom>
              <a:solidFill>
                <a:srgbClr val="00B796"/>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sp>
          <p:nvSpPr>
            <p:cNvPr id="7" name="Rectangle 41"/>
            <p:cNvSpPr/>
            <p:nvPr/>
          </p:nvSpPr>
          <p:spPr>
            <a:xfrm>
              <a:off x="11238286" y="6370260"/>
              <a:ext cx="2401514" cy="152400"/>
            </a:xfrm>
            <a:prstGeom prst="rect">
              <a:avLst/>
            </a:prstGeom>
            <a:solidFill>
              <a:srgbClr val="FE960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grpSp>
        <p:nvGrpSpPr>
          <p:cNvPr id="13" name="Group 12"/>
          <p:cNvGrpSpPr/>
          <p:nvPr/>
        </p:nvGrpSpPr>
        <p:grpSpPr>
          <a:xfrm>
            <a:off x="-3100" y="0"/>
            <a:ext cx="9154244" cy="62186"/>
            <a:chOff x="11238286" y="6370260"/>
            <a:chExt cx="12007569" cy="152400"/>
          </a:xfrm>
        </p:grpSpPr>
        <p:grpSp>
          <p:nvGrpSpPr>
            <p:cNvPr id="14" name="Group 13"/>
            <p:cNvGrpSpPr/>
            <p:nvPr/>
          </p:nvGrpSpPr>
          <p:grpSpPr>
            <a:xfrm>
              <a:off x="13639800" y="6370260"/>
              <a:ext cx="9606055" cy="152400"/>
              <a:chOff x="2055030" y="1463669"/>
              <a:chExt cx="2304256" cy="544908"/>
            </a:xfrm>
          </p:grpSpPr>
          <p:sp>
            <p:nvSpPr>
              <p:cNvPr id="16" name="Rectangle 15"/>
              <p:cNvSpPr/>
              <p:nvPr/>
            </p:nvSpPr>
            <p:spPr>
              <a:xfrm>
                <a:off x="2055030" y="1463670"/>
                <a:ext cx="576064" cy="544907"/>
              </a:xfrm>
              <a:prstGeom prst="rect">
                <a:avLst/>
              </a:prstGeom>
              <a:solidFill>
                <a:srgbClr val="CC0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2631094" y="1463670"/>
                <a:ext cx="576064" cy="544907"/>
              </a:xfrm>
              <a:prstGeom prst="rect">
                <a:avLst/>
              </a:prstGeom>
              <a:solidFill>
                <a:srgbClr val="86269B"/>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8" name="Rectangle 17"/>
              <p:cNvSpPr/>
              <p:nvPr/>
            </p:nvSpPr>
            <p:spPr>
              <a:xfrm>
                <a:off x="3207158" y="1463669"/>
                <a:ext cx="576064" cy="544907"/>
              </a:xfrm>
              <a:prstGeom prst="rect">
                <a:avLst/>
              </a:prstGeom>
              <a:solidFill>
                <a:srgbClr val="00D2F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19" name="Rectangle 18"/>
              <p:cNvSpPr/>
              <p:nvPr/>
            </p:nvSpPr>
            <p:spPr>
              <a:xfrm>
                <a:off x="3783222" y="1463670"/>
                <a:ext cx="576064" cy="544907"/>
              </a:xfrm>
              <a:prstGeom prst="rect">
                <a:avLst/>
              </a:prstGeom>
              <a:solidFill>
                <a:srgbClr val="00B796"/>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sp>
          <p:nvSpPr>
            <p:cNvPr id="15" name="Rectangle 14"/>
            <p:cNvSpPr/>
            <p:nvPr/>
          </p:nvSpPr>
          <p:spPr>
            <a:xfrm>
              <a:off x="11238286" y="6370260"/>
              <a:ext cx="2401514" cy="152400"/>
            </a:xfrm>
            <a:prstGeom prst="rect">
              <a:avLst/>
            </a:prstGeom>
            <a:solidFill>
              <a:srgbClr val="FE960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pic>
        <p:nvPicPr>
          <p:cNvPr id="165" name="Picture 2" descr="U:\Бирюков\ГЕРБ КАЗНАЧЕЙСТВА.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0348" y="80628"/>
            <a:ext cx="356786" cy="324036"/>
          </a:xfrm>
          <a:prstGeom prst="rect">
            <a:avLst/>
          </a:prstGeom>
          <a:noFill/>
          <a:extLst>
            <a:ext uri="{909E8E84-426E-40DD-AFC4-6F175D3DCCD1}">
              <a14:hiddenFill xmlns:a14="http://schemas.microsoft.com/office/drawing/2010/main">
                <a:solidFill>
                  <a:srgbClr val="FFFFFF"/>
                </a:solidFill>
              </a14:hiddenFill>
            </a:ext>
          </a:extLst>
        </p:spPr>
      </p:pic>
      <p:sp>
        <p:nvSpPr>
          <p:cNvPr id="167" name="TextBox 166"/>
          <p:cNvSpPr txBox="1"/>
          <p:nvPr/>
        </p:nvSpPr>
        <p:spPr>
          <a:xfrm>
            <a:off x="607423" y="108046"/>
            <a:ext cx="8429073" cy="238834"/>
          </a:xfrm>
          <a:prstGeom prst="rect">
            <a:avLst/>
          </a:prstGeom>
          <a:noFill/>
          <a:ln w="25400">
            <a:noFill/>
          </a:ln>
        </p:spPr>
        <p:txBody>
          <a:bodyPr wrap="none" lIns="38403" tIns="19202" rIns="38403" bIns="19202" rtlCol="0">
            <a:spAutoFit/>
          </a:bodyPr>
          <a:lstStyle/>
          <a:p>
            <a:r>
              <a:rPr lang="ru-RU" sz="1300" spc="-63" dirty="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rPr>
              <a:t>Управление Федерального казначейства по Саратовской </a:t>
            </a:r>
            <a:r>
              <a:rPr lang="ru-RU" sz="1300" spc="-63" dirty="0" smtClean="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rPr>
              <a:t>области</a:t>
            </a:r>
            <a:r>
              <a:rPr lang="en-US" sz="1300" spc="-63" dirty="0" smtClean="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rPr>
              <a:t>                                                                                                      saratov.roskazna.ru</a:t>
            </a:r>
            <a:endParaRPr lang="id-ID" sz="1300" spc="-63" dirty="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endParaRPr>
          </a:p>
        </p:txBody>
      </p:sp>
      <p:cxnSp>
        <p:nvCxnSpPr>
          <p:cNvPr id="168" name="Прямая соединительная линия 167"/>
          <p:cNvCxnSpPr/>
          <p:nvPr/>
        </p:nvCxnSpPr>
        <p:spPr bwMode="auto">
          <a:xfrm>
            <a:off x="-3100" y="434106"/>
            <a:ext cx="9154244" cy="0"/>
          </a:xfrm>
          <a:prstGeom prst="line">
            <a:avLst/>
          </a:prstGeom>
          <a:blipFill dpi="0" rotWithShape="0">
            <a:blip r:embed="rId5"/>
            <a:srcRect/>
            <a:tile tx="0" ty="0" sx="100000" sy="100000" flip="none" algn="tl"/>
          </a:blipFill>
          <a:ln w="25400"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3" name="Номер слайда 22"/>
          <p:cNvSpPr>
            <a:spLocks noGrp="1"/>
          </p:cNvSpPr>
          <p:nvPr>
            <p:ph type="sldNum" sz="quarter" idx="12"/>
          </p:nvPr>
        </p:nvSpPr>
        <p:spPr>
          <a:xfrm>
            <a:off x="6948264" y="6453336"/>
            <a:ext cx="2133600" cy="365125"/>
          </a:xfrm>
        </p:spPr>
        <p:txBody>
          <a:bodyPr/>
          <a:lstStyle/>
          <a:p>
            <a:fld id="{C0EB37D2-4202-4A90-8246-13FB6654ACC2}" type="slidenum">
              <a:rPr lang="ru-RU" smtClean="0"/>
              <a:pPr/>
              <a:t>4</a:t>
            </a:fld>
            <a:endParaRPr lang="ru-RU" dirty="0"/>
          </a:p>
        </p:txBody>
      </p:sp>
      <p:sp>
        <p:nvSpPr>
          <p:cNvPr id="40" name="Rectangle 103"/>
          <p:cNvSpPr/>
          <p:nvPr/>
        </p:nvSpPr>
        <p:spPr bwMode="auto">
          <a:xfrm>
            <a:off x="701978" y="5670929"/>
            <a:ext cx="7917718" cy="661228"/>
          </a:xfrm>
          <a:prstGeom prst="rect">
            <a:avLst/>
          </a:prstGeom>
          <a:solidFill>
            <a:srgbClr val="00D2F1"/>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384048"/>
            <a:endParaRPr lang="id-ID">
              <a:latin typeface="Calibri" pitchFamily="34" charset="0"/>
            </a:endParaRPr>
          </a:p>
        </p:txBody>
      </p:sp>
      <p:sp>
        <p:nvSpPr>
          <p:cNvPr id="41" name="Oval 153"/>
          <p:cNvSpPr/>
          <p:nvPr/>
        </p:nvSpPr>
        <p:spPr bwMode="auto">
          <a:xfrm>
            <a:off x="251520" y="5633089"/>
            <a:ext cx="686719" cy="699068"/>
          </a:xfrm>
          <a:prstGeom prst="ellipse">
            <a:avLst/>
          </a:prstGeom>
          <a:solidFill>
            <a:srgbClr val="00D2F1"/>
          </a:solidFill>
          <a:ln w="50800" cap="flat" cmpd="sng" algn="ctr">
            <a:solidFill>
              <a:schemeClr val="bg1">
                <a:lumMod val="9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id-ID" sz="1500" dirty="0">
              <a:latin typeface="Calibri" pitchFamily="34" charset="0"/>
            </a:endParaRPr>
          </a:p>
        </p:txBody>
      </p:sp>
      <p:sp>
        <p:nvSpPr>
          <p:cNvPr id="43" name="Прямоугольник 42"/>
          <p:cNvSpPr/>
          <p:nvPr/>
        </p:nvSpPr>
        <p:spPr>
          <a:xfrm>
            <a:off x="938239" y="5695894"/>
            <a:ext cx="7681457" cy="646331"/>
          </a:xfrm>
          <a:prstGeom prst="rect">
            <a:avLst/>
          </a:prstGeom>
        </p:spPr>
        <p:txBody>
          <a:bodyPr wrap="square">
            <a:spAutoFit/>
          </a:bodyPr>
          <a:lstStyle/>
          <a:p>
            <a:pPr algn="l"/>
            <a:r>
              <a:rPr lang="ru-RU" sz="1200" dirty="0">
                <a:solidFill>
                  <a:schemeClr val="bg1"/>
                </a:solidFill>
              </a:rPr>
              <a:t>В новое предложение по закупкам добавляем утвержденные карточки укрупненных закупок для дальнейшей передачи на согласование ГРБС при помощи  нажатия на кнопку «Сформировать/переформировать предложение</a:t>
            </a:r>
            <a:r>
              <a:rPr lang="ru-RU" sz="1050" dirty="0">
                <a:solidFill>
                  <a:schemeClr val="bg1"/>
                </a:solidFill>
              </a:rPr>
              <a:t>» </a:t>
            </a:r>
            <a:endParaRPr lang="ru-RU" sz="1050" dirty="0">
              <a:solidFill>
                <a:schemeClr val="bg1"/>
              </a:solidFill>
              <a:latin typeface="Calibri" pitchFamily="34" charset="0"/>
            </a:endParaRPr>
          </a:p>
        </p:txBody>
      </p:sp>
      <p:sp>
        <p:nvSpPr>
          <p:cNvPr id="29" name="Номер слайда 22"/>
          <p:cNvSpPr txBox="1">
            <a:spLocks/>
          </p:cNvSpPr>
          <p:nvPr/>
        </p:nvSpPr>
        <p:spPr>
          <a:xfrm>
            <a:off x="918950" y="1844824"/>
            <a:ext cx="216024" cy="288033"/>
          </a:xfrm>
          <a:prstGeom prst="rect">
            <a:avLst/>
          </a:prstGeom>
        </p:spPr>
        <p:txBody>
          <a:bodyPr vert="horz" lIns="91422" tIns="45711" rIns="91422" bIns="45711" rtlCol="0" anchor="ctr"/>
          <a:lstStyle>
            <a:defPPr>
              <a:defRPr lang="en-US"/>
            </a:defPPr>
            <a:lvl1pPr algn="r" rtl="0" fontAlgn="base">
              <a:spcBef>
                <a:spcPct val="0"/>
              </a:spcBef>
              <a:spcAft>
                <a:spcPct val="0"/>
              </a:spcAft>
              <a:defRPr sz="1200" kern="1200">
                <a:solidFill>
                  <a:schemeClr val="tx1">
                    <a:tint val="75000"/>
                  </a:schemeClr>
                </a:solidFill>
                <a:latin typeface="Gill Sans" charset="0"/>
                <a:ea typeface="Heiti SC Light" charset="0"/>
                <a:cs typeface="Heiti SC Light" charset="0"/>
                <a:sym typeface="Gill Sans" charset="0"/>
              </a:defRPr>
            </a:lvl1pPr>
            <a:lvl2pPr marL="192016" algn="ctr" rtl="0" fontAlgn="base">
              <a:spcBef>
                <a:spcPct val="0"/>
              </a:spcBef>
              <a:spcAft>
                <a:spcPct val="0"/>
              </a:spcAft>
              <a:defRPr sz="2400" kern="1200">
                <a:solidFill>
                  <a:srgbClr val="000000"/>
                </a:solidFill>
                <a:latin typeface="Gill Sans" charset="0"/>
                <a:ea typeface="Heiti SC Light" charset="0"/>
                <a:cs typeface="Heiti SC Light" charset="0"/>
                <a:sym typeface="Gill Sans" charset="0"/>
              </a:defRPr>
            </a:lvl2pPr>
            <a:lvl3pPr marL="384032" algn="ctr" rtl="0" fontAlgn="base">
              <a:spcBef>
                <a:spcPct val="0"/>
              </a:spcBef>
              <a:spcAft>
                <a:spcPct val="0"/>
              </a:spcAft>
              <a:defRPr sz="2400" kern="1200">
                <a:solidFill>
                  <a:srgbClr val="000000"/>
                </a:solidFill>
                <a:latin typeface="Gill Sans" charset="0"/>
                <a:ea typeface="Heiti SC Light" charset="0"/>
                <a:cs typeface="Heiti SC Light" charset="0"/>
                <a:sym typeface="Gill Sans" charset="0"/>
              </a:defRPr>
            </a:lvl3pPr>
            <a:lvl4pPr marL="576046" algn="ctr" rtl="0" fontAlgn="base">
              <a:spcBef>
                <a:spcPct val="0"/>
              </a:spcBef>
              <a:spcAft>
                <a:spcPct val="0"/>
              </a:spcAft>
              <a:defRPr sz="2400" kern="1200">
                <a:solidFill>
                  <a:srgbClr val="000000"/>
                </a:solidFill>
                <a:latin typeface="Gill Sans" charset="0"/>
                <a:ea typeface="Heiti SC Light" charset="0"/>
                <a:cs typeface="Heiti SC Light" charset="0"/>
                <a:sym typeface="Gill Sans" charset="0"/>
              </a:defRPr>
            </a:lvl4pPr>
            <a:lvl5pPr marL="768062" algn="ctr" rtl="0" fontAlgn="base">
              <a:spcBef>
                <a:spcPct val="0"/>
              </a:spcBef>
              <a:spcAft>
                <a:spcPct val="0"/>
              </a:spcAft>
              <a:defRPr sz="2400" kern="1200">
                <a:solidFill>
                  <a:srgbClr val="000000"/>
                </a:solidFill>
                <a:latin typeface="Gill Sans" charset="0"/>
                <a:ea typeface="Heiti SC Light" charset="0"/>
                <a:cs typeface="Heiti SC Light" charset="0"/>
                <a:sym typeface="Gill Sans" charset="0"/>
              </a:defRPr>
            </a:lvl5pPr>
            <a:lvl6pPr marL="960078" algn="l" defTabSz="192016" rtl="0" eaLnBrk="1" latinLnBrk="0" hangingPunct="1">
              <a:defRPr sz="2400" kern="1200">
                <a:solidFill>
                  <a:srgbClr val="000000"/>
                </a:solidFill>
                <a:latin typeface="Gill Sans" charset="0"/>
                <a:ea typeface="Heiti SC Light" charset="0"/>
                <a:cs typeface="Heiti SC Light" charset="0"/>
                <a:sym typeface="Gill Sans" charset="0"/>
              </a:defRPr>
            </a:lvl6pPr>
            <a:lvl7pPr marL="1152094" algn="l" defTabSz="192016" rtl="0" eaLnBrk="1" latinLnBrk="0" hangingPunct="1">
              <a:defRPr sz="2400" kern="1200">
                <a:solidFill>
                  <a:srgbClr val="000000"/>
                </a:solidFill>
                <a:latin typeface="Gill Sans" charset="0"/>
                <a:ea typeface="Heiti SC Light" charset="0"/>
                <a:cs typeface="Heiti SC Light" charset="0"/>
                <a:sym typeface="Gill Sans" charset="0"/>
              </a:defRPr>
            </a:lvl7pPr>
            <a:lvl8pPr marL="1344110" algn="l" defTabSz="192016" rtl="0" eaLnBrk="1" latinLnBrk="0" hangingPunct="1">
              <a:defRPr sz="2400" kern="1200">
                <a:solidFill>
                  <a:srgbClr val="000000"/>
                </a:solidFill>
                <a:latin typeface="Gill Sans" charset="0"/>
                <a:ea typeface="Heiti SC Light" charset="0"/>
                <a:cs typeface="Heiti SC Light" charset="0"/>
                <a:sym typeface="Gill Sans" charset="0"/>
              </a:defRPr>
            </a:lvl8pPr>
            <a:lvl9pPr marL="1536124" algn="l" defTabSz="192016" rtl="0" eaLnBrk="1" latinLnBrk="0" hangingPunct="1">
              <a:defRPr sz="2400" kern="1200">
                <a:solidFill>
                  <a:srgbClr val="000000"/>
                </a:solidFill>
                <a:latin typeface="Gill Sans" charset="0"/>
                <a:ea typeface="Heiti SC Light" charset="0"/>
                <a:cs typeface="Heiti SC Light" charset="0"/>
                <a:sym typeface="Gill Sans" charset="0"/>
              </a:defRPr>
            </a:lvl9pPr>
          </a:lstStyle>
          <a:p>
            <a:pPr algn="ctr"/>
            <a:endParaRPr lang="ru-RU" sz="1600" dirty="0">
              <a:solidFill>
                <a:srgbClr val="FF0000"/>
              </a:solidFill>
            </a:endParaRPr>
          </a:p>
        </p:txBody>
      </p:sp>
      <p:sp>
        <p:nvSpPr>
          <p:cNvPr id="31" name="Rectangle 3"/>
          <p:cNvSpPr/>
          <p:nvPr/>
        </p:nvSpPr>
        <p:spPr>
          <a:xfrm>
            <a:off x="150349" y="480865"/>
            <a:ext cx="8670124" cy="715887"/>
          </a:xfrm>
          <a:prstGeom prst="rect">
            <a:avLst/>
          </a:prstGeom>
        </p:spPr>
        <p:txBody>
          <a:bodyPr wrap="square" lIns="38403" tIns="19202" rIns="38403" bIns="19202">
            <a:spAutoFit/>
          </a:bodyPr>
          <a:lstStyle/>
          <a:p>
            <a:r>
              <a:rPr lang="ru-RU" sz="2200" dirty="0" smtClean="0">
                <a:solidFill>
                  <a:schemeClr val="accent2">
                    <a:lumMod val="50000"/>
                  </a:schemeClr>
                </a:solidFill>
              </a:rPr>
              <a:t>Формирование Предложения </a:t>
            </a:r>
            <a:r>
              <a:rPr lang="ru-RU" sz="2200" dirty="0">
                <a:solidFill>
                  <a:schemeClr val="accent2">
                    <a:lumMod val="50000"/>
                  </a:schemeClr>
                </a:solidFill>
              </a:rPr>
              <a:t>по закупкам товаров, работ, </a:t>
            </a:r>
            <a:r>
              <a:rPr lang="ru-RU" sz="2200" dirty="0" smtClean="0">
                <a:solidFill>
                  <a:schemeClr val="accent2">
                    <a:lumMod val="50000"/>
                  </a:schemeClr>
                </a:solidFill>
              </a:rPr>
              <a:t>услуг для </a:t>
            </a:r>
            <a:r>
              <a:rPr lang="ru-RU" sz="2200" dirty="0">
                <a:solidFill>
                  <a:schemeClr val="accent2">
                    <a:lumMod val="50000"/>
                  </a:schemeClr>
                </a:solidFill>
              </a:rPr>
              <a:t>обеспечения федеральных нужд </a:t>
            </a:r>
            <a:r>
              <a:rPr lang="ru-RU" sz="2200" dirty="0" smtClean="0">
                <a:solidFill>
                  <a:schemeClr val="accent2">
                    <a:lumMod val="50000"/>
                  </a:schemeClr>
                </a:solidFill>
              </a:rPr>
              <a:t>по ВР 200</a:t>
            </a:r>
            <a:endParaRPr lang="ru-RU" sz="2200" dirty="0">
              <a:solidFill>
                <a:schemeClr val="accent2">
                  <a:lumMod val="50000"/>
                </a:schemeClr>
              </a:solidFill>
            </a:endParaRPr>
          </a:p>
        </p:txBody>
      </p:sp>
      <p:pic>
        <p:nvPicPr>
          <p:cNvPr id="3" name="Рисунок 2"/>
          <p:cNvPicPr>
            <a:picLocks noChangeAspect="1"/>
          </p:cNvPicPr>
          <p:nvPr/>
        </p:nvPicPr>
        <p:blipFill>
          <a:blip r:embed="rId6"/>
          <a:stretch>
            <a:fillRect/>
          </a:stretch>
        </p:blipFill>
        <p:spPr>
          <a:xfrm>
            <a:off x="827584" y="1850863"/>
            <a:ext cx="833463" cy="262508"/>
          </a:xfrm>
          <a:prstGeom prst="rect">
            <a:avLst/>
          </a:prstGeom>
        </p:spPr>
      </p:pic>
      <p:sp>
        <p:nvSpPr>
          <p:cNvPr id="28" name="Овал 27"/>
          <p:cNvSpPr/>
          <p:nvPr/>
        </p:nvSpPr>
        <p:spPr>
          <a:xfrm>
            <a:off x="827584" y="1834756"/>
            <a:ext cx="308474" cy="28803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Tree>
    <p:extLst>
      <p:ext uri="{BB962C8B-B14F-4D97-AF65-F5344CB8AC3E}">
        <p14:creationId xmlns:p14="http://schemas.microsoft.com/office/powerpoint/2010/main" val="213843651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 name="Group 4"/>
          <p:cNvGrpSpPr/>
          <p:nvPr/>
        </p:nvGrpSpPr>
        <p:grpSpPr>
          <a:xfrm flipV="1">
            <a:off x="3900986" y="1270898"/>
            <a:ext cx="1346072" cy="69870"/>
            <a:chOff x="11238286" y="6370260"/>
            <a:chExt cx="12007569" cy="152400"/>
          </a:xfrm>
        </p:grpSpPr>
        <p:grpSp>
          <p:nvGrpSpPr>
            <p:cNvPr id="6" name="Group 5"/>
            <p:cNvGrpSpPr/>
            <p:nvPr/>
          </p:nvGrpSpPr>
          <p:grpSpPr>
            <a:xfrm>
              <a:off x="13639800" y="6370260"/>
              <a:ext cx="9606055" cy="152400"/>
              <a:chOff x="2055030" y="1463669"/>
              <a:chExt cx="2304256" cy="544908"/>
            </a:xfrm>
          </p:grpSpPr>
          <p:sp>
            <p:nvSpPr>
              <p:cNvPr id="8" name="Rectangle 42"/>
              <p:cNvSpPr/>
              <p:nvPr/>
            </p:nvSpPr>
            <p:spPr>
              <a:xfrm>
                <a:off x="2055030" y="1463670"/>
                <a:ext cx="576064" cy="544907"/>
              </a:xfrm>
              <a:prstGeom prst="rect">
                <a:avLst/>
              </a:prstGeom>
              <a:solidFill>
                <a:srgbClr val="CC0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43"/>
              <p:cNvSpPr/>
              <p:nvPr/>
            </p:nvSpPr>
            <p:spPr>
              <a:xfrm>
                <a:off x="2631094" y="1463670"/>
                <a:ext cx="576064" cy="544907"/>
              </a:xfrm>
              <a:prstGeom prst="rect">
                <a:avLst/>
              </a:prstGeom>
              <a:solidFill>
                <a:srgbClr val="86269B"/>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0" name="Rectangle 44"/>
              <p:cNvSpPr/>
              <p:nvPr/>
            </p:nvSpPr>
            <p:spPr>
              <a:xfrm>
                <a:off x="3207158" y="1463669"/>
                <a:ext cx="576064" cy="544907"/>
              </a:xfrm>
              <a:prstGeom prst="rect">
                <a:avLst/>
              </a:prstGeom>
              <a:solidFill>
                <a:srgbClr val="00D2F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11" name="Rectangle 45"/>
              <p:cNvSpPr/>
              <p:nvPr/>
            </p:nvSpPr>
            <p:spPr>
              <a:xfrm>
                <a:off x="3783222" y="1463670"/>
                <a:ext cx="576064" cy="544907"/>
              </a:xfrm>
              <a:prstGeom prst="rect">
                <a:avLst/>
              </a:prstGeom>
              <a:solidFill>
                <a:srgbClr val="00B796"/>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sp>
          <p:nvSpPr>
            <p:cNvPr id="7" name="Rectangle 41"/>
            <p:cNvSpPr/>
            <p:nvPr/>
          </p:nvSpPr>
          <p:spPr>
            <a:xfrm>
              <a:off x="11238286" y="6370260"/>
              <a:ext cx="2401514" cy="152400"/>
            </a:xfrm>
            <a:prstGeom prst="rect">
              <a:avLst/>
            </a:prstGeom>
            <a:solidFill>
              <a:srgbClr val="FE960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grpSp>
        <p:nvGrpSpPr>
          <p:cNvPr id="13" name="Group 12"/>
          <p:cNvGrpSpPr/>
          <p:nvPr/>
        </p:nvGrpSpPr>
        <p:grpSpPr>
          <a:xfrm>
            <a:off x="-3100" y="0"/>
            <a:ext cx="9154244" cy="62186"/>
            <a:chOff x="11238286" y="6370260"/>
            <a:chExt cx="12007569" cy="152400"/>
          </a:xfrm>
        </p:grpSpPr>
        <p:grpSp>
          <p:nvGrpSpPr>
            <p:cNvPr id="14" name="Group 13"/>
            <p:cNvGrpSpPr/>
            <p:nvPr/>
          </p:nvGrpSpPr>
          <p:grpSpPr>
            <a:xfrm>
              <a:off x="13639800" y="6370260"/>
              <a:ext cx="9606055" cy="152400"/>
              <a:chOff x="2055030" y="1463669"/>
              <a:chExt cx="2304256" cy="544908"/>
            </a:xfrm>
          </p:grpSpPr>
          <p:sp>
            <p:nvSpPr>
              <p:cNvPr id="16" name="Rectangle 15"/>
              <p:cNvSpPr/>
              <p:nvPr/>
            </p:nvSpPr>
            <p:spPr>
              <a:xfrm>
                <a:off x="2055030" y="1463670"/>
                <a:ext cx="576064" cy="544907"/>
              </a:xfrm>
              <a:prstGeom prst="rect">
                <a:avLst/>
              </a:prstGeom>
              <a:solidFill>
                <a:srgbClr val="CC0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2631094" y="1463670"/>
                <a:ext cx="576064" cy="544907"/>
              </a:xfrm>
              <a:prstGeom prst="rect">
                <a:avLst/>
              </a:prstGeom>
              <a:solidFill>
                <a:srgbClr val="86269B"/>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8" name="Rectangle 17"/>
              <p:cNvSpPr/>
              <p:nvPr/>
            </p:nvSpPr>
            <p:spPr>
              <a:xfrm>
                <a:off x="3207158" y="1463669"/>
                <a:ext cx="576064" cy="544907"/>
              </a:xfrm>
              <a:prstGeom prst="rect">
                <a:avLst/>
              </a:prstGeom>
              <a:solidFill>
                <a:srgbClr val="00D2F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19" name="Rectangle 18"/>
              <p:cNvSpPr/>
              <p:nvPr/>
            </p:nvSpPr>
            <p:spPr>
              <a:xfrm>
                <a:off x="3783222" y="1463670"/>
                <a:ext cx="576064" cy="544907"/>
              </a:xfrm>
              <a:prstGeom prst="rect">
                <a:avLst/>
              </a:prstGeom>
              <a:solidFill>
                <a:srgbClr val="00B796"/>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sp>
          <p:nvSpPr>
            <p:cNvPr id="15" name="Rectangle 14"/>
            <p:cNvSpPr/>
            <p:nvPr/>
          </p:nvSpPr>
          <p:spPr>
            <a:xfrm>
              <a:off x="11238286" y="6370260"/>
              <a:ext cx="2401514" cy="152400"/>
            </a:xfrm>
            <a:prstGeom prst="rect">
              <a:avLst/>
            </a:prstGeom>
            <a:solidFill>
              <a:srgbClr val="FE960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pic>
        <p:nvPicPr>
          <p:cNvPr id="165" name="Picture 2" descr="U:\Бирюков\ГЕРБ КАЗНАЧЕЙСТВА.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348" y="80628"/>
            <a:ext cx="356786" cy="324036"/>
          </a:xfrm>
          <a:prstGeom prst="rect">
            <a:avLst/>
          </a:prstGeom>
          <a:noFill/>
          <a:extLst>
            <a:ext uri="{909E8E84-426E-40DD-AFC4-6F175D3DCCD1}">
              <a14:hiddenFill xmlns:a14="http://schemas.microsoft.com/office/drawing/2010/main">
                <a:solidFill>
                  <a:srgbClr val="FFFFFF"/>
                </a:solidFill>
              </a14:hiddenFill>
            </a:ext>
          </a:extLst>
        </p:spPr>
      </p:pic>
      <p:sp>
        <p:nvSpPr>
          <p:cNvPr id="167" name="TextBox 166"/>
          <p:cNvSpPr txBox="1"/>
          <p:nvPr/>
        </p:nvSpPr>
        <p:spPr>
          <a:xfrm>
            <a:off x="607423" y="108046"/>
            <a:ext cx="8429073" cy="238834"/>
          </a:xfrm>
          <a:prstGeom prst="rect">
            <a:avLst/>
          </a:prstGeom>
          <a:noFill/>
          <a:ln w="25400">
            <a:noFill/>
          </a:ln>
        </p:spPr>
        <p:txBody>
          <a:bodyPr wrap="none" lIns="38403" tIns="19202" rIns="38403" bIns="19202" rtlCol="0">
            <a:spAutoFit/>
          </a:bodyPr>
          <a:lstStyle/>
          <a:p>
            <a:r>
              <a:rPr lang="ru-RU" sz="1300" spc="-63" dirty="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rPr>
              <a:t>Управление Федерального казначейства по Саратовской </a:t>
            </a:r>
            <a:r>
              <a:rPr lang="ru-RU" sz="1300" spc="-63" dirty="0" smtClean="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rPr>
              <a:t>области</a:t>
            </a:r>
            <a:r>
              <a:rPr lang="en-US" sz="1300" spc="-63" dirty="0" smtClean="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rPr>
              <a:t>                                                                                                      saratov.roskazna.ru</a:t>
            </a:r>
            <a:endParaRPr lang="id-ID" sz="1300" spc="-63" dirty="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endParaRPr>
          </a:p>
        </p:txBody>
      </p:sp>
      <p:cxnSp>
        <p:nvCxnSpPr>
          <p:cNvPr id="168" name="Прямая соединительная линия 167"/>
          <p:cNvCxnSpPr/>
          <p:nvPr/>
        </p:nvCxnSpPr>
        <p:spPr bwMode="auto">
          <a:xfrm>
            <a:off x="-3100" y="434106"/>
            <a:ext cx="9154244" cy="0"/>
          </a:xfrm>
          <a:prstGeom prst="line">
            <a:avLst/>
          </a:prstGeom>
          <a:blipFill dpi="0" rotWithShape="0">
            <a:blip r:embed="rId4"/>
            <a:srcRect/>
            <a:tile tx="0" ty="0" sx="100000" sy="100000" flip="none" algn="tl"/>
          </a:blipFill>
          <a:ln w="25400"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3" name="Номер слайда 22"/>
          <p:cNvSpPr>
            <a:spLocks noGrp="1"/>
          </p:cNvSpPr>
          <p:nvPr>
            <p:ph type="sldNum" sz="quarter" idx="12"/>
          </p:nvPr>
        </p:nvSpPr>
        <p:spPr>
          <a:xfrm>
            <a:off x="6948264" y="6453336"/>
            <a:ext cx="2133600" cy="365125"/>
          </a:xfrm>
        </p:spPr>
        <p:txBody>
          <a:bodyPr/>
          <a:lstStyle/>
          <a:p>
            <a:fld id="{C0EB37D2-4202-4A90-8246-13FB6654ACC2}" type="slidenum">
              <a:rPr lang="ru-RU" smtClean="0"/>
              <a:pPr/>
              <a:t>5</a:t>
            </a:fld>
            <a:endParaRPr lang="ru-RU" dirty="0"/>
          </a:p>
        </p:txBody>
      </p:sp>
      <p:pic>
        <p:nvPicPr>
          <p:cNvPr id="31" name="Рисунок 30"/>
          <p:cNvPicPr/>
          <p:nvPr/>
        </p:nvPicPr>
        <p:blipFill rotWithShape="1">
          <a:blip r:embed="rId5"/>
          <a:srcRect t="19450" r="10929" b="24204"/>
          <a:stretch/>
        </p:blipFill>
        <p:spPr bwMode="auto">
          <a:xfrm>
            <a:off x="309055" y="1425935"/>
            <a:ext cx="8463280" cy="2579129"/>
          </a:xfrm>
          <a:prstGeom prst="rect">
            <a:avLst/>
          </a:prstGeom>
          <a:ln>
            <a:noFill/>
          </a:ln>
          <a:extLst>
            <a:ext uri="{53640926-AAD7-44D8-BBD7-CCE9431645EC}">
              <a14:shadowObscured xmlns:a14="http://schemas.microsoft.com/office/drawing/2010/main"/>
            </a:ext>
          </a:extLst>
        </p:spPr>
      </p:pic>
      <p:pic>
        <p:nvPicPr>
          <p:cNvPr id="32" name="Рисунок 31"/>
          <p:cNvPicPr/>
          <p:nvPr/>
        </p:nvPicPr>
        <p:blipFill rotWithShape="1">
          <a:blip r:embed="rId6"/>
          <a:srcRect t="19662" r="7822" b="45383"/>
          <a:stretch/>
        </p:blipFill>
        <p:spPr bwMode="auto">
          <a:xfrm>
            <a:off x="356400" y="4080850"/>
            <a:ext cx="8435244" cy="1811174"/>
          </a:xfrm>
          <a:prstGeom prst="rect">
            <a:avLst/>
          </a:prstGeom>
          <a:ln>
            <a:noFill/>
          </a:ln>
          <a:extLst>
            <a:ext uri="{53640926-AAD7-44D8-BBD7-CCE9431645EC}">
              <a14:shadowObscured xmlns:a14="http://schemas.microsoft.com/office/drawing/2010/main"/>
            </a:ext>
          </a:extLst>
        </p:spPr>
      </p:pic>
      <p:sp>
        <p:nvSpPr>
          <p:cNvPr id="26" name="Rectangle 103"/>
          <p:cNvSpPr/>
          <p:nvPr/>
        </p:nvSpPr>
        <p:spPr bwMode="auto">
          <a:xfrm>
            <a:off x="758738" y="6003156"/>
            <a:ext cx="7614438" cy="440463"/>
          </a:xfrm>
          <a:prstGeom prst="rect">
            <a:avLst/>
          </a:prstGeom>
          <a:solidFill>
            <a:srgbClr val="CC0063"/>
          </a:solidFill>
          <a:ln w="25400"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defTabSz="384048"/>
            <a:endParaRPr lang="id-ID">
              <a:latin typeface="Calibri" pitchFamily="34" charset="0"/>
            </a:endParaRPr>
          </a:p>
        </p:txBody>
      </p:sp>
      <p:sp>
        <p:nvSpPr>
          <p:cNvPr id="28" name="Прямоугольник 27"/>
          <p:cNvSpPr/>
          <p:nvPr/>
        </p:nvSpPr>
        <p:spPr>
          <a:xfrm>
            <a:off x="995000" y="6028121"/>
            <a:ext cx="7450184" cy="415498"/>
          </a:xfrm>
          <a:prstGeom prst="rect">
            <a:avLst/>
          </a:prstGeom>
        </p:spPr>
        <p:txBody>
          <a:bodyPr wrap="square">
            <a:spAutoFit/>
          </a:bodyPr>
          <a:lstStyle/>
          <a:p>
            <a:pPr algn="l"/>
            <a:r>
              <a:rPr lang="ru-RU" sz="1050" dirty="0">
                <a:solidFill>
                  <a:schemeClr val="bg1"/>
                </a:solidFill>
              </a:rPr>
              <a:t>Переходим к списковой форме предложений по закупкам. Посредством нажатия на соответствующую строку выбираем «Предложения по закупкам 200ВР»</a:t>
            </a:r>
            <a:endParaRPr lang="ru-RU" sz="1050" dirty="0">
              <a:solidFill>
                <a:schemeClr val="bg1"/>
              </a:solidFill>
              <a:latin typeface="Calibri" pitchFamily="34" charset="0"/>
            </a:endParaRPr>
          </a:p>
        </p:txBody>
      </p:sp>
      <p:sp>
        <p:nvSpPr>
          <p:cNvPr id="29" name="Rectangle 103"/>
          <p:cNvSpPr/>
          <p:nvPr/>
        </p:nvSpPr>
        <p:spPr bwMode="auto">
          <a:xfrm>
            <a:off x="758738" y="6003156"/>
            <a:ext cx="7917718" cy="503268"/>
          </a:xfrm>
          <a:prstGeom prst="rect">
            <a:avLst/>
          </a:prstGeom>
          <a:solidFill>
            <a:srgbClr val="FE9601"/>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384048"/>
            <a:endParaRPr lang="id-ID">
              <a:latin typeface="Calibri" pitchFamily="34" charset="0"/>
            </a:endParaRPr>
          </a:p>
        </p:txBody>
      </p:sp>
      <p:sp>
        <p:nvSpPr>
          <p:cNvPr id="30" name="Oval 153"/>
          <p:cNvSpPr/>
          <p:nvPr/>
        </p:nvSpPr>
        <p:spPr bwMode="auto">
          <a:xfrm>
            <a:off x="280342" y="5984236"/>
            <a:ext cx="567104" cy="541108"/>
          </a:xfrm>
          <a:prstGeom prst="ellipse">
            <a:avLst/>
          </a:prstGeom>
          <a:solidFill>
            <a:srgbClr val="FE9601"/>
          </a:solidFill>
          <a:ln w="50800" cap="flat" cmpd="sng" algn="ctr">
            <a:solidFill>
              <a:schemeClr val="bg1">
                <a:lumMod val="9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id-ID" sz="1500" dirty="0">
              <a:latin typeface="Calibri" pitchFamily="34" charset="0"/>
            </a:endParaRPr>
          </a:p>
        </p:txBody>
      </p:sp>
      <p:sp>
        <p:nvSpPr>
          <p:cNvPr id="34" name="Прямоугольник 33"/>
          <p:cNvSpPr/>
          <p:nvPr/>
        </p:nvSpPr>
        <p:spPr>
          <a:xfrm>
            <a:off x="812336" y="6003156"/>
            <a:ext cx="7864120" cy="461665"/>
          </a:xfrm>
          <a:prstGeom prst="rect">
            <a:avLst/>
          </a:prstGeom>
        </p:spPr>
        <p:txBody>
          <a:bodyPr wrap="square">
            <a:spAutoFit/>
          </a:bodyPr>
          <a:lstStyle/>
          <a:p>
            <a:pPr algn="just"/>
            <a:r>
              <a:rPr lang="ru-RU" sz="1200" dirty="0">
                <a:solidFill>
                  <a:schemeClr val="bg1"/>
                </a:solidFill>
              </a:rPr>
              <a:t>Вкладки «Сведения о закупках </a:t>
            </a:r>
            <a:r>
              <a:rPr lang="ru-RU" sz="1200" dirty="0" err="1">
                <a:solidFill>
                  <a:schemeClr val="bg1"/>
                </a:solidFill>
              </a:rPr>
              <a:t>госзаказчика</a:t>
            </a:r>
            <a:r>
              <a:rPr lang="ru-RU" sz="1200" dirty="0">
                <a:solidFill>
                  <a:schemeClr val="bg1"/>
                </a:solidFill>
              </a:rPr>
              <a:t>», «Сведения о закупках </a:t>
            </a:r>
            <a:r>
              <a:rPr lang="ru-RU" sz="1200" dirty="0" err="1">
                <a:solidFill>
                  <a:schemeClr val="bg1"/>
                </a:solidFill>
              </a:rPr>
              <a:t>госзаказчика</a:t>
            </a:r>
            <a:r>
              <a:rPr lang="ru-RU" sz="1200" dirty="0">
                <a:solidFill>
                  <a:schemeClr val="bg1"/>
                </a:solidFill>
              </a:rPr>
              <a:t> (зарубежный аппарат)» содержат все реквизиты карточек укрупненных закупок 200, включенных в предложение.</a:t>
            </a:r>
          </a:p>
        </p:txBody>
      </p:sp>
      <p:sp>
        <p:nvSpPr>
          <p:cNvPr id="33" name="Прямоугольник 32"/>
          <p:cNvSpPr/>
          <p:nvPr/>
        </p:nvSpPr>
        <p:spPr>
          <a:xfrm>
            <a:off x="539552" y="2001962"/>
            <a:ext cx="1084257" cy="202902"/>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5" name="Прямоугольник 34"/>
          <p:cNvSpPr/>
          <p:nvPr/>
        </p:nvSpPr>
        <p:spPr>
          <a:xfrm>
            <a:off x="1619672" y="4738266"/>
            <a:ext cx="1728192" cy="202902"/>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6" name="Rectangle 3"/>
          <p:cNvSpPr/>
          <p:nvPr/>
        </p:nvSpPr>
        <p:spPr>
          <a:xfrm>
            <a:off x="150349" y="480865"/>
            <a:ext cx="8670124" cy="715887"/>
          </a:xfrm>
          <a:prstGeom prst="rect">
            <a:avLst/>
          </a:prstGeom>
        </p:spPr>
        <p:txBody>
          <a:bodyPr wrap="square" lIns="38403" tIns="19202" rIns="38403" bIns="19202">
            <a:spAutoFit/>
          </a:bodyPr>
          <a:lstStyle/>
          <a:p>
            <a:r>
              <a:rPr lang="ru-RU" sz="2200" dirty="0" smtClean="0">
                <a:solidFill>
                  <a:schemeClr val="accent2">
                    <a:lumMod val="50000"/>
                  </a:schemeClr>
                </a:solidFill>
              </a:rPr>
              <a:t>Формирование Предложения </a:t>
            </a:r>
            <a:r>
              <a:rPr lang="ru-RU" sz="2200" dirty="0">
                <a:solidFill>
                  <a:schemeClr val="accent2">
                    <a:lumMod val="50000"/>
                  </a:schemeClr>
                </a:solidFill>
              </a:rPr>
              <a:t>по закупкам товаров, работ, </a:t>
            </a:r>
            <a:r>
              <a:rPr lang="ru-RU" sz="2200" dirty="0" smtClean="0">
                <a:solidFill>
                  <a:schemeClr val="accent2">
                    <a:lumMod val="50000"/>
                  </a:schemeClr>
                </a:solidFill>
              </a:rPr>
              <a:t>услуг для </a:t>
            </a:r>
            <a:r>
              <a:rPr lang="ru-RU" sz="2200" dirty="0">
                <a:solidFill>
                  <a:schemeClr val="accent2">
                    <a:lumMod val="50000"/>
                  </a:schemeClr>
                </a:solidFill>
              </a:rPr>
              <a:t>обеспечения федеральных нужд </a:t>
            </a:r>
            <a:r>
              <a:rPr lang="ru-RU" sz="2200" dirty="0" smtClean="0">
                <a:solidFill>
                  <a:schemeClr val="accent2">
                    <a:lumMod val="50000"/>
                  </a:schemeClr>
                </a:solidFill>
              </a:rPr>
              <a:t>по ВР 200</a:t>
            </a:r>
            <a:endParaRPr lang="ru-RU" sz="2200" dirty="0">
              <a:solidFill>
                <a:schemeClr val="accent2">
                  <a:lumMod val="50000"/>
                </a:schemeClr>
              </a:solidFill>
            </a:endParaRPr>
          </a:p>
        </p:txBody>
      </p:sp>
    </p:spTree>
    <p:extLst>
      <p:ext uri="{BB962C8B-B14F-4D97-AF65-F5344CB8AC3E}">
        <p14:creationId xmlns:p14="http://schemas.microsoft.com/office/powerpoint/2010/main" val="20991184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 name="Group 4"/>
          <p:cNvGrpSpPr/>
          <p:nvPr/>
        </p:nvGrpSpPr>
        <p:grpSpPr>
          <a:xfrm flipV="1">
            <a:off x="3900986" y="1270898"/>
            <a:ext cx="1346072" cy="69870"/>
            <a:chOff x="11238286" y="6370260"/>
            <a:chExt cx="12007569" cy="152400"/>
          </a:xfrm>
        </p:grpSpPr>
        <p:grpSp>
          <p:nvGrpSpPr>
            <p:cNvPr id="6" name="Group 5"/>
            <p:cNvGrpSpPr/>
            <p:nvPr/>
          </p:nvGrpSpPr>
          <p:grpSpPr>
            <a:xfrm>
              <a:off x="13639800" y="6370260"/>
              <a:ext cx="9606055" cy="152400"/>
              <a:chOff x="2055030" y="1463669"/>
              <a:chExt cx="2304256" cy="544908"/>
            </a:xfrm>
          </p:grpSpPr>
          <p:sp>
            <p:nvSpPr>
              <p:cNvPr id="8" name="Rectangle 42"/>
              <p:cNvSpPr/>
              <p:nvPr/>
            </p:nvSpPr>
            <p:spPr>
              <a:xfrm>
                <a:off x="2055030" y="1463670"/>
                <a:ext cx="576064" cy="544907"/>
              </a:xfrm>
              <a:prstGeom prst="rect">
                <a:avLst/>
              </a:prstGeom>
              <a:solidFill>
                <a:srgbClr val="CC0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43"/>
              <p:cNvSpPr/>
              <p:nvPr/>
            </p:nvSpPr>
            <p:spPr>
              <a:xfrm>
                <a:off x="2631094" y="1463670"/>
                <a:ext cx="576064" cy="544907"/>
              </a:xfrm>
              <a:prstGeom prst="rect">
                <a:avLst/>
              </a:prstGeom>
              <a:solidFill>
                <a:srgbClr val="86269B"/>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0" name="Rectangle 44"/>
              <p:cNvSpPr/>
              <p:nvPr/>
            </p:nvSpPr>
            <p:spPr>
              <a:xfrm>
                <a:off x="3207158" y="1463669"/>
                <a:ext cx="576064" cy="544907"/>
              </a:xfrm>
              <a:prstGeom prst="rect">
                <a:avLst/>
              </a:prstGeom>
              <a:solidFill>
                <a:srgbClr val="00D2F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11" name="Rectangle 45"/>
              <p:cNvSpPr/>
              <p:nvPr/>
            </p:nvSpPr>
            <p:spPr>
              <a:xfrm>
                <a:off x="3783222" y="1463670"/>
                <a:ext cx="576064" cy="544907"/>
              </a:xfrm>
              <a:prstGeom prst="rect">
                <a:avLst/>
              </a:prstGeom>
              <a:solidFill>
                <a:srgbClr val="00B796"/>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sp>
          <p:nvSpPr>
            <p:cNvPr id="7" name="Rectangle 41"/>
            <p:cNvSpPr/>
            <p:nvPr/>
          </p:nvSpPr>
          <p:spPr>
            <a:xfrm>
              <a:off x="11238286" y="6370260"/>
              <a:ext cx="2401514" cy="152400"/>
            </a:xfrm>
            <a:prstGeom prst="rect">
              <a:avLst/>
            </a:prstGeom>
            <a:solidFill>
              <a:srgbClr val="FE960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grpSp>
        <p:nvGrpSpPr>
          <p:cNvPr id="13" name="Group 12"/>
          <p:cNvGrpSpPr/>
          <p:nvPr/>
        </p:nvGrpSpPr>
        <p:grpSpPr>
          <a:xfrm>
            <a:off x="-3100" y="0"/>
            <a:ext cx="9154244" cy="62186"/>
            <a:chOff x="11238286" y="6370260"/>
            <a:chExt cx="12007569" cy="152400"/>
          </a:xfrm>
        </p:grpSpPr>
        <p:grpSp>
          <p:nvGrpSpPr>
            <p:cNvPr id="14" name="Group 13"/>
            <p:cNvGrpSpPr/>
            <p:nvPr/>
          </p:nvGrpSpPr>
          <p:grpSpPr>
            <a:xfrm>
              <a:off x="13639800" y="6370260"/>
              <a:ext cx="9606055" cy="152400"/>
              <a:chOff x="2055030" y="1463669"/>
              <a:chExt cx="2304256" cy="544908"/>
            </a:xfrm>
          </p:grpSpPr>
          <p:sp>
            <p:nvSpPr>
              <p:cNvPr id="16" name="Rectangle 15"/>
              <p:cNvSpPr/>
              <p:nvPr/>
            </p:nvSpPr>
            <p:spPr>
              <a:xfrm>
                <a:off x="2055030" y="1463670"/>
                <a:ext cx="576064" cy="544907"/>
              </a:xfrm>
              <a:prstGeom prst="rect">
                <a:avLst/>
              </a:prstGeom>
              <a:solidFill>
                <a:srgbClr val="CC0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2631094" y="1463670"/>
                <a:ext cx="576064" cy="544907"/>
              </a:xfrm>
              <a:prstGeom prst="rect">
                <a:avLst/>
              </a:prstGeom>
              <a:solidFill>
                <a:srgbClr val="86269B"/>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8" name="Rectangle 17"/>
              <p:cNvSpPr/>
              <p:nvPr/>
            </p:nvSpPr>
            <p:spPr>
              <a:xfrm>
                <a:off x="3207158" y="1463669"/>
                <a:ext cx="576064" cy="544907"/>
              </a:xfrm>
              <a:prstGeom prst="rect">
                <a:avLst/>
              </a:prstGeom>
              <a:solidFill>
                <a:srgbClr val="00D2F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19" name="Rectangle 18"/>
              <p:cNvSpPr/>
              <p:nvPr/>
            </p:nvSpPr>
            <p:spPr>
              <a:xfrm>
                <a:off x="3783222" y="1463670"/>
                <a:ext cx="576064" cy="544907"/>
              </a:xfrm>
              <a:prstGeom prst="rect">
                <a:avLst/>
              </a:prstGeom>
              <a:solidFill>
                <a:srgbClr val="00B796"/>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sp>
          <p:nvSpPr>
            <p:cNvPr id="15" name="Rectangle 14"/>
            <p:cNvSpPr/>
            <p:nvPr/>
          </p:nvSpPr>
          <p:spPr>
            <a:xfrm>
              <a:off x="11238286" y="6370260"/>
              <a:ext cx="2401514" cy="152400"/>
            </a:xfrm>
            <a:prstGeom prst="rect">
              <a:avLst/>
            </a:prstGeom>
            <a:solidFill>
              <a:srgbClr val="FE960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pic>
        <p:nvPicPr>
          <p:cNvPr id="165" name="Picture 2" descr="U:\Бирюков\ГЕРБ КАЗНАЧЕЙСТВА.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348" y="80628"/>
            <a:ext cx="356786" cy="324036"/>
          </a:xfrm>
          <a:prstGeom prst="rect">
            <a:avLst/>
          </a:prstGeom>
          <a:noFill/>
          <a:extLst>
            <a:ext uri="{909E8E84-426E-40DD-AFC4-6F175D3DCCD1}">
              <a14:hiddenFill xmlns:a14="http://schemas.microsoft.com/office/drawing/2010/main">
                <a:solidFill>
                  <a:srgbClr val="FFFFFF"/>
                </a:solidFill>
              </a14:hiddenFill>
            </a:ext>
          </a:extLst>
        </p:spPr>
      </p:pic>
      <p:sp>
        <p:nvSpPr>
          <p:cNvPr id="167" name="TextBox 166"/>
          <p:cNvSpPr txBox="1"/>
          <p:nvPr/>
        </p:nvSpPr>
        <p:spPr>
          <a:xfrm>
            <a:off x="607423" y="108046"/>
            <a:ext cx="8429073" cy="238834"/>
          </a:xfrm>
          <a:prstGeom prst="rect">
            <a:avLst/>
          </a:prstGeom>
          <a:noFill/>
          <a:ln w="25400">
            <a:noFill/>
          </a:ln>
        </p:spPr>
        <p:txBody>
          <a:bodyPr wrap="none" lIns="38403" tIns="19202" rIns="38403" bIns="19202" rtlCol="0">
            <a:spAutoFit/>
          </a:bodyPr>
          <a:lstStyle/>
          <a:p>
            <a:r>
              <a:rPr lang="ru-RU" sz="1300" spc="-63" dirty="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rPr>
              <a:t>Управление Федерального казначейства по Саратовской </a:t>
            </a:r>
            <a:r>
              <a:rPr lang="ru-RU" sz="1300" spc="-63" dirty="0" smtClean="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rPr>
              <a:t>области</a:t>
            </a:r>
            <a:r>
              <a:rPr lang="en-US" sz="1300" spc="-63" dirty="0" smtClean="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rPr>
              <a:t>                                                                                                      saratov.roskazna.ru</a:t>
            </a:r>
            <a:endParaRPr lang="id-ID" sz="1300" spc="-63" dirty="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endParaRPr>
          </a:p>
        </p:txBody>
      </p:sp>
      <p:cxnSp>
        <p:nvCxnSpPr>
          <p:cNvPr id="168" name="Прямая соединительная линия 167"/>
          <p:cNvCxnSpPr/>
          <p:nvPr/>
        </p:nvCxnSpPr>
        <p:spPr bwMode="auto">
          <a:xfrm>
            <a:off x="-3100" y="434106"/>
            <a:ext cx="9154244" cy="0"/>
          </a:xfrm>
          <a:prstGeom prst="line">
            <a:avLst/>
          </a:prstGeom>
          <a:blipFill dpi="0" rotWithShape="0">
            <a:blip r:embed="rId4"/>
            <a:srcRect/>
            <a:tile tx="0" ty="0" sx="100000" sy="100000" flip="none" algn="tl"/>
          </a:blipFill>
          <a:ln w="25400"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3" name="Номер слайда 22"/>
          <p:cNvSpPr>
            <a:spLocks noGrp="1"/>
          </p:cNvSpPr>
          <p:nvPr>
            <p:ph type="sldNum" sz="quarter" idx="12"/>
          </p:nvPr>
        </p:nvSpPr>
        <p:spPr>
          <a:xfrm>
            <a:off x="6614864" y="5905286"/>
            <a:ext cx="2133600" cy="365125"/>
          </a:xfrm>
        </p:spPr>
        <p:txBody>
          <a:bodyPr/>
          <a:lstStyle/>
          <a:p>
            <a:fld id="{C0EB37D2-4202-4A90-8246-13FB6654ACC2}" type="slidenum">
              <a:rPr lang="ru-RU" smtClean="0"/>
              <a:pPr/>
              <a:t>6</a:t>
            </a:fld>
            <a:endParaRPr lang="ru-RU" dirty="0"/>
          </a:p>
        </p:txBody>
      </p:sp>
      <p:sp>
        <p:nvSpPr>
          <p:cNvPr id="35" name="Прямоугольник 34"/>
          <p:cNvSpPr/>
          <p:nvPr/>
        </p:nvSpPr>
        <p:spPr>
          <a:xfrm>
            <a:off x="1029716" y="5458578"/>
            <a:ext cx="7666002" cy="307777"/>
          </a:xfrm>
          <a:prstGeom prst="rect">
            <a:avLst/>
          </a:prstGeom>
        </p:spPr>
        <p:txBody>
          <a:bodyPr wrap="square">
            <a:spAutoFit/>
          </a:bodyPr>
          <a:lstStyle/>
          <a:p>
            <a:pPr algn="l"/>
            <a:r>
              <a:rPr lang="ru-RU" sz="1400" dirty="0">
                <a:solidFill>
                  <a:schemeClr val="bg1"/>
                </a:solidFill>
              </a:rPr>
              <a:t>Переход к списковой форме карточек укрупненных закупок </a:t>
            </a:r>
            <a:r>
              <a:rPr lang="ru-RU" sz="1400" dirty="0" smtClean="0">
                <a:solidFill>
                  <a:schemeClr val="bg1"/>
                </a:solidFill>
              </a:rPr>
              <a:t>.</a:t>
            </a:r>
            <a:endParaRPr lang="ru-RU" sz="1400" dirty="0">
              <a:solidFill>
                <a:schemeClr val="bg1"/>
              </a:solidFill>
              <a:latin typeface="Calibri" pitchFamily="34" charset="0"/>
            </a:endParaRPr>
          </a:p>
        </p:txBody>
      </p:sp>
      <p:pic>
        <p:nvPicPr>
          <p:cNvPr id="29" name="Рисунок 28"/>
          <p:cNvPicPr/>
          <p:nvPr/>
        </p:nvPicPr>
        <p:blipFill rotWithShape="1">
          <a:blip r:embed="rId5"/>
          <a:srcRect l="-1" t="19027" r="1415" b="11335"/>
          <a:stretch/>
        </p:blipFill>
        <p:spPr bwMode="auto">
          <a:xfrm>
            <a:off x="367606" y="1628799"/>
            <a:ext cx="8452866" cy="3574845"/>
          </a:xfrm>
          <a:prstGeom prst="rect">
            <a:avLst/>
          </a:prstGeom>
          <a:ln>
            <a:noFill/>
          </a:ln>
          <a:extLst>
            <a:ext uri="{53640926-AAD7-44D8-BBD7-CCE9431645EC}">
              <a14:shadowObscured xmlns:a14="http://schemas.microsoft.com/office/drawing/2010/main"/>
            </a:ext>
          </a:extLst>
        </p:spPr>
      </p:pic>
      <p:sp>
        <p:nvSpPr>
          <p:cNvPr id="25" name="Rectangle 103"/>
          <p:cNvSpPr/>
          <p:nvPr/>
        </p:nvSpPr>
        <p:spPr bwMode="auto">
          <a:xfrm>
            <a:off x="777999" y="5503037"/>
            <a:ext cx="7614438" cy="440463"/>
          </a:xfrm>
          <a:prstGeom prst="rect">
            <a:avLst/>
          </a:prstGeom>
          <a:solidFill>
            <a:srgbClr val="CC0063"/>
          </a:solidFill>
          <a:ln w="25400"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defTabSz="384048"/>
            <a:endParaRPr lang="id-ID">
              <a:latin typeface="Calibri" pitchFamily="34" charset="0"/>
            </a:endParaRPr>
          </a:p>
        </p:txBody>
      </p:sp>
      <p:sp>
        <p:nvSpPr>
          <p:cNvPr id="26" name="Прямоугольник 25"/>
          <p:cNvSpPr/>
          <p:nvPr/>
        </p:nvSpPr>
        <p:spPr>
          <a:xfrm>
            <a:off x="1014261" y="5528002"/>
            <a:ext cx="7450184" cy="415498"/>
          </a:xfrm>
          <a:prstGeom prst="rect">
            <a:avLst/>
          </a:prstGeom>
        </p:spPr>
        <p:txBody>
          <a:bodyPr wrap="square">
            <a:spAutoFit/>
          </a:bodyPr>
          <a:lstStyle/>
          <a:p>
            <a:pPr algn="l"/>
            <a:r>
              <a:rPr lang="ru-RU" sz="1050" dirty="0">
                <a:solidFill>
                  <a:schemeClr val="bg1"/>
                </a:solidFill>
              </a:rPr>
              <a:t>Переходим к списковой форме предложений по закупкам. Посредством нажатия на соответствующую строку выбираем «Предложения по закупкам 200ВР»</a:t>
            </a:r>
            <a:endParaRPr lang="ru-RU" sz="1050" dirty="0">
              <a:solidFill>
                <a:schemeClr val="bg1"/>
              </a:solidFill>
              <a:latin typeface="Calibri" pitchFamily="34" charset="0"/>
            </a:endParaRPr>
          </a:p>
        </p:txBody>
      </p:sp>
      <p:sp>
        <p:nvSpPr>
          <p:cNvPr id="27" name="Rectangle 103"/>
          <p:cNvSpPr/>
          <p:nvPr/>
        </p:nvSpPr>
        <p:spPr bwMode="auto">
          <a:xfrm>
            <a:off x="777999" y="5503037"/>
            <a:ext cx="7917718" cy="695366"/>
          </a:xfrm>
          <a:prstGeom prst="rect">
            <a:avLst/>
          </a:prstGeom>
          <a:solidFill>
            <a:srgbClr val="86269B"/>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384048"/>
            <a:endParaRPr lang="id-ID">
              <a:latin typeface="Calibri" pitchFamily="34" charset="0"/>
            </a:endParaRPr>
          </a:p>
        </p:txBody>
      </p:sp>
      <p:sp>
        <p:nvSpPr>
          <p:cNvPr id="28" name="Oval 153"/>
          <p:cNvSpPr/>
          <p:nvPr/>
        </p:nvSpPr>
        <p:spPr bwMode="auto">
          <a:xfrm>
            <a:off x="226369" y="5484117"/>
            <a:ext cx="700636" cy="714286"/>
          </a:xfrm>
          <a:prstGeom prst="ellipse">
            <a:avLst/>
          </a:prstGeom>
          <a:solidFill>
            <a:srgbClr val="86269B"/>
          </a:solidFill>
          <a:ln w="50800" cap="flat" cmpd="sng" algn="ctr">
            <a:solidFill>
              <a:schemeClr val="bg1">
                <a:lumMod val="9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id-ID" sz="1500" dirty="0">
              <a:latin typeface="Calibri" pitchFamily="34" charset="0"/>
            </a:endParaRPr>
          </a:p>
        </p:txBody>
      </p:sp>
      <p:sp>
        <p:nvSpPr>
          <p:cNvPr id="30" name="Прямоугольник 29"/>
          <p:cNvSpPr/>
          <p:nvPr/>
        </p:nvSpPr>
        <p:spPr>
          <a:xfrm>
            <a:off x="999013" y="5478323"/>
            <a:ext cx="7681456" cy="830997"/>
          </a:xfrm>
          <a:prstGeom prst="rect">
            <a:avLst/>
          </a:prstGeom>
        </p:spPr>
        <p:txBody>
          <a:bodyPr wrap="square">
            <a:spAutoFit/>
          </a:bodyPr>
          <a:lstStyle/>
          <a:p>
            <a:pPr algn="just"/>
            <a:r>
              <a:rPr lang="ru-RU" sz="1200" dirty="0">
                <a:solidFill>
                  <a:schemeClr val="bg1"/>
                </a:solidFill>
              </a:rPr>
              <a:t>Вкладка «Сводные предложения по закупкам (по КБК)» включает информацию о карточках укрупненных закупок 200, включенных в предложение по закупкам, сгруппированную по КБК – формируется автоматически</a:t>
            </a:r>
            <a:r>
              <a:rPr lang="ru-RU" sz="1200" dirty="0"/>
              <a:t>.</a:t>
            </a:r>
          </a:p>
          <a:p>
            <a:pPr algn="l"/>
            <a:endParaRPr lang="ru-RU" sz="1200" dirty="0">
              <a:solidFill>
                <a:schemeClr val="bg1"/>
              </a:solidFill>
            </a:endParaRPr>
          </a:p>
        </p:txBody>
      </p:sp>
      <p:sp>
        <p:nvSpPr>
          <p:cNvPr id="31" name="Номер слайда 22"/>
          <p:cNvSpPr txBox="1">
            <a:spLocks/>
          </p:cNvSpPr>
          <p:nvPr/>
        </p:nvSpPr>
        <p:spPr>
          <a:xfrm>
            <a:off x="6948264" y="6453336"/>
            <a:ext cx="2133600" cy="365125"/>
          </a:xfrm>
          <a:prstGeom prst="rect">
            <a:avLst/>
          </a:prstGeom>
        </p:spPr>
        <p:txBody>
          <a:bodyPr vert="horz" lIns="91422" tIns="45711" rIns="91422" bIns="45711" rtlCol="0" anchor="ctr"/>
          <a:lstStyle>
            <a:defPPr>
              <a:defRPr lang="en-US"/>
            </a:defPPr>
            <a:lvl1pPr algn="r" rtl="0" fontAlgn="base">
              <a:spcBef>
                <a:spcPct val="0"/>
              </a:spcBef>
              <a:spcAft>
                <a:spcPct val="0"/>
              </a:spcAft>
              <a:defRPr sz="1200" kern="1200">
                <a:solidFill>
                  <a:schemeClr val="tx1">
                    <a:tint val="75000"/>
                  </a:schemeClr>
                </a:solidFill>
                <a:latin typeface="Gill Sans" charset="0"/>
                <a:ea typeface="Heiti SC Light" charset="0"/>
                <a:cs typeface="Heiti SC Light" charset="0"/>
                <a:sym typeface="Gill Sans" charset="0"/>
              </a:defRPr>
            </a:lvl1pPr>
            <a:lvl2pPr marL="192016" algn="ctr" rtl="0" fontAlgn="base">
              <a:spcBef>
                <a:spcPct val="0"/>
              </a:spcBef>
              <a:spcAft>
                <a:spcPct val="0"/>
              </a:spcAft>
              <a:defRPr sz="2400" kern="1200">
                <a:solidFill>
                  <a:srgbClr val="000000"/>
                </a:solidFill>
                <a:latin typeface="Gill Sans" charset="0"/>
                <a:ea typeface="Heiti SC Light" charset="0"/>
                <a:cs typeface="Heiti SC Light" charset="0"/>
                <a:sym typeface="Gill Sans" charset="0"/>
              </a:defRPr>
            </a:lvl2pPr>
            <a:lvl3pPr marL="384032" algn="ctr" rtl="0" fontAlgn="base">
              <a:spcBef>
                <a:spcPct val="0"/>
              </a:spcBef>
              <a:spcAft>
                <a:spcPct val="0"/>
              </a:spcAft>
              <a:defRPr sz="2400" kern="1200">
                <a:solidFill>
                  <a:srgbClr val="000000"/>
                </a:solidFill>
                <a:latin typeface="Gill Sans" charset="0"/>
                <a:ea typeface="Heiti SC Light" charset="0"/>
                <a:cs typeface="Heiti SC Light" charset="0"/>
                <a:sym typeface="Gill Sans" charset="0"/>
              </a:defRPr>
            </a:lvl3pPr>
            <a:lvl4pPr marL="576046" algn="ctr" rtl="0" fontAlgn="base">
              <a:spcBef>
                <a:spcPct val="0"/>
              </a:spcBef>
              <a:spcAft>
                <a:spcPct val="0"/>
              </a:spcAft>
              <a:defRPr sz="2400" kern="1200">
                <a:solidFill>
                  <a:srgbClr val="000000"/>
                </a:solidFill>
                <a:latin typeface="Gill Sans" charset="0"/>
                <a:ea typeface="Heiti SC Light" charset="0"/>
                <a:cs typeface="Heiti SC Light" charset="0"/>
                <a:sym typeface="Gill Sans" charset="0"/>
              </a:defRPr>
            </a:lvl4pPr>
            <a:lvl5pPr marL="768062" algn="ctr" rtl="0" fontAlgn="base">
              <a:spcBef>
                <a:spcPct val="0"/>
              </a:spcBef>
              <a:spcAft>
                <a:spcPct val="0"/>
              </a:spcAft>
              <a:defRPr sz="2400" kern="1200">
                <a:solidFill>
                  <a:srgbClr val="000000"/>
                </a:solidFill>
                <a:latin typeface="Gill Sans" charset="0"/>
                <a:ea typeface="Heiti SC Light" charset="0"/>
                <a:cs typeface="Heiti SC Light" charset="0"/>
                <a:sym typeface="Gill Sans" charset="0"/>
              </a:defRPr>
            </a:lvl5pPr>
            <a:lvl6pPr marL="960078" algn="l" defTabSz="192016" rtl="0" eaLnBrk="1" latinLnBrk="0" hangingPunct="1">
              <a:defRPr sz="2400" kern="1200">
                <a:solidFill>
                  <a:srgbClr val="000000"/>
                </a:solidFill>
                <a:latin typeface="Gill Sans" charset="0"/>
                <a:ea typeface="Heiti SC Light" charset="0"/>
                <a:cs typeface="Heiti SC Light" charset="0"/>
                <a:sym typeface="Gill Sans" charset="0"/>
              </a:defRPr>
            </a:lvl6pPr>
            <a:lvl7pPr marL="1152094" algn="l" defTabSz="192016" rtl="0" eaLnBrk="1" latinLnBrk="0" hangingPunct="1">
              <a:defRPr sz="2400" kern="1200">
                <a:solidFill>
                  <a:srgbClr val="000000"/>
                </a:solidFill>
                <a:latin typeface="Gill Sans" charset="0"/>
                <a:ea typeface="Heiti SC Light" charset="0"/>
                <a:cs typeface="Heiti SC Light" charset="0"/>
                <a:sym typeface="Gill Sans" charset="0"/>
              </a:defRPr>
            </a:lvl7pPr>
            <a:lvl8pPr marL="1344110" algn="l" defTabSz="192016" rtl="0" eaLnBrk="1" latinLnBrk="0" hangingPunct="1">
              <a:defRPr sz="2400" kern="1200">
                <a:solidFill>
                  <a:srgbClr val="000000"/>
                </a:solidFill>
                <a:latin typeface="Gill Sans" charset="0"/>
                <a:ea typeface="Heiti SC Light" charset="0"/>
                <a:cs typeface="Heiti SC Light" charset="0"/>
                <a:sym typeface="Gill Sans" charset="0"/>
              </a:defRPr>
            </a:lvl8pPr>
            <a:lvl9pPr marL="1536124" algn="l" defTabSz="192016" rtl="0" eaLnBrk="1" latinLnBrk="0" hangingPunct="1">
              <a:defRPr sz="2400" kern="1200">
                <a:solidFill>
                  <a:srgbClr val="000000"/>
                </a:solidFill>
                <a:latin typeface="Gill Sans" charset="0"/>
                <a:ea typeface="Heiti SC Light" charset="0"/>
                <a:cs typeface="Heiti SC Light" charset="0"/>
                <a:sym typeface="Gill Sans" charset="0"/>
              </a:defRPr>
            </a:lvl9pPr>
          </a:lstStyle>
          <a:p>
            <a:r>
              <a:rPr lang="en-US" dirty="0" smtClean="0"/>
              <a:t>6</a:t>
            </a:r>
          </a:p>
        </p:txBody>
      </p:sp>
      <p:sp>
        <p:nvSpPr>
          <p:cNvPr id="32" name="Прямоугольник 31"/>
          <p:cNvSpPr/>
          <p:nvPr/>
        </p:nvSpPr>
        <p:spPr>
          <a:xfrm>
            <a:off x="3095285" y="2348880"/>
            <a:ext cx="972659" cy="144016"/>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3" name="Rectangle 3"/>
          <p:cNvSpPr/>
          <p:nvPr/>
        </p:nvSpPr>
        <p:spPr>
          <a:xfrm>
            <a:off x="150349" y="480865"/>
            <a:ext cx="8670124" cy="715887"/>
          </a:xfrm>
          <a:prstGeom prst="rect">
            <a:avLst/>
          </a:prstGeom>
        </p:spPr>
        <p:txBody>
          <a:bodyPr wrap="square" lIns="38403" tIns="19202" rIns="38403" bIns="19202">
            <a:spAutoFit/>
          </a:bodyPr>
          <a:lstStyle/>
          <a:p>
            <a:r>
              <a:rPr lang="ru-RU" sz="2200" dirty="0" smtClean="0">
                <a:solidFill>
                  <a:schemeClr val="accent2">
                    <a:lumMod val="50000"/>
                  </a:schemeClr>
                </a:solidFill>
              </a:rPr>
              <a:t>Формирование Предложения </a:t>
            </a:r>
            <a:r>
              <a:rPr lang="ru-RU" sz="2200" dirty="0">
                <a:solidFill>
                  <a:schemeClr val="accent2">
                    <a:lumMod val="50000"/>
                  </a:schemeClr>
                </a:solidFill>
              </a:rPr>
              <a:t>по закупкам товаров, работ, </a:t>
            </a:r>
            <a:r>
              <a:rPr lang="ru-RU" sz="2200" dirty="0" smtClean="0">
                <a:solidFill>
                  <a:schemeClr val="accent2">
                    <a:lumMod val="50000"/>
                  </a:schemeClr>
                </a:solidFill>
              </a:rPr>
              <a:t>услуг для </a:t>
            </a:r>
            <a:r>
              <a:rPr lang="ru-RU" sz="2200" dirty="0">
                <a:solidFill>
                  <a:schemeClr val="accent2">
                    <a:lumMod val="50000"/>
                  </a:schemeClr>
                </a:solidFill>
              </a:rPr>
              <a:t>обеспечения федеральных нужд </a:t>
            </a:r>
            <a:r>
              <a:rPr lang="ru-RU" sz="2200" dirty="0" smtClean="0">
                <a:solidFill>
                  <a:schemeClr val="accent2">
                    <a:lumMod val="50000"/>
                  </a:schemeClr>
                </a:solidFill>
              </a:rPr>
              <a:t>по ВР 200</a:t>
            </a:r>
            <a:endParaRPr lang="ru-RU" sz="2200" dirty="0">
              <a:solidFill>
                <a:schemeClr val="accent2">
                  <a:lumMod val="50000"/>
                </a:schemeClr>
              </a:solidFill>
            </a:endParaRPr>
          </a:p>
        </p:txBody>
      </p:sp>
    </p:spTree>
    <p:extLst>
      <p:ext uri="{BB962C8B-B14F-4D97-AF65-F5344CB8AC3E}">
        <p14:creationId xmlns:p14="http://schemas.microsoft.com/office/powerpoint/2010/main" val="369454382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 name="Group 4"/>
          <p:cNvGrpSpPr/>
          <p:nvPr/>
        </p:nvGrpSpPr>
        <p:grpSpPr>
          <a:xfrm flipV="1">
            <a:off x="3900986" y="1270898"/>
            <a:ext cx="1346072" cy="69870"/>
            <a:chOff x="11238286" y="6370260"/>
            <a:chExt cx="12007569" cy="152400"/>
          </a:xfrm>
        </p:grpSpPr>
        <p:grpSp>
          <p:nvGrpSpPr>
            <p:cNvPr id="6" name="Group 5"/>
            <p:cNvGrpSpPr/>
            <p:nvPr/>
          </p:nvGrpSpPr>
          <p:grpSpPr>
            <a:xfrm>
              <a:off x="13639800" y="6370260"/>
              <a:ext cx="9606055" cy="152400"/>
              <a:chOff x="2055030" y="1463669"/>
              <a:chExt cx="2304256" cy="544908"/>
            </a:xfrm>
          </p:grpSpPr>
          <p:sp>
            <p:nvSpPr>
              <p:cNvPr id="8" name="Rectangle 42"/>
              <p:cNvSpPr/>
              <p:nvPr/>
            </p:nvSpPr>
            <p:spPr>
              <a:xfrm>
                <a:off x="2055030" y="1463670"/>
                <a:ext cx="576064" cy="544907"/>
              </a:xfrm>
              <a:prstGeom prst="rect">
                <a:avLst/>
              </a:prstGeom>
              <a:solidFill>
                <a:srgbClr val="CC0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43"/>
              <p:cNvSpPr/>
              <p:nvPr/>
            </p:nvSpPr>
            <p:spPr>
              <a:xfrm>
                <a:off x="2631094" y="1463670"/>
                <a:ext cx="576064" cy="544907"/>
              </a:xfrm>
              <a:prstGeom prst="rect">
                <a:avLst/>
              </a:prstGeom>
              <a:solidFill>
                <a:srgbClr val="86269B"/>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0" name="Rectangle 44"/>
              <p:cNvSpPr/>
              <p:nvPr/>
            </p:nvSpPr>
            <p:spPr>
              <a:xfrm>
                <a:off x="3207158" y="1463669"/>
                <a:ext cx="576064" cy="544907"/>
              </a:xfrm>
              <a:prstGeom prst="rect">
                <a:avLst/>
              </a:prstGeom>
              <a:solidFill>
                <a:srgbClr val="00D2F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11" name="Rectangle 45"/>
              <p:cNvSpPr/>
              <p:nvPr/>
            </p:nvSpPr>
            <p:spPr>
              <a:xfrm>
                <a:off x="3783222" y="1463670"/>
                <a:ext cx="576064" cy="544907"/>
              </a:xfrm>
              <a:prstGeom prst="rect">
                <a:avLst/>
              </a:prstGeom>
              <a:solidFill>
                <a:srgbClr val="00B796"/>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sp>
          <p:nvSpPr>
            <p:cNvPr id="7" name="Rectangle 41"/>
            <p:cNvSpPr/>
            <p:nvPr/>
          </p:nvSpPr>
          <p:spPr>
            <a:xfrm>
              <a:off x="11238286" y="6370260"/>
              <a:ext cx="2401514" cy="152400"/>
            </a:xfrm>
            <a:prstGeom prst="rect">
              <a:avLst/>
            </a:prstGeom>
            <a:solidFill>
              <a:srgbClr val="FE960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grpSp>
        <p:nvGrpSpPr>
          <p:cNvPr id="13" name="Group 12"/>
          <p:cNvGrpSpPr/>
          <p:nvPr/>
        </p:nvGrpSpPr>
        <p:grpSpPr>
          <a:xfrm>
            <a:off x="-3100" y="0"/>
            <a:ext cx="9154244" cy="62186"/>
            <a:chOff x="11238286" y="6370260"/>
            <a:chExt cx="12007569" cy="152400"/>
          </a:xfrm>
        </p:grpSpPr>
        <p:grpSp>
          <p:nvGrpSpPr>
            <p:cNvPr id="14" name="Group 13"/>
            <p:cNvGrpSpPr/>
            <p:nvPr/>
          </p:nvGrpSpPr>
          <p:grpSpPr>
            <a:xfrm>
              <a:off x="13639800" y="6370260"/>
              <a:ext cx="9606055" cy="152400"/>
              <a:chOff x="2055030" y="1463669"/>
              <a:chExt cx="2304256" cy="544908"/>
            </a:xfrm>
          </p:grpSpPr>
          <p:sp>
            <p:nvSpPr>
              <p:cNvPr id="16" name="Rectangle 15"/>
              <p:cNvSpPr/>
              <p:nvPr/>
            </p:nvSpPr>
            <p:spPr>
              <a:xfrm>
                <a:off x="2055030" y="1463670"/>
                <a:ext cx="576064" cy="544907"/>
              </a:xfrm>
              <a:prstGeom prst="rect">
                <a:avLst/>
              </a:prstGeom>
              <a:solidFill>
                <a:srgbClr val="CC0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2631094" y="1463670"/>
                <a:ext cx="576064" cy="544907"/>
              </a:xfrm>
              <a:prstGeom prst="rect">
                <a:avLst/>
              </a:prstGeom>
              <a:solidFill>
                <a:srgbClr val="86269B"/>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8" name="Rectangle 17"/>
              <p:cNvSpPr/>
              <p:nvPr/>
            </p:nvSpPr>
            <p:spPr>
              <a:xfrm>
                <a:off x="3207158" y="1463669"/>
                <a:ext cx="576064" cy="544907"/>
              </a:xfrm>
              <a:prstGeom prst="rect">
                <a:avLst/>
              </a:prstGeom>
              <a:solidFill>
                <a:srgbClr val="00D2F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19" name="Rectangle 18"/>
              <p:cNvSpPr/>
              <p:nvPr/>
            </p:nvSpPr>
            <p:spPr>
              <a:xfrm>
                <a:off x="3783222" y="1463670"/>
                <a:ext cx="576064" cy="544907"/>
              </a:xfrm>
              <a:prstGeom prst="rect">
                <a:avLst/>
              </a:prstGeom>
              <a:solidFill>
                <a:srgbClr val="00B796"/>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sp>
          <p:nvSpPr>
            <p:cNvPr id="15" name="Rectangle 14"/>
            <p:cNvSpPr/>
            <p:nvPr/>
          </p:nvSpPr>
          <p:spPr>
            <a:xfrm>
              <a:off x="11238286" y="6370260"/>
              <a:ext cx="2401514" cy="152400"/>
            </a:xfrm>
            <a:prstGeom prst="rect">
              <a:avLst/>
            </a:prstGeom>
            <a:solidFill>
              <a:srgbClr val="FE960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pic>
        <p:nvPicPr>
          <p:cNvPr id="165" name="Picture 2" descr="U:\Бирюков\ГЕРБ КАЗНАЧЕЙСТВА.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348" y="80628"/>
            <a:ext cx="356786" cy="324036"/>
          </a:xfrm>
          <a:prstGeom prst="rect">
            <a:avLst/>
          </a:prstGeom>
          <a:noFill/>
          <a:extLst>
            <a:ext uri="{909E8E84-426E-40DD-AFC4-6F175D3DCCD1}">
              <a14:hiddenFill xmlns:a14="http://schemas.microsoft.com/office/drawing/2010/main">
                <a:solidFill>
                  <a:srgbClr val="FFFFFF"/>
                </a:solidFill>
              </a14:hiddenFill>
            </a:ext>
          </a:extLst>
        </p:spPr>
      </p:pic>
      <p:sp>
        <p:nvSpPr>
          <p:cNvPr id="167" name="TextBox 166"/>
          <p:cNvSpPr txBox="1"/>
          <p:nvPr/>
        </p:nvSpPr>
        <p:spPr>
          <a:xfrm>
            <a:off x="607423" y="108046"/>
            <a:ext cx="8429073" cy="238834"/>
          </a:xfrm>
          <a:prstGeom prst="rect">
            <a:avLst/>
          </a:prstGeom>
          <a:noFill/>
          <a:ln w="25400">
            <a:noFill/>
          </a:ln>
        </p:spPr>
        <p:txBody>
          <a:bodyPr wrap="none" lIns="38403" tIns="19202" rIns="38403" bIns="19202" rtlCol="0">
            <a:spAutoFit/>
          </a:bodyPr>
          <a:lstStyle/>
          <a:p>
            <a:r>
              <a:rPr lang="ru-RU" sz="1300" spc="-63" dirty="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rPr>
              <a:t>Управление Федерального казначейства по Саратовской </a:t>
            </a:r>
            <a:r>
              <a:rPr lang="ru-RU" sz="1300" spc="-63" dirty="0" smtClean="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rPr>
              <a:t>области</a:t>
            </a:r>
            <a:r>
              <a:rPr lang="en-US" sz="1300" spc="-63" dirty="0" smtClean="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rPr>
              <a:t>                                                                                                      saratov.roskazna.ru</a:t>
            </a:r>
            <a:endParaRPr lang="id-ID" sz="1300" spc="-63" dirty="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endParaRPr>
          </a:p>
        </p:txBody>
      </p:sp>
      <p:cxnSp>
        <p:nvCxnSpPr>
          <p:cNvPr id="168" name="Прямая соединительная линия 167"/>
          <p:cNvCxnSpPr/>
          <p:nvPr/>
        </p:nvCxnSpPr>
        <p:spPr bwMode="auto">
          <a:xfrm>
            <a:off x="-3100" y="434106"/>
            <a:ext cx="9154244" cy="0"/>
          </a:xfrm>
          <a:prstGeom prst="line">
            <a:avLst/>
          </a:prstGeom>
          <a:blipFill dpi="0" rotWithShape="0">
            <a:blip r:embed="rId4"/>
            <a:srcRect/>
            <a:tile tx="0" ty="0" sx="100000" sy="100000" flip="none" algn="tl"/>
          </a:blipFill>
          <a:ln w="25400"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3" name="Номер слайда 22"/>
          <p:cNvSpPr>
            <a:spLocks noGrp="1"/>
          </p:cNvSpPr>
          <p:nvPr>
            <p:ph type="sldNum" sz="quarter" idx="12"/>
          </p:nvPr>
        </p:nvSpPr>
        <p:spPr>
          <a:xfrm>
            <a:off x="6948264" y="6453336"/>
            <a:ext cx="2133600" cy="365125"/>
          </a:xfrm>
        </p:spPr>
        <p:txBody>
          <a:bodyPr/>
          <a:lstStyle/>
          <a:p>
            <a:fld id="{C0EB37D2-4202-4A90-8246-13FB6654ACC2}" type="slidenum">
              <a:rPr lang="ru-RU" smtClean="0"/>
              <a:pPr/>
              <a:t>7</a:t>
            </a:fld>
            <a:endParaRPr lang="ru-RU" dirty="0"/>
          </a:p>
        </p:txBody>
      </p:sp>
      <p:sp>
        <p:nvSpPr>
          <p:cNvPr id="42" name="Прямоугольник 41"/>
          <p:cNvSpPr/>
          <p:nvPr/>
        </p:nvSpPr>
        <p:spPr>
          <a:xfrm>
            <a:off x="572291" y="5394071"/>
            <a:ext cx="288862" cy="338554"/>
          </a:xfrm>
          <a:prstGeom prst="rect">
            <a:avLst/>
          </a:prstGeom>
        </p:spPr>
        <p:txBody>
          <a:bodyPr wrap="none">
            <a:spAutoFit/>
          </a:bodyPr>
          <a:lstStyle/>
          <a:p>
            <a:r>
              <a:rPr lang="ru-RU" sz="1600" b="1" dirty="0" smtClean="0">
                <a:solidFill>
                  <a:schemeClr val="bg1"/>
                </a:solidFill>
                <a:latin typeface="Calibri" pitchFamily="34" charset="0"/>
              </a:rPr>
              <a:t>1</a:t>
            </a:r>
            <a:endParaRPr lang="id-ID" sz="1600" b="1" dirty="0">
              <a:solidFill>
                <a:schemeClr val="bg1"/>
              </a:solidFill>
              <a:latin typeface="Calibri" pitchFamily="34" charset="0"/>
            </a:endParaRPr>
          </a:p>
        </p:txBody>
      </p:sp>
      <p:pic>
        <p:nvPicPr>
          <p:cNvPr id="27" name="Рисунок 26"/>
          <p:cNvPicPr/>
          <p:nvPr/>
        </p:nvPicPr>
        <p:blipFill rotWithShape="1">
          <a:blip r:embed="rId5"/>
          <a:srcRect l="-1" t="19239" r="1296" b="6976"/>
          <a:stretch/>
        </p:blipFill>
        <p:spPr bwMode="auto">
          <a:xfrm>
            <a:off x="294551" y="1632920"/>
            <a:ext cx="8558941" cy="3544510"/>
          </a:xfrm>
          <a:prstGeom prst="rect">
            <a:avLst/>
          </a:prstGeom>
          <a:ln>
            <a:noFill/>
          </a:ln>
          <a:extLst>
            <a:ext uri="{53640926-AAD7-44D8-BBD7-CCE9431645EC}">
              <a14:shadowObscured xmlns:a14="http://schemas.microsoft.com/office/drawing/2010/main"/>
            </a:ext>
          </a:extLst>
        </p:spPr>
      </p:pic>
      <p:sp>
        <p:nvSpPr>
          <p:cNvPr id="25" name="Rectangle 103"/>
          <p:cNvSpPr/>
          <p:nvPr/>
        </p:nvSpPr>
        <p:spPr bwMode="auto">
          <a:xfrm>
            <a:off x="701978" y="5670929"/>
            <a:ext cx="7917718" cy="661228"/>
          </a:xfrm>
          <a:prstGeom prst="rect">
            <a:avLst/>
          </a:prstGeom>
          <a:solidFill>
            <a:srgbClr val="CC0063"/>
          </a:solidFill>
          <a:ln w="25400"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defTabSz="384048"/>
            <a:endParaRPr lang="id-ID">
              <a:latin typeface="Calibri" pitchFamily="34" charset="0"/>
            </a:endParaRPr>
          </a:p>
        </p:txBody>
      </p:sp>
      <p:sp>
        <p:nvSpPr>
          <p:cNvPr id="26" name="Oval 153"/>
          <p:cNvSpPr/>
          <p:nvPr/>
        </p:nvSpPr>
        <p:spPr bwMode="auto">
          <a:xfrm>
            <a:off x="251520" y="5633089"/>
            <a:ext cx="702174" cy="699068"/>
          </a:xfrm>
          <a:prstGeom prst="ellipse">
            <a:avLst/>
          </a:prstGeom>
          <a:solidFill>
            <a:srgbClr val="CC0063"/>
          </a:solidFill>
          <a:ln w="50800" cap="flat" cmpd="sng" algn="ctr">
            <a:solidFill>
              <a:schemeClr val="bg1">
                <a:lumMod val="95000"/>
              </a:schemeClr>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endParaRPr lang="id-ID" sz="1500" dirty="0">
              <a:latin typeface="Calibri" pitchFamily="34" charset="0"/>
            </a:endParaRPr>
          </a:p>
        </p:txBody>
      </p:sp>
      <p:sp>
        <p:nvSpPr>
          <p:cNvPr id="28" name="Прямоугольник 27"/>
          <p:cNvSpPr/>
          <p:nvPr/>
        </p:nvSpPr>
        <p:spPr>
          <a:xfrm>
            <a:off x="938239" y="5695894"/>
            <a:ext cx="7681457" cy="646331"/>
          </a:xfrm>
          <a:prstGeom prst="rect">
            <a:avLst/>
          </a:prstGeom>
        </p:spPr>
        <p:txBody>
          <a:bodyPr wrap="square">
            <a:spAutoFit/>
          </a:bodyPr>
          <a:lstStyle/>
          <a:p>
            <a:pPr algn="just"/>
            <a:r>
              <a:rPr lang="ru-RU" sz="1200" dirty="0">
                <a:solidFill>
                  <a:schemeClr val="bg1"/>
                </a:solidFill>
              </a:rPr>
              <a:t>Вкладка «Сводные предложения по закупкам (по ОКПД) включает информацию о карточках укрупненных закупок 200, включенных в предложение по закупкам, сгруппированную по ОКПД – формируется автоматически.</a:t>
            </a:r>
          </a:p>
        </p:txBody>
      </p:sp>
      <p:sp>
        <p:nvSpPr>
          <p:cNvPr id="29" name="Прямоугольник 28"/>
          <p:cNvSpPr/>
          <p:nvPr/>
        </p:nvSpPr>
        <p:spPr>
          <a:xfrm>
            <a:off x="953695" y="6332157"/>
            <a:ext cx="7666002" cy="307777"/>
          </a:xfrm>
          <a:prstGeom prst="rect">
            <a:avLst/>
          </a:prstGeom>
        </p:spPr>
        <p:txBody>
          <a:bodyPr wrap="square">
            <a:spAutoFit/>
          </a:bodyPr>
          <a:lstStyle/>
          <a:p>
            <a:pPr algn="l"/>
            <a:r>
              <a:rPr lang="ru-RU" sz="1400" dirty="0">
                <a:solidFill>
                  <a:schemeClr val="bg1"/>
                </a:solidFill>
              </a:rPr>
              <a:t>Переход к списковой форме карточек укрупненных закупок </a:t>
            </a:r>
            <a:r>
              <a:rPr lang="ru-RU" sz="1400" dirty="0" smtClean="0">
                <a:solidFill>
                  <a:schemeClr val="bg1"/>
                </a:solidFill>
              </a:rPr>
              <a:t>.</a:t>
            </a:r>
            <a:endParaRPr lang="ru-RU" sz="1400" dirty="0">
              <a:solidFill>
                <a:schemeClr val="bg1"/>
              </a:solidFill>
              <a:latin typeface="Calibri" pitchFamily="34" charset="0"/>
            </a:endParaRPr>
          </a:p>
        </p:txBody>
      </p:sp>
      <p:sp>
        <p:nvSpPr>
          <p:cNvPr id="30" name="Прямоугольник 29"/>
          <p:cNvSpPr/>
          <p:nvPr/>
        </p:nvSpPr>
        <p:spPr>
          <a:xfrm>
            <a:off x="3983561" y="2276872"/>
            <a:ext cx="1084257" cy="205501"/>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1" name="Rectangle 3"/>
          <p:cNvSpPr/>
          <p:nvPr/>
        </p:nvSpPr>
        <p:spPr>
          <a:xfrm>
            <a:off x="150349" y="480865"/>
            <a:ext cx="8670124" cy="715887"/>
          </a:xfrm>
          <a:prstGeom prst="rect">
            <a:avLst/>
          </a:prstGeom>
        </p:spPr>
        <p:txBody>
          <a:bodyPr wrap="square" lIns="38403" tIns="19202" rIns="38403" bIns="19202">
            <a:spAutoFit/>
          </a:bodyPr>
          <a:lstStyle/>
          <a:p>
            <a:r>
              <a:rPr lang="ru-RU" sz="2200" dirty="0" smtClean="0">
                <a:solidFill>
                  <a:schemeClr val="accent2">
                    <a:lumMod val="50000"/>
                  </a:schemeClr>
                </a:solidFill>
              </a:rPr>
              <a:t>Формирование Предложения </a:t>
            </a:r>
            <a:r>
              <a:rPr lang="ru-RU" sz="2200" dirty="0">
                <a:solidFill>
                  <a:schemeClr val="accent2">
                    <a:lumMod val="50000"/>
                  </a:schemeClr>
                </a:solidFill>
              </a:rPr>
              <a:t>по закупкам товаров, работ, </a:t>
            </a:r>
            <a:r>
              <a:rPr lang="ru-RU" sz="2200" dirty="0" smtClean="0">
                <a:solidFill>
                  <a:schemeClr val="accent2">
                    <a:lumMod val="50000"/>
                  </a:schemeClr>
                </a:solidFill>
              </a:rPr>
              <a:t>услуг для </a:t>
            </a:r>
            <a:r>
              <a:rPr lang="ru-RU" sz="2200" dirty="0">
                <a:solidFill>
                  <a:schemeClr val="accent2">
                    <a:lumMod val="50000"/>
                  </a:schemeClr>
                </a:solidFill>
              </a:rPr>
              <a:t>обеспечения федеральных нужд </a:t>
            </a:r>
            <a:r>
              <a:rPr lang="ru-RU" sz="2200" dirty="0" smtClean="0">
                <a:solidFill>
                  <a:schemeClr val="accent2">
                    <a:lumMod val="50000"/>
                  </a:schemeClr>
                </a:solidFill>
              </a:rPr>
              <a:t>по ВР 200</a:t>
            </a:r>
            <a:endParaRPr lang="ru-RU" sz="2200" dirty="0">
              <a:solidFill>
                <a:schemeClr val="accent2">
                  <a:lumMod val="50000"/>
                </a:schemeClr>
              </a:solidFill>
            </a:endParaRPr>
          </a:p>
        </p:txBody>
      </p:sp>
    </p:spTree>
    <p:extLst>
      <p:ext uri="{BB962C8B-B14F-4D97-AF65-F5344CB8AC3E}">
        <p14:creationId xmlns:p14="http://schemas.microsoft.com/office/powerpoint/2010/main" val="23198052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 name="Group 4"/>
          <p:cNvGrpSpPr/>
          <p:nvPr/>
        </p:nvGrpSpPr>
        <p:grpSpPr>
          <a:xfrm flipV="1">
            <a:off x="3900986" y="1270898"/>
            <a:ext cx="1346072" cy="69870"/>
            <a:chOff x="11238286" y="6370260"/>
            <a:chExt cx="12007569" cy="152400"/>
          </a:xfrm>
        </p:grpSpPr>
        <p:grpSp>
          <p:nvGrpSpPr>
            <p:cNvPr id="6" name="Group 5"/>
            <p:cNvGrpSpPr/>
            <p:nvPr/>
          </p:nvGrpSpPr>
          <p:grpSpPr>
            <a:xfrm>
              <a:off x="13639800" y="6370260"/>
              <a:ext cx="9606055" cy="152400"/>
              <a:chOff x="2055030" y="1463669"/>
              <a:chExt cx="2304256" cy="544908"/>
            </a:xfrm>
          </p:grpSpPr>
          <p:sp>
            <p:nvSpPr>
              <p:cNvPr id="8" name="Rectangle 42"/>
              <p:cNvSpPr/>
              <p:nvPr/>
            </p:nvSpPr>
            <p:spPr>
              <a:xfrm>
                <a:off x="2055030" y="1463670"/>
                <a:ext cx="576064" cy="544907"/>
              </a:xfrm>
              <a:prstGeom prst="rect">
                <a:avLst/>
              </a:prstGeom>
              <a:solidFill>
                <a:srgbClr val="CC0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43"/>
              <p:cNvSpPr/>
              <p:nvPr/>
            </p:nvSpPr>
            <p:spPr>
              <a:xfrm>
                <a:off x="2631094" y="1463670"/>
                <a:ext cx="576064" cy="544907"/>
              </a:xfrm>
              <a:prstGeom prst="rect">
                <a:avLst/>
              </a:prstGeom>
              <a:solidFill>
                <a:srgbClr val="86269B"/>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0" name="Rectangle 44"/>
              <p:cNvSpPr/>
              <p:nvPr/>
            </p:nvSpPr>
            <p:spPr>
              <a:xfrm>
                <a:off x="3207158" y="1463669"/>
                <a:ext cx="576064" cy="544907"/>
              </a:xfrm>
              <a:prstGeom prst="rect">
                <a:avLst/>
              </a:prstGeom>
              <a:solidFill>
                <a:srgbClr val="00D2F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11" name="Rectangle 45"/>
              <p:cNvSpPr/>
              <p:nvPr/>
            </p:nvSpPr>
            <p:spPr>
              <a:xfrm>
                <a:off x="3783222" y="1463670"/>
                <a:ext cx="576064" cy="544907"/>
              </a:xfrm>
              <a:prstGeom prst="rect">
                <a:avLst/>
              </a:prstGeom>
              <a:solidFill>
                <a:srgbClr val="00B796"/>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sp>
          <p:nvSpPr>
            <p:cNvPr id="7" name="Rectangle 41"/>
            <p:cNvSpPr/>
            <p:nvPr/>
          </p:nvSpPr>
          <p:spPr>
            <a:xfrm>
              <a:off x="11238286" y="6370260"/>
              <a:ext cx="2401514" cy="152400"/>
            </a:xfrm>
            <a:prstGeom prst="rect">
              <a:avLst/>
            </a:prstGeom>
            <a:solidFill>
              <a:srgbClr val="FE960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grpSp>
        <p:nvGrpSpPr>
          <p:cNvPr id="13" name="Group 12"/>
          <p:cNvGrpSpPr/>
          <p:nvPr/>
        </p:nvGrpSpPr>
        <p:grpSpPr>
          <a:xfrm>
            <a:off x="-3100" y="0"/>
            <a:ext cx="9154244" cy="62186"/>
            <a:chOff x="11238286" y="6370260"/>
            <a:chExt cx="12007569" cy="152400"/>
          </a:xfrm>
        </p:grpSpPr>
        <p:grpSp>
          <p:nvGrpSpPr>
            <p:cNvPr id="14" name="Group 13"/>
            <p:cNvGrpSpPr/>
            <p:nvPr/>
          </p:nvGrpSpPr>
          <p:grpSpPr>
            <a:xfrm>
              <a:off x="13639800" y="6370260"/>
              <a:ext cx="9606055" cy="152400"/>
              <a:chOff x="2055030" y="1463669"/>
              <a:chExt cx="2304256" cy="544908"/>
            </a:xfrm>
          </p:grpSpPr>
          <p:sp>
            <p:nvSpPr>
              <p:cNvPr id="16" name="Rectangle 15"/>
              <p:cNvSpPr/>
              <p:nvPr/>
            </p:nvSpPr>
            <p:spPr>
              <a:xfrm>
                <a:off x="2055030" y="1463670"/>
                <a:ext cx="576064" cy="544907"/>
              </a:xfrm>
              <a:prstGeom prst="rect">
                <a:avLst/>
              </a:prstGeom>
              <a:solidFill>
                <a:srgbClr val="CC0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2631094" y="1463670"/>
                <a:ext cx="576064" cy="544907"/>
              </a:xfrm>
              <a:prstGeom prst="rect">
                <a:avLst/>
              </a:prstGeom>
              <a:solidFill>
                <a:srgbClr val="86269B"/>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8" name="Rectangle 17"/>
              <p:cNvSpPr/>
              <p:nvPr/>
            </p:nvSpPr>
            <p:spPr>
              <a:xfrm>
                <a:off x="3207158" y="1463669"/>
                <a:ext cx="576064" cy="544907"/>
              </a:xfrm>
              <a:prstGeom prst="rect">
                <a:avLst/>
              </a:prstGeom>
              <a:solidFill>
                <a:srgbClr val="00D2F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19" name="Rectangle 18"/>
              <p:cNvSpPr/>
              <p:nvPr/>
            </p:nvSpPr>
            <p:spPr>
              <a:xfrm>
                <a:off x="3783222" y="1463670"/>
                <a:ext cx="576064" cy="544907"/>
              </a:xfrm>
              <a:prstGeom prst="rect">
                <a:avLst/>
              </a:prstGeom>
              <a:solidFill>
                <a:srgbClr val="00B796"/>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sp>
          <p:nvSpPr>
            <p:cNvPr id="15" name="Rectangle 14"/>
            <p:cNvSpPr/>
            <p:nvPr/>
          </p:nvSpPr>
          <p:spPr>
            <a:xfrm>
              <a:off x="11238286" y="6370260"/>
              <a:ext cx="2401514" cy="152400"/>
            </a:xfrm>
            <a:prstGeom prst="rect">
              <a:avLst/>
            </a:prstGeom>
            <a:solidFill>
              <a:srgbClr val="FE960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pic>
        <p:nvPicPr>
          <p:cNvPr id="165" name="Picture 2" descr="U:\Бирюков\ГЕРБ КАЗНАЧЕЙСТВА.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348" y="80628"/>
            <a:ext cx="356786" cy="324036"/>
          </a:xfrm>
          <a:prstGeom prst="rect">
            <a:avLst/>
          </a:prstGeom>
          <a:noFill/>
          <a:extLst>
            <a:ext uri="{909E8E84-426E-40DD-AFC4-6F175D3DCCD1}">
              <a14:hiddenFill xmlns:a14="http://schemas.microsoft.com/office/drawing/2010/main">
                <a:solidFill>
                  <a:srgbClr val="FFFFFF"/>
                </a:solidFill>
              </a14:hiddenFill>
            </a:ext>
          </a:extLst>
        </p:spPr>
      </p:pic>
      <p:sp>
        <p:nvSpPr>
          <p:cNvPr id="167" name="TextBox 166"/>
          <p:cNvSpPr txBox="1"/>
          <p:nvPr/>
        </p:nvSpPr>
        <p:spPr>
          <a:xfrm>
            <a:off x="607423" y="108046"/>
            <a:ext cx="8429073" cy="238834"/>
          </a:xfrm>
          <a:prstGeom prst="rect">
            <a:avLst/>
          </a:prstGeom>
          <a:noFill/>
          <a:ln w="25400">
            <a:noFill/>
          </a:ln>
        </p:spPr>
        <p:txBody>
          <a:bodyPr wrap="none" lIns="38403" tIns="19202" rIns="38403" bIns="19202" rtlCol="0">
            <a:spAutoFit/>
          </a:bodyPr>
          <a:lstStyle/>
          <a:p>
            <a:r>
              <a:rPr lang="ru-RU" sz="1300" spc="-63" dirty="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rPr>
              <a:t>Управление Федерального казначейства по Саратовской </a:t>
            </a:r>
            <a:r>
              <a:rPr lang="ru-RU" sz="1300" spc="-63" dirty="0" smtClean="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rPr>
              <a:t>области</a:t>
            </a:r>
            <a:r>
              <a:rPr lang="en-US" sz="1300" spc="-63" dirty="0" smtClean="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rPr>
              <a:t>                                                                                                      saratov.roskazna.ru</a:t>
            </a:r>
            <a:endParaRPr lang="id-ID" sz="1300" spc="-63" dirty="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endParaRPr>
          </a:p>
        </p:txBody>
      </p:sp>
      <p:cxnSp>
        <p:nvCxnSpPr>
          <p:cNvPr id="168" name="Прямая соединительная линия 167"/>
          <p:cNvCxnSpPr/>
          <p:nvPr/>
        </p:nvCxnSpPr>
        <p:spPr bwMode="auto">
          <a:xfrm>
            <a:off x="-3100" y="434106"/>
            <a:ext cx="9154244" cy="0"/>
          </a:xfrm>
          <a:prstGeom prst="line">
            <a:avLst/>
          </a:prstGeom>
          <a:blipFill dpi="0" rotWithShape="0">
            <a:blip r:embed="rId4"/>
            <a:srcRect/>
            <a:tile tx="0" ty="0" sx="100000" sy="100000" flip="none" algn="tl"/>
          </a:blipFill>
          <a:ln w="25400"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3" name="Номер слайда 22"/>
          <p:cNvSpPr>
            <a:spLocks noGrp="1"/>
          </p:cNvSpPr>
          <p:nvPr>
            <p:ph type="sldNum" sz="quarter" idx="12"/>
          </p:nvPr>
        </p:nvSpPr>
        <p:spPr>
          <a:xfrm>
            <a:off x="6948264" y="6453336"/>
            <a:ext cx="2133600" cy="365125"/>
          </a:xfrm>
        </p:spPr>
        <p:txBody>
          <a:bodyPr/>
          <a:lstStyle/>
          <a:p>
            <a:fld id="{C0EB37D2-4202-4A90-8246-13FB6654ACC2}" type="slidenum">
              <a:rPr lang="ru-RU" smtClean="0"/>
              <a:pPr/>
              <a:t>8</a:t>
            </a:fld>
            <a:endParaRPr lang="ru-RU" dirty="0"/>
          </a:p>
        </p:txBody>
      </p:sp>
      <p:sp>
        <p:nvSpPr>
          <p:cNvPr id="42" name="Прямоугольник 41"/>
          <p:cNvSpPr/>
          <p:nvPr/>
        </p:nvSpPr>
        <p:spPr>
          <a:xfrm>
            <a:off x="572291" y="5394071"/>
            <a:ext cx="288862" cy="338554"/>
          </a:xfrm>
          <a:prstGeom prst="rect">
            <a:avLst/>
          </a:prstGeom>
        </p:spPr>
        <p:txBody>
          <a:bodyPr wrap="none">
            <a:spAutoFit/>
          </a:bodyPr>
          <a:lstStyle/>
          <a:p>
            <a:r>
              <a:rPr lang="ru-RU" sz="1600" b="1" dirty="0" smtClean="0">
                <a:solidFill>
                  <a:schemeClr val="bg1"/>
                </a:solidFill>
                <a:latin typeface="Calibri" pitchFamily="34" charset="0"/>
              </a:rPr>
              <a:t>1</a:t>
            </a:r>
            <a:endParaRPr lang="id-ID" sz="1600" b="1" dirty="0">
              <a:solidFill>
                <a:schemeClr val="bg1"/>
              </a:solidFill>
              <a:latin typeface="Calibri" pitchFamily="34" charset="0"/>
            </a:endParaRPr>
          </a:p>
        </p:txBody>
      </p:sp>
      <p:pic>
        <p:nvPicPr>
          <p:cNvPr id="25" name="Рисунок 24"/>
          <p:cNvPicPr/>
          <p:nvPr/>
        </p:nvPicPr>
        <p:blipFill rotWithShape="1">
          <a:blip r:embed="rId5"/>
          <a:srcRect t="19873" r="2128" b="8034"/>
          <a:stretch/>
        </p:blipFill>
        <p:spPr bwMode="auto">
          <a:xfrm>
            <a:off x="395536" y="1579786"/>
            <a:ext cx="8451294" cy="3548691"/>
          </a:xfrm>
          <a:prstGeom prst="rect">
            <a:avLst/>
          </a:prstGeom>
          <a:ln>
            <a:noFill/>
          </a:ln>
          <a:extLst>
            <a:ext uri="{53640926-AAD7-44D8-BBD7-CCE9431645EC}">
              <a14:shadowObscured xmlns:a14="http://schemas.microsoft.com/office/drawing/2010/main"/>
            </a:ext>
          </a:extLst>
        </p:spPr>
      </p:pic>
      <p:sp>
        <p:nvSpPr>
          <p:cNvPr id="31" name="Прямоугольник 30"/>
          <p:cNvSpPr/>
          <p:nvPr/>
        </p:nvSpPr>
        <p:spPr>
          <a:xfrm>
            <a:off x="572291" y="5394071"/>
            <a:ext cx="288862" cy="338554"/>
          </a:xfrm>
          <a:prstGeom prst="rect">
            <a:avLst/>
          </a:prstGeom>
        </p:spPr>
        <p:txBody>
          <a:bodyPr wrap="none">
            <a:spAutoFit/>
          </a:bodyPr>
          <a:lstStyle/>
          <a:p>
            <a:r>
              <a:rPr lang="ru-RU" sz="1600" b="1" dirty="0" smtClean="0">
                <a:solidFill>
                  <a:schemeClr val="bg1"/>
                </a:solidFill>
                <a:latin typeface="Calibri" pitchFamily="34" charset="0"/>
              </a:rPr>
              <a:t>1</a:t>
            </a:r>
            <a:endParaRPr lang="id-ID" sz="1600" b="1" dirty="0">
              <a:solidFill>
                <a:schemeClr val="bg1"/>
              </a:solidFill>
              <a:latin typeface="Calibri" pitchFamily="34" charset="0"/>
            </a:endParaRPr>
          </a:p>
        </p:txBody>
      </p:sp>
      <p:sp>
        <p:nvSpPr>
          <p:cNvPr id="32" name="Rectangle 103"/>
          <p:cNvSpPr/>
          <p:nvPr/>
        </p:nvSpPr>
        <p:spPr bwMode="auto">
          <a:xfrm>
            <a:off x="701978" y="5670929"/>
            <a:ext cx="7917718" cy="661228"/>
          </a:xfrm>
          <a:prstGeom prst="rect">
            <a:avLst/>
          </a:prstGeom>
          <a:solidFill>
            <a:srgbClr val="00B796"/>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384048"/>
            <a:endParaRPr lang="id-ID">
              <a:latin typeface="Calibri" pitchFamily="34" charset="0"/>
            </a:endParaRPr>
          </a:p>
        </p:txBody>
      </p:sp>
      <p:sp>
        <p:nvSpPr>
          <p:cNvPr id="33" name="Oval 153"/>
          <p:cNvSpPr/>
          <p:nvPr/>
        </p:nvSpPr>
        <p:spPr bwMode="auto">
          <a:xfrm>
            <a:off x="251520" y="5633089"/>
            <a:ext cx="686718" cy="699068"/>
          </a:xfrm>
          <a:prstGeom prst="ellipse">
            <a:avLst/>
          </a:prstGeom>
          <a:solidFill>
            <a:srgbClr val="00B796"/>
          </a:solidFill>
          <a:ln w="50800" cap="flat" cmpd="sng" algn="ctr">
            <a:solidFill>
              <a:schemeClr val="bg1">
                <a:lumMod val="9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id-ID" sz="1500" dirty="0">
              <a:latin typeface="Calibri" pitchFamily="34" charset="0"/>
            </a:endParaRPr>
          </a:p>
        </p:txBody>
      </p:sp>
      <p:sp>
        <p:nvSpPr>
          <p:cNvPr id="34" name="Прямоугольник 33"/>
          <p:cNvSpPr/>
          <p:nvPr/>
        </p:nvSpPr>
        <p:spPr>
          <a:xfrm>
            <a:off x="938239" y="5661248"/>
            <a:ext cx="7681457" cy="830997"/>
          </a:xfrm>
          <a:prstGeom prst="rect">
            <a:avLst/>
          </a:prstGeom>
        </p:spPr>
        <p:txBody>
          <a:bodyPr wrap="square">
            <a:spAutoFit/>
          </a:bodyPr>
          <a:lstStyle/>
          <a:p>
            <a:pPr algn="just"/>
            <a:r>
              <a:rPr lang="ru-RU" sz="1200" dirty="0">
                <a:solidFill>
                  <a:schemeClr val="bg1"/>
                </a:solidFill>
              </a:rPr>
              <a:t>Вкладка «Общая информация» содержит данные о федеральном государственном заказчике, основные сведения документа (регистрационный номер, информация о статусе и версии, плановый период, даты создания и утверждения, единицу измерения) – формируется автоматически.</a:t>
            </a:r>
          </a:p>
          <a:p>
            <a:pPr algn="l"/>
            <a:endParaRPr lang="ru-RU" sz="1200" dirty="0">
              <a:solidFill>
                <a:schemeClr val="bg1"/>
              </a:solidFill>
            </a:endParaRPr>
          </a:p>
        </p:txBody>
      </p:sp>
      <p:sp>
        <p:nvSpPr>
          <p:cNvPr id="35" name="Прямоугольник 34"/>
          <p:cNvSpPr/>
          <p:nvPr/>
        </p:nvSpPr>
        <p:spPr>
          <a:xfrm>
            <a:off x="953695" y="6332157"/>
            <a:ext cx="7666002" cy="307777"/>
          </a:xfrm>
          <a:prstGeom prst="rect">
            <a:avLst/>
          </a:prstGeom>
        </p:spPr>
        <p:txBody>
          <a:bodyPr wrap="square">
            <a:spAutoFit/>
          </a:bodyPr>
          <a:lstStyle/>
          <a:p>
            <a:pPr algn="l"/>
            <a:r>
              <a:rPr lang="ru-RU" sz="1400" dirty="0">
                <a:solidFill>
                  <a:schemeClr val="bg1"/>
                </a:solidFill>
              </a:rPr>
              <a:t>Переход к списковой форме карточек укрупненных закупок </a:t>
            </a:r>
            <a:r>
              <a:rPr lang="ru-RU" sz="1400" dirty="0" smtClean="0">
                <a:solidFill>
                  <a:schemeClr val="bg1"/>
                </a:solidFill>
              </a:rPr>
              <a:t>.</a:t>
            </a:r>
            <a:endParaRPr lang="ru-RU" sz="1400" dirty="0">
              <a:solidFill>
                <a:schemeClr val="bg1"/>
              </a:solidFill>
              <a:latin typeface="Calibri" pitchFamily="34" charset="0"/>
            </a:endParaRPr>
          </a:p>
        </p:txBody>
      </p:sp>
      <p:sp>
        <p:nvSpPr>
          <p:cNvPr id="28" name="Прямоугольник 27"/>
          <p:cNvSpPr/>
          <p:nvPr/>
        </p:nvSpPr>
        <p:spPr>
          <a:xfrm>
            <a:off x="5071919" y="2217986"/>
            <a:ext cx="652209" cy="182446"/>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9" name="Rectangle 3"/>
          <p:cNvSpPr/>
          <p:nvPr/>
        </p:nvSpPr>
        <p:spPr>
          <a:xfrm>
            <a:off x="150349" y="480865"/>
            <a:ext cx="8670124" cy="715887"/>
          </a:xfrm>
          <a:prstGeom prst="rect">
            <a:avLst/>
          </a:prstGeom>
        </p:spPr>
        <p:txBody>
          <a:bodyPr wrap="square" lIns="38403" tIns="19202" rIns="38403" bIns="19202">
            <a:spAutoFit/>
          </a:bodyPr>
          <a:lstStyle/>
          <a:p>
            <a:r>
              <a:rPr lang="ru-RU" sz="2200" dirty="0" smtClean="0">
                <a:solidFill>
                  <a:schemeClr val="accent2">
                    <a:lumMod val="50000"/>
                  </a:schemeClr>
                </a:solidFill>
              </a:rPr>
              <a:t>Формирование Предложения </a:t>
            </a:r>
            <a:r>
              <a:rPr lang="ru-RU" sz="2200" dirty="0">
                <a:solidFill>
                  <a:schemeClr val="accent2">
                    <a:lumMod val="50000"/>
                  </a:schemeClr>
                </a:solidFill>
              </a:rPr>
              <a:t>по закупкам товаров, работ, </a:t>
            </a:r>
            <a:r>
              <a:rPr lang="ru-RU" sz="2200" dirty="0" smtClean="0">
                <a:solidFill>
                  <a:schemeClr val="accent2">
                    <a:lumMod val="50000"/>
                  </a:schemeClr>
                </a:solidFill>
              </a:rPr>
              <a:t>услуг для </a:t>
            </a:r>
            <a:r>
              <a:rPr lang="ru-RU" sz="2200" dirty="0">
                <a:solidFill>
                  <a:schemeClr val="accent2">
                    <a:lumMod val="50000"/>
                  </a:schemeClr>
                </a:solidFill>
              </a:rPr>
              <a:t>обеспечения федеральных нужд </a:t>
            </a:r>
            <a:r>
              <a:rPr lang="ru-RU" sz="2200" dirty="0" smtClean="0">
                <a:solidFill>
                  <a:schemeClr val="accent2">
                    <a:lumMod val="50000"/>
                  </a:schemeClr>
                </a:solidFill>
              </a:rPr>
              <a:t>по ВР 200</a:t>
            </a:r>
            <a:endParaRPr lang="ru-RU" sz="2200" dirty="0">
              <a:solidFill>
                <a:schemeClr val="accent2">
                  <a:lumMod val="50000"/>
                </a:schemeClr>
              </a:solidFill>
            </a:endParaRPr>
          </a:p>
        </p:txBody>
      </p:sp>
    </p:spTree>
    <p:extLst>
      <p:ext uri="{BB962C8B-B14F-4D97-AF65-F5344CB8AC3E}">
        <p14:creationId xmlns:p14="http://schemas.microsoft.com/office/powerpoint/2010/main" val="32206747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 name="Group 4"/>
          <p:cNvGrpSpPr/>
          <p:nvPr/>
        </p:nvGrpSpPr>
        <p:grpSpPr>
          <a:xfrm flipV="1">
            <a:off x="3900986" y="1270898"/>
            <a:ext cx="1346072" cy="69870"/>
            <a:chOff x="11238286" y="6370260"/>
            <a:chExt cx="12007569" cy="152400"/>
          </a:xfrm>
        </p:grpSpPr>
        <p:grpSp>
          <p:nvGrpSpPr>
            <p:cNvPr id="6" name="Group 5"/>
            <p:cNvGrpSpPr/>
            <p:nvPr/>
          </p:nvGrpSpPr>
          <p:grpSpPr>
            <a:xfrm>
              <a:off x="13639800" y="6370260"/>
              <a:ext cx="9606055" cy="152400"/>
              <a:chOff x="2055030" y="1463669"/>
              <a:chExt cx="2304256" cy="544908"/>
            </a:xfrm>
          </p:grpSpPr>
          <p:sp>
            <p:nvSpPr>
              <p:cNvPr id="8" name="Rectangle 42"/>
              <p:cNvSpPr/>
              <p:nvPr/>
            </p:nvSpPr>
            <p:spPr>
              <a:xfrm>
                <a:off x="2055030" y="1463670"/>
                <a:ext cx="576064" cy="544907"/>
              </a:xfrm>
              <a:prstGeom prst="rect">
                <a:avLst/>
              </a:prstGeom>
              <a:solidFill>
                <a:srgbClr val="CC0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43"/>
              <p:cNvSpPr/>
              <p:nvPr/>
            </p:nvSpPr>
            <p:spPr>
              <a:xfrm>
                <a:off x="2631094" y="1463670"/>
                <a:ext cx="576064" cy="544907"/>
              </a:xfrm>
              <a:prstGeom prst="rect">
                <a:avLst/>
              </a:prstGeom>
              <a:solidFill>
                <a:srgbClr val="86269B"/>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0" name="Rectangle 44"/>
              <p:cNvSpPr/>
              <p:nvPr/>
            </p:nvSpPr>
            <p:spPr>
              <a:xfrm>
                <a:off x="3207158" y="1463669"/>
                <a:ext cx="576064" cy="544907"/>
              </a:xfrm>
              <a:prstGeom prst="rect">
                <a:avLst/>
              </a:prstGeom>
              <a:solidFill>
                <a:srgbClr val="00D2F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11" name="Rectangle 45"/>
              <p:cNvSpPr/>
              <p:nvPr/>
            </p:nvSpPr>
            <p:spPr>
              <a:xfrm>
                <a:off x="3783222" y="1463670"/>
                <a:ext cx="576064" cy="544907"/>
              </a:xfrm>
              <a:prstGeom prst="rect">
                <a:avLst/>
              </a:prstGeom>
              <a:solidFill>
                <a:srgbClr val="00B796"/>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sp>
          <p:nvSpPr>
            <p:cNvPr id="7" name="Rectangle 41"/>
            <p:cNvSpPr/>
            <p:nvPr/>
          </p:nvSpPr>
          <p:spPr>
            <a:xfrm>
              <a:off x="11238286" y="6370260"/>
              <a:ext cx="2401514" cy="152400"/>
            </a:xfrm>
            <a:prstGeom prst="rect">
              <a:avLst/>
            </a:prstGeom>
            <a:solidFill>
              <a:srgbClr val="FE960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grpSp>
        <p:nvGrpSpPr>
          <p:cNvPr id="13" name="Group 12"/>
          <p:cNvGrpSpPr/>
          <p:nvPr/>
        </p:nvGrpSpPr>
        <p:grpSpPr>
          <a:xfrm>
            <a:off x="-3100" y="0"/>
            <a:ext cx="9154244" cy="62186"/>
            <a:chOff x="11238286" y="6370260"/>
            <a:chExt cx="12007569" cy="152400"/>
          </a:xfrm>
        </p:grpSpPr>
        <p:grpSp>
          <p:nvGrpSpPr>
            <p:cNvPr id="14" name="Group 13"/>
            <p:cNvGrpSpPr/>
            <p:nvPr/>
          </p:nvGrpSpPr>
          <p:grpSpPr>
            <a:xfrm>
              <a:off x="13639800" y="6370260"/>
              <a:ext cx="9606055" cy="152400"/>
              <a:chOff x="2055030" y="1463669"/>
              <a:chExt cx="2304256" cy="544908"/>
            </a:xfrm>
          </p:grpSpPr>
          <p:sp>
            <p:nvSpPr>
              <p:cNvPr id="16" name="Rectangle 15"/>
              <p:cNvSpPr/>
              <p:nvPr/>
            </p:nvSpPr>
            <p:spPr>
              <a:xfrm>
                <a:off x="2055030" y="1463670"/>
                <a:ext cx="576064" cy="544907"/>
              </a:xfrm>
              <a:prstGeom prst="rect">
                <a:avLst/>
              </a:prstGeom>
              <a:solidFill>
                <a:srgbClr val="CC0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2631094" y="1463670"/>
                <a:ext cx="576064" cy="544907"/>
              </a:xfrm>
              <a:prstGeom prst="rect">
                <a:avLst/>
              </a:prstGeom>
              <a:solidFill>
                <a:srgbClr val="86269B"/>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8" name="Rectangle 17"/>
              <p:cNvSpPr/>
              <p:nvPr/>
            </p:nvSpPr>
            <p:spPr>
              <a:xfrm>
                <a:off x="3207158" y="1463669"/>
                <a:ext cx="576064" cy="544907"/>
              </a:xfrm>
              <a:prstGeom prst="rect">
                <a:avLst/>
              </a:prstGeom>
              <a:solidFill>
                <a:srgbClr val="00D2F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19" name="Rectangle 18"/>
              <p:cNvSpPr/>
              <p:nvPr/>
            </p:nvSpPr>
            <p:spPr>
              <a:xfrm>
                <a:off x="3783222" y="1463670"/>
                <a:ext cx="576064" cy="544907"/>
              </a:xfrm>
              <a:prstGeom prst="rect">
                <a:avLst/>
              </a:prstGeom>
              <a:solidFill>
                <a:srgbClr val="00B796"/>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sp>
          <p:nvSpPr>
            <p:cNvPr id="15" name="Rectangle 14"/>
            <p:cNvSpPr/>
            <p:nvPr/>
          </p:nvSpPr>
          <p:spPr>
            <a:xfrm>
              <a:off x="11238286" y="6370260"/>
              <a:ext cx="2401514" cy="152400"/>
            </a:xfrm>
            <a:prstGeom prst="rect">
              <a:avLst/>
            </a:prstGeom>
            <a:solidFill>
              <a:srgbClr val="FE960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pic>
        <p:nvPicPr>
          <p:cNvPr id="165" name="Picture 2" descr="U:\Бирюков\ГЕРБ КАЗНАЧЕЙСТВА.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348" y="80628"/>
            <a:ext cx="356786" cy="324036"/>
          </a:xfrm>
          <a:prstGeom prst="rect">
            <a:avLst/>
          </a:prstGeom>
          <a:noFill/>
          <a:extLst>
            <a:ext uri="{909E8E84-426E-40DD-AFC4-6F175D3DCCD1}">
              <a14:hiddenFill xmlns:a14="http://schemas.microsoft.com/office/drawing/2010/main">
                <a:solidFill>
                  <a:srgbClr val="FFFFFF"/>
                </a:solidFill>
              </a14:hiddenFill>
            </a:ext>
          </a:extLst>
        </p:spPr>
      </p:pic>
      <p:sp>
        <p:nvSpPr>
          <p:cNvPr id="167" name="TextBox 166"/>
          <p:cNvSpPr txBox="1"/>
          <p:nvPr/>
        </p:nvSpPr>
        <p:spPr>
          <a:xfrm>
            <a:off x="607423" y="108046"/>
            <a:ext cx="8429073" cy="238834"/>
          </a:xfrm>
          <a:prstGeom prst="rect">
            <a:avLst/>
          </a:prstGeom>
          <a:noFill/>
          <a:ln w="25400">
            <a:noFill/>
          </a:ln>
        </p:spPr>
        <p:txBody>
          <a:bodyPr wrap="none" lIns="38403" tIns="19202" rIns="38403" bIns="19202" rtlCol="0">
            <a:spAutoFit/>
          </a:bodyPr>
          <a:lstStyle/>
          <a:p>
            <a:r>
              <a:rPr lang="ru-RU" sz="1300" spc="-63" dirty="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rPr>
              <a:t>Управление Федерального казначейства по Саратовской </a:t>
            </a:r>
            <a:r>
              <a:rPr lang="ru-RU" sz="1300" spc="-63" dirty="0" smtClean="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rPr>
              <a:t>области</a:t>
            </a:r>
            <a:r>
              <a:rPr lang="en-US" sz="1300" spc="-63" dirty="0" smtClean="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rPr>
              <a:t>                                                                                                      saratov.roskazna.ru</a:t>
            </a:r>
            <a:endParaRPr lang="id-ID" sz="1300" spc="-63" dirty="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endParaRPr>
          </a:p>
        </p:txBody>
      </p:sp>
      <p:cxnSp>
        <p:nvCxnSpPr>
          <p:cNvPr id="168" name="Прямая соединительная линия 167"/>
          <p:cNvCxnSpPr/>
          <p:nvPr/>
        </p:nvCxnSpPr>
        <p:spPr bwMode="auto">
          <a:xfrm>
            <a:off x="-3100" y="434106"/>
            <a:ext cx="9154244" cy="0"/>
          </a:xfrm>
          <a:prstGeom prst="line">
            <a:avLst/>
          </a:prstGeom>
          <a:blipFill dpi="0" rotWithShape="0">
            <a:blip r:embed="rId4"/>
            <a:srcRect/>
            <a:tile tx="0" ty="0" sx="100000" sy="100000" flip="none" algn="tl"/>
          </a:blipFill>
          <a:ln w="25400"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3" name="Номер слайда 22"/>
          <p:cNvSpPr>
            <a:spLocks noGrp="1"/>
          </p:cNvSpPr>
          <p:nvPr>
            <p:ph type="sldNum" sz="quarter" idx="12"/>
          </p:nvPr>
        </p:nvSpPr>
        <p:spPr>
          <a:xfrm>
            <a:off x="6948264" y="6313541"/>
            <a:ext cx="2133600" cy="365125"/>
          </a:xfrm>
        </p:spPr>
        <p:txBody>
          <a:bodyPr/>
          <a:lstStyle/>
          <a:p>
            <a:fld id="{C0EB37D2-4202-4A90-8246-13FB6654ACC2}" type="slidenum">
              <a:rPr lang="ru-RU" smtClean="0"/>
              <a:pPr/>
              <a:t>9</a:t>
            </a:fld>
            <a:endParaRPr lang="ru-RU" dirty="0"/>
          </a:p>
        </p:txBody>
      </p:sp>
      <p:sp>
        <p:nvSpPr>
          <p:cNvPr id="29" name="Rectangle 3"/>
          <p:cNvSpPr/>
          <p:nvPr/>
        </p:nvSpPr>
        <p:spPr>
          <a:xfrm>
            <a:off x="150349" y="480865"/>
            <a:ext cx="8670124" cy="715887"/>
          </a:xfrm>
          <a:prstGeom prst="rect">
            <a:avLst/>
          </a:prstGeom>
        </p:spPr>
        <p:txBody>
          <a:bodyPr wrap="square" lIns="38403" tIns="19202" rIns="38403" bIns="19202">
            <a:spAutoFit/>
          </a:bodyPr>
          <a:lstStyle/>
          <a:p>
            <a:r>
              <a:rPr lang="ru-RU" sz="2200" dirty="0" smtClean="0">
                <a:solidFill>
                  <a:schemeClr val="accent2">
                    <a:lumMod val="50000"/>
                  </a:schemeClr>
                </a:solidFill>
              </a:rPr>
              <a:t>Формирование Предложения </a:t>
            </a:r>
            <a:r>
              <a:rPr lang="ru-RU" sz="2200" dirty="0">
                <a:solidFill>
                  <a:schemeClr val="accent2">
                    <a:lumMod val="50000"/>
                  </a:schemeClr>
                </a:solidFill>
              </a:rPr>
              <a:t>по закупкам товаров, работ, </a:t>
            </a:r>
            <a:r>
              <a:rPr lang="ru-RU" sz="2200" dirty="0" smtClean="0">
                <a:solidFill>
                  <a:schemeClr val="accent2">
                    <a:lumMod val="50000"/>
                  </a:schemeClr>
                </a:solidFill>
              </a:rPr>
              <a:t>услуг для </a:t>
            </a:r>
            <a:r>
              <a:rPr lang="ru-RU" sz="2200" dirty="0">
                <a:solidFill>
                  <a:schemeClr val="accent2">
                    <a:lumMod val="50000"/>
                  </a:schemeClr>
                </a:solidFill>
              </a:rPr>
              <a:t>обеспечения федеральных нужд </a:t>
            </a:r>
            <a:r>
              <a:rPr lang="ru-RU" sz="2200" dirty="0" smtClean="0">
                <a:solidFill>
                  <a:schemeClr val="accent2">
                    <a:lumMod val="50000"/>
                  </a:schemeClr>
                </a:solidFill>
              </a:rPr>
              <a:t>по ВР 200</a:t>
            </a:r>
            <a:endParaRPr lang="ru-RU" sz="2200" dirty="0">
              <a:solidFill>
                <a:schemeClr val="accent2">
                  <a:lumMod val="50000"/>
                </a:schemeClr>
              </a:solidFill>
            </a:endParaRPr>
          </a:p>
        </p:txBody>
      </p:sp>
      <p:pic>
        <p:nvPicPr>
          <p:cNvPr id="30" name="Рисунок 29"/>
          <p:cNvPicPr/>
          <p:nvPr/>
        </p:nvPicPr>
        <p:blipFill rotWithShape="1">
          <a:blip r:embed="rId5"/>
          <a:srcRect t="22881" r="9025" b="24654"/>
          <a:stretch/>
        </p:blipFill>
        <p:spPr bwMode="auto">
          <a:xfrm>
            <a:off x="702204" y="1466782"/>
            <a:ext cx="7562460" cy="2500442"/>
          </a:xfrm>
          <a:prstGeom prst="rect">
            <a:avLst/>
          </a:prstGeom>
          <a:ln>
            <a:noFill/>
          </a:ln>
          <a:extLst>
            <a:ext uri="{53640926-AAD7-44D8-BBD7-CCE9431645EC}">
              <a14:shadowObscured xmlns:a14="http://schemas.microsoft.com/office/drawing/2010/main"/>
            </a:ext>
          </a:extLst>
        </p:spPr>
      </p:pic>
      <p:sp>
        <p:nvSpPr>
          <p:cNvPr id="28" name="Прямоугольник 27"/>
          <p:cNvSpPr/>
          <p:nvPr/>
        </p:nvSpPr>
        <p:spPr>
          <a:xfrm>
            <a:off x="5796136" y="2060848"/>
            <a:ext cx="652209" cy="182446"/>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6" name="Прямоугольник 35"/>
          <p:cNvSpPr/>
          <p:nvPr/>
        </p:nvSpPr>
        <p:spPr>
          <a:xfrm>
            <a:off x="834863" y="5721152"/>
            <a:ext cx="288862" cy="338554"/>
          </a:xfrm>
          <a:prstGeom prst="rect">
            <a:avLst/>
          </a:prstGeom>
        </p:spPr>
        <p:txBody>
          <a:bodyPr wrap="none">
            <a:spAutoFit/>
          </a:bodyPr>
          <a:lstStyle/>
          <a:p>
            <a:r>
              <a:rPr lang="ru-RU" sz="1600" b="1" dirty="0">
                <a:solidFill>
                  <a:schemeClr val="bg1"/>
                </a:solidFill>
                <a:latin typeface="Calibri" pitchFamily="34" charset="0"/>
              </a:rPr>
              <a:t>4</a:t>
            </a:r>
            <a:endParaRPr lang="id-ID" sz="1600" b="1" dirty="0">
              <a:solidFill>
                <a:schemeClr val="bg1"/>
              </a:solidFill>
              <a:latin typeface="Calibri" pitchFamily="34" charset="0"/>
            </a:endParaRPr>
          </a:p>
        </p:txBody>
      </p:sp>
      <p:sp>
        <p:nvSpPr>
          <p:cNvPr id="41" name="Rectangle 103"/>
          <p:cNvSpPr/>
          <p:nvPr/>
        </p:nvSpPr>
        <p:spPr bwMode="auto">
          <a:xfrm>
            <a:off x="752511" y="5423946"/>
            <a:ext cx="7851936" cy="440463"/>
          </a:xfrm>
          <a:prstGeom prst="rect">
            <a:avLst/>
          </a:prstGeom>
          <a:solidFill>
            <a:srgbClr val="86269B"/>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384048"/>
            <a:endParaRPr lang="id-ID">
              <a:latin typeface="Calibri" pitchFamily="34" charset="0"/>
            </a:endParaRPr>
          </a:p>
        </p:txBody>
      </p:sp>
      <p:sp>
        <p:nvSpPr>
          <p:cNvPr id="43" name="Oval 153"/>
          <p:cNvSpPr/>
          <p:nvPr/>
        </p:nvSpPr>
        <p:spPr bwMode="auto">
          <a:xfrm>
            <a:off x="338983" y="5386106"/>
            <a:ext cx="567104" cy="541108"/>
          </a:xfrm>
          <a:prstGeom prst="ellipse">
            <a:avLst/>
          </a:prstGeom>
          <a:solidFill>
            <a:srgbClr val="86269B"/>
          </a:solidFill>
          <a:ln w="50800" cap="flat" cmpd="sng" algn="ctr">
            <a:solidFill>
              <a:schemeClr val="bg1">
                <a:lumMod val="9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id-ID" sz="1500" dirty="0">
              <a:latin typeface="Calibri" pitchFamily="34" charset="0"/>
            </a:endParaRPr>
          </a:p>
        </p:txBody>
      </p:sp>
      <p:sp>
        <p:nvSpPr>
          <p:cNvPr id="44" name="Прямоугольник 43"/>
          <p:cNvSpPr/>
          <p:nvPr/>
        </p:nvSpPr>
        <p:spPr>
          <a:xfrm>
            <a:off x="953694" y="5373216"/>
            <a:ext cx="7650751" cy="553998"/>
          </a:xfrm>
          <a:prstGeom prst="rect">
            <a:avLst/>
          </a:prstGeom>
        </p:spPr>
        <p:txBody>
          <a:bodyPr wrap="square">
            <a:spAutoFit/>
          </a:bodyPr>
          <a:lstStyle/>
          <a:p>
            <a:pPr algn="just"/>
            <a:r>
              <a:rPr lang="ru-RU" sz="1000" dirty="0">
                <a:solidFill>
                  <a:schemeClr val="bg1"/>
                </a:solidFill>
              </a:rPr>
              <a:t>выбрать согласующего из справочника</a:t>
            </a:r>
            <a:r>
              <a:rPr lang="ru-RU" sz="1000" dirty="0" smtClean="0">
                <a:solidFill>
                  <a:schemeClr val="bg1"/>
                </a:solidFill>
              </a:rPr>
              <a:t>,. </a:t>
            </a:r>
            <a:r>
              <a:rPr lang="ru-RU" sz="1000" dirty="0">
                <a:solidFill>
                  <a:schemeClr val="bg1"/>
                </a:solidFill>
              </a:rPr>
              <a:t>В случае выбора более одного согласующего – при параллельном согласовании указываются одинаковые значения Этапа, Кода и Порядкового номера, при последовательном – различные в соответствии с необходимой </a:t>
            </a:r>
            <a:r>
              <a:rPr lang="ru-RU" sz="1000" dirty="0" smtClean="0">
                <a:solidFill>
                  <a:schemeClr val="bg1"/>
                </a:solidFill>
              </a:rPr>
              <a:t>последовательностью.</a:t>
            </a:r>
            <a:endParaRPr lang="ru-RU" sz="1000" dirty="0">
              <a:solidFill>
                <a:schemeClr val="bg1"/>
              </a:solidFill>
              <a:latin typeface="Calibri" pitchFamily="34" charset="0"/>
            </a:endParaRPr>
          </a:p>
        </p:txBody>
      </p:sp>
      <p:sp>
        <p:nvSpPr>
          <p:cNvPr id="46" name="Прямоугольник 45"/>
          <p:cNvSpPr/>
          <p:nvPr/>
        </p:nvSpPr>
        <p:spPr>
          <a:xfrm>
            <a:off x="953695" y="6094084"/>
            <a:ext cx="7378305" cy="400110"/>
          </a:xfrm>
          <a:prstGeom prst="rect">
            <a:avLst/>
          </a:prstGeom>
        </p:spPr>
        <p:txBody>
          <a:bodyPr wrap="square">
            <a:spAutoFit/>
          </a:bodyPr>
          <a:lstStyle/>
          <a:p>
            <a:pPr algn="just"/>
            <a:r>
              <a:rPr lang="ru-RU" sz="1000" dirty="0">
                <a:solidFill>
                  <a:schemeClr val="bg1"/>
                </a:solidFill>
              </a:rPr>
              <a:t>Для </a:t>
            </a:r>
            <a:r>
              <a:rPr lang="ru-RU" sz="1000" dirty="0" smtClean="0">
                <a:solidFill>
                  <a:schemeClr val="bg1"/>
                </a:solidFill>
              </a:rPr>
              <a:t>включения </a:t>
            </a:r>
            <a:r>
              <a:rPr lang="ru-RU" sz="1000" dirty="0" err="1" smtClean="0">
                <a:solidFill>
                  <a:schemeClr val="bg1"/>
                </a:solidFill>
              </a:rPr>
              <a:t>уверждающего</a:t>
            </a:r>
            <a:r>
              <a:rPr lang="ru-RU" sz="1000" dirty="0">
                <a:solidFill>
                  <a:schemeClr val="bg1"/>
                </a:solidFill>
              </a:rPr>
              <a:t>, в блоке «Утверждающий» необходимо выбрать пользователя из справочника сотрудников организации, уполномоченных на утверждение</a:t>
            </a:r>
            <a:r>
              <a:rPr lang="ru-RU" sz="1000" dirty="0" smtClean="0">
                <a:solidFill>
                  <a:schemeClr val="bg1"/>
                </a:solidFill>
              </a:rPr>
              <a:t>.</a:t>
            </a:r>
            <a:endParaRPr lang="ru-RU" sz="1000" dirty="0">
              <a:solidFill>
                <a:schemeClr val="bg1"/>
              </a:solidFill>
            </a:endParaRPr>
          </a:p>
        </p:txBody>
      </p:sp>
      <p:sp>
        <p:nvSpPr>
          <p:cNvPr id="47" name="Rectangle 103"/>
          <p:cNvSpPr/>
          <p:nvPr/>
        </p:nvSpPr>
        <p:spPr bwMode="auto">
          <a:xfrm>
            <a:off x="713635" y="4747722"/>
            <a:ext cx="7890812" cy="440463"/>
          </a:xfrm>
          <a:prstGeom prst="rect">
            <a:avLst/>
          </a:prstGeom>
          <a:solidFill>
            <a:srgbClr val="FE9601"/>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384048"/>
            <a:endParaRPr lang="id-ID">
              <a:latin typeface="Calibri" pitchFamily="34" charset="0"/>
            </a:endParaRPr>
          </a:p>
        </p:txBody>
      </p:sp>
      <p:sp>
        <p:nvSpPr>
          <p:cNvPr id="48" name="Oval 153"/>
          <p:cNvSpPr/>
          <p:nvPr/>
        </p:nvSpPr>
        <p:spPr bwMode="auto">
          <a:xfrm>
            <a:off x="324712" y="4709882"/>
            <a:ext cx="566284" cy="541108"/>
          </a:xfrm>
          <a:prstGeom prst="ellipse">
            <a:avLst/>
          </a:prstGeom>
          <a:solidFill>
            <a:srgbClr val="FE9601"/>
          </a:solidFill>
          <a:ln w="50800" cap="flat" cmpd="sng" algn="ctr">
            <a:solidFill>
              <a:schemeClr val="bg1">
                <a:lumMod val="9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id-ID" sz="1500" dirty="0">
              <a:latin typeface="Calibri" pitchFamily="34" charset="0"/>
            </a:endParaRPr>
          </a:p>
        </p:txBody>
      </p:sp>
      <p:sp>
        <p:nvSpPr>
          <p:cNvPr id="50" name="Прямоугольник 49"/>
          <p:cNvSpPr/>
          <p:nvPr/>
        </p:nvSpPr>
        <p:spPr>
          <a:xfrm>
            <a:off x="951373" y="4798676"/>
            <a:ext cx="7367504" cy="276999"/>
          </a:xfrm>
          <a:prstGeom prst="rect">
            <a:avLst/>
          </a:prstGeom>
        </p:spPr>
        <p:txBody>
          <a:bodyPr wrap="square">
            <a:spAutoFit/>
          </a:bodyPr>
          <a:lstStyle/>
          <a:p>
            <a:pPr algn="l"/>
            <a:r>
              <a:rPr lang="ru-RU" sz="1200" dirty="0">
                <a:solidFill>
                  <a:schemeClr val="bg1"/>
                </a:solidFill>
              </a:rPr>
              <a:t>установить признак «Требуется согласование</a:t>
            </a:r>
            <a:r>
              <a:rPr lang="ru-RU" sz="1200" dirty="0" smtClean="0">
                <a:solidFill>
                  <a:schemeClr val="bg1"/>
                </a:solidFill>
              </a:rPr>
              <a:t>»; </a:t>
            </a:r>
            <a:endParaRPr lang="ru-RU" sz="1200" dirty="0">
              <a:solidFill>
                <a:schemeClr val="bg1"/>
              </a:solidFill>
              <a:latin typeface="Calibri" pitchFamily="34" charset="0"/>
            </a:endParaRPr>
          </a:p>
        </p:txBody>
      </p:sp>
      <p:sp>
        <p:nvSpPr>
          <p:cNvPr id="51" name="Rectangle 103"/>
          <p:cNvSpPr/>
          <p:nvPr/>
        </p:nvSpPr>
        <p:spPr bwMode="auto">
          <a:xfrm>
            <a:off x="702204" y="4042904"/>
            <a:ext cx="7902243" cy="440463"/>
          </a:xfrm>
          <a:prstGeom prst="rect">
            <a:avLst/>
          </a:prstGeom>
          <a:solidFill>
            <a:srgbClr val="00B796"/>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384048"/>
            <a:endParaRPr lang="id-ID">
              <a:latin typeface="Calibri" pitchFamily="34" charset="0"/>
            </a:endParaRPr>
          </a:p>
        </p:txBody>
      </p:sp>
      <p:sp>
        <p:nvSpPr>
          <p:cNvPr id="52" name="Oval 153"/>
          <p:cNvSpPr/>
          <p:nvPr/>
        </p:nvSpPr>
        <p:spPr bwMode="auto">
          <a:xfrm>
            <a:off x="323892" y="4005064"/>
            <a:ext cx="567104" cy="541108"/>
          </a:xfrm>
          <a:prstGeom prst="ellipse">
            <a:avLst/>
          </a:prstGeom>
          <a:solidFill>
            <a:srgbClr val="00B796"/>
          </a:solidFill>
          <a:ln w="50800" cap="flat" cmpd="sng" algn="ctr">
            <a:solidFill>
              <a:schemeClr val="bg1">
                <a:lumMod val="9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id-ID" sz="1500" dirty="0">
              <a:latin typeface="Calibri" pitchFamily="34" charset="0"/>
            </a:endParaRPr>
          </a:p>
        </p:txBody>
      </p:sp>
      <p:sp>
        <p:nvSpPr>
          <p:cNvPr id="53" name="Прямоугольник 52"/>
          <p:cNvSpPr/>
          <p:nvPr/>
        </p:nvSpPr>
        <p:spPr>
          <a:xfrm>
            <a:off x="938467" y="4042904"/>
            <a:ext cx="7665978" cy="461665"/>
          </a:xfrm>
          <a:prstGeom prst="rect">
            <a:avLst/>
          </a:prstGeom>
        </p:spPr>
        <p:txBody>
          <a:bodyPr wrap="square">
            <a:spAutoFit/>
          </a:bodyPr>
          <a:lstStyle/>
          <a:p>
            <a:pPr algn="just"/>
            <a:r>
              <a:rPr lang="ru-RU" sz="1200" dirty="0">
                <a:solidFill>
                  <a:schemeClr val="bg1"/>
                </a:solidFill>
              </a:rPr>
              <a:t>На вкладке «Лист согласования», блок «Согласующие» заполняется в случае необходимости согласования карточки. </a:t>
            </a:r>
            <a:r>
              <a:rPr lang="ru-RU" sz="1200" dirty="0" smtClean="0">
                <a:solidFill>
                  <a:schemeClr val="bg1"/>
                </a:solidFill>
              </a:rPr>
              <a:t>Для </a:t>
            </a:r>
            <a:r>
              <a:rPr lang="ru-RU" sz="1200" dirty="0">
                <a:solidFill>
                  <a:schemeClr val="bg1"/>
                </a:solidFill>
              </a:rPr>
              <a:t>выбора согласующих необходимо:</a:t>
            </a:r>
            <a:endParaRPr lang="ru-RU" sz="1200" dirty="0">
              <a:solidFill>
                <a:schemeClr val="bg1"/>
              </a:solidFill>
              <a:latin typeface="Calibri" pitchFamily="34" charset="0"/>
            </a:endParaRPr>
          </a:p>
        </p:txBody>
      </p:sp>
      <p:sp>
        <p:nvSpPr>
          <p:cNvPr id="55" name="Прямоугольник 54"/>
          <p:cNvSpPr/>
          <p:nvPr/>
        </p:nvSpPr>
        <p:spPr>
          <a:xfrm>
            <a:off x="483543" y="6017726"/>
            <a:ext cx="288862" cy="338554"/>
          </a:xfrm>
          <a:prstGeom prst="rect">
            <a:avLst/>
          </a:prstGeom>
        </p:spPr>
        <p:txBody>
          <a:bodyPr wrap="none">
            <a:spAutoFit/>
          </a:bodyPr>
          <a:lstStyle/>
          <a:p>
            <a:r>
              <a:rPr lang="ru-RU" sz="1600" b="1" dirty="0">
                <a:solidFill>
                  <a:schemeClr val="bg1"/>
                </a:solidFill>
                <a:latin typeface="Calibri" pitchFamily="34" charset="0"/>
              </a:rPr>
              <a:t>4</a:t>
            </a:r>
            <a:endParaRPr lang="id-ID" sz="1600" b="1" dirty="0">
              <a:solidFill>
                <a:schemeClr val="bg1"/>
              </a:solidFill>
              <a:latin typeface="Calibri" pitchFamily="34" charset="0"/>
            </a:endParaRPr>
          </a:p>
        </p:txBody>
      </p:sp>
      <p:sp>
        <p:nvSpPr>
          <p:cNvPr id="58" name="Прямоугольник 57"/>
          <p:cNvSpPr/>
          <p:nvPr/>
        </p:nvSpPr>
        <p:spPr>
          <a:xfrm>
            <a:off x="1106095" y="6106689"/>
            <a:ext cx="7378305" cy="400110"/>
          </a:xfrm>
          <a:prstGeom prst="rect">
            <a:avLst/>
          </a:prstGeom>
        </p:spPr>
        <p:txBody>
          <a:bodyPr wrap="square">
            <a:spAutoFit/>
          </a:bodyPr>
          <a:lstStyle/>
          <a:p>
            <a:pPr algn="just"/>
            <a:r>
              <a:rPr lang="ru-RU" sz="1000" dirty="0">
                <a:solidFill>
                  <a:schemeClr val="bg1"/>
                </a:solidFill>
              </a:rPr>
              <a:t>Для </a:t>
            </a:r>
            <a:r>
              <a:rPr lang="ru-RU" sz="1000" dirty="0" smtClean="0">
                <a:solidFill>
                  <a:schemeClr val="bg1"/>
                </a:solidFill>
              </a:rPr>
              <a:t>включения утверждающего</a:t>
            </a:r>
            <a:r>
              <a:rPr lang="ru-RU" sz="1000" dirty="0">
                <a:solidFill>
                  <a:schemeClr val="bg1"/>
                </a:solidFill>
              </a:rPr>
              <a:t>, в блоке «Утверждающий» необходимо выбрать пользователя из справочника сотрудников организации, уполномоченных на утверждение</a:t>
            </a:r>
            <a:r>
              <a:rPr lang="ru-RU" sz="1000" dirty="0" smtClean="0">
                <a:solidFill>
                  <a:schemeClr val="bg1"/>
                </a:solidFill>
              </a:rPr>
              <a:t>.</a:t>
            </a:r>
            <a:endParaRPr lang="ru-RU" sz="1000" dirty="0">
              <a:solidFill>
                <a:schemeClr val="bg1"/>
              </a:solidFill>
            </a:endParaRPr>
          </a:p>
        </p:txBody>
      </p:sp>
      <p:sp>
        <p:nvSpPr>
          <p:cNvPr id="59" name="Прямоугольник 58"/>
          <p:cNvSpPr/>
          <p:nvPr/>
        </p:nvSpPr>
        <p:spPr>
          <a:xfrm>
            <a:off x="635943" y="6021947"/>
            <a:ext cx="288862" cy="338554"/>
          </a:xfrm>
          <a:prstGeom prst="rect">
            <a:avLst/>
          </a:prstGeom>
        </p:spPr>
        <p:txBody>
          <a:bodyPr wrap="none">
            <a:spAutoFit/>
          </a:bodyPr>
          <a:lstStyle/>
          <a:p>
            <a:r>
              <a:rPr lang="ru-RU" sz="1600" b="1" dirty="0">
                <a:solidFill>
                  <a:schemeClr val="bg1"/>
                </a:solidFill>
                <a:latin typeface="Calibri" pitchFamily="34" charset="0"/>
              </a:rPr>
              <a:t>4</a:t>
            </a:r>
            <a:endParaRPr lang="id-ID" sz="1600" b="1" dirty="0">
              <a:solidFill>
                <a:schemeClr val="bg1"/>
              </a:solidFill>
              <a:latin typeface="Calibri" pitchFamily="34" charset="0"/>
            </a:endParaRPr>
          </a:p>
        </p:txBody>
      </p:sp>
      <p:sp>
        <p:nvSpPr>
          <p:cNvPr id="60" name="Rectangle 103"/>
          <p:cNvSpPr/>
          <p:nvPr/>
        </p:nvSpPr>
        <p:spPr bwMode="auto">
          <a:xfrm>
            <a:off x="752639" y="6094084"/>
            <a:ext cx="7851807" cy="440463"/>
          </a:xfrm>
          <a:prstGeom prst="rect">
            <a:avLst/>
          </a:prstGeom>
          <a:solidFill>
            <a:srgbClr val="00D2F1"/>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384048"/>
            <a:endParaRPr lang="id-ID">
              <a:latin typeface="Calibri" pitchFamily="34" charset="0"/>
            </a:endParaRPr>
          </a:p>
        </p:txBody>
      </p:sp>
      <p:sp>
        <p:nvSpPr>
          <p:cNvPr id="61" name="Oval 153"/>
          <p:cNvSpPr/>
          <p:nvPr/>
        </p:nvSpPr>
        <p:spPr bwMode="auto">
          <a:xfrm>
            <a:off x="339112" y="6056244"/>
            <a:ext cx="567104" cy="541108"/>
          </a:xfrm>
          <a:prstGeom prst="ellipse">
            <a:avLst/>
          </a:prstGeom>
          <a:solidFill>
            <a:srgbClr val="00D2F1"/>
          </a:solidFill>
          <a:ln w="50800" cap="flat" cmpd="sng" algn="ctr">
            <a:solidFill>
              <a:schemeClr val="bg1">
                <a:lumMod val="9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id-ID" sz="1500" dirty="0">
              <a:latin typeface="Calibri" pitchFamily="34" charset="0"/>
            </a:endParaRPr>
          </a:p>
        </p:txBody>
      </p:sp>
      <p:sp>
        <p:nvSpPr>
          <p:cNvPr id="62" name="Прямоугольник 61"/>
          <p:cNvSpPr/>
          <p:nvPr/>
        </p:nvSpPr>
        <p:spPr>
          <a:xfrm>
            <a:off x="953695" y="6094084"/>
            <a:ext cx="7378305" cy="400110"/>
          </a:xfrm>
          <a:prstGeom prst="rect">
            <a:avLst/>
          </a:prstGeom>
        </p:spPr>
        <p:txBody>
          <a:bodyPr wrap="square">
            <a:spAutoFit/>
          </a:bodyPr>
          <a:lstStyle/>
          <a:p>
            <a:pPr algn="just"/>
            <a:r>
              <a:rPr lang="ru-RU" sz="1000" dirty="0">
                <a:solidFill>
                  <a:schemeClr val="bg1"/>
                </a:solidFill>
              </a:rPr>
              <a:t>Для </a:t>
            </a:r>
            <a:r>
              <a:rPr lang="ru-RU" sz="1000" dirty="0" smtClean="0">
                <a:solidFill>
                  <a:schemeClr val="bg1"/>
                </a:solidFill>
              </a:rPr>
              <a:t>включения утверждающего</a:t>
            </a:r>
            <a:r>
              <a:rPr lang="ru-RU" sz="1000" dirty="0">
                <a:solidFill>
                  <a:schemeClr val="bg1"/>
                </a:solidFill>
              </a:rPr>
              <a:t>, в блоке «Утверждающий» необходимо выбрать пользователя из справочника сотрудников организации, уполномоченных на утверждение</a:t>
            </a:r>
            <a:r>
              <a:rPr lang="ru-RU" sz="1000" dirty="0" smtClean="0">
                <a:solidFill>
                  <a:schemeClr val="bg1"/>
                </a:solidFill>
              </a:rPr>
              <a:t>.</a:t>
            </a:r>
            <a:endParaRPr lang="ru-RU" sz="1000" dirty="0">
              <a:solidFill>
                <a:schemeClr val="bg1"/>
              </a:solidFill>
            </a:endParaRPr>
          </a:p>
        </p:txBody>
      </p:sp>
      <p:sp>
        <p:nvSpPr>
          <p:cNvPr id="68" name="Овал 67"/>
          <p:cNvSpPr/>
          <p:nvPr/>
        </p:nvSpPr>
        <p:spPr>
          <a:xfrm>
            <a:off x="752639" y="2532719"/>
            <a:ext cx="1022067" cy="24820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9" name="Номер слайда 22"/>
          <p:cNvSpPr txBox="1">
            <a:spLocks/>
          </p:cNvSpPr>
          <p:nvPr/>
        </p:nvSpPr>
        <p:spPr>
          <a:xfrm>
            <a:off x="559786" y="2415208"/>
            <a:ext cx="153849" cy="288033"/>
          </a:xfrm>
          <a:prstGeom prst="rect">
            <a:avLst/>
          </a:prstGeom>
        </p:spPr>
        <p:txBody>
          <a:bodyPr vert="horz" lIns="91422" tIns="45711" rIns="91422" bIns="45711" rtlCol="0" anchor="ctr"/>
          <a:lstStyle>
            <a:defPPr>
              <a:defRPr lang="en-US"/>
            </a:defPPr>
            <a:lvl1pPr algn="r" rtl="0" fontAlgn="base">
              <a:spcBef>
                <a:spcPct val="0"/>
              </a:spcBef>
              <a:spcAft>
                <a:spcPct val="0"/>
              </a:spcAft>
              <a:defRPr sz="1200" kern="1200">
                <a:solidFill>
                  <a:schemeClr val="tx1">
                    <a:tint val="75000"/>
                  </a:schemeClr>
                </a:solidFill>
                <a:latin typeface="Gill Sans" charset="0"/>
                <a:ea typeface="Heiti SC Light" charset="0"/>
                <a:cs typeface="Heiti SC Light" charset="0"/>
                <a:sym typeface="Gill Sans" charset="0"/>
              </a:defRPr>
            </a:lvl1pPr>
            <a:lvl2pPr marL="192016" algn="ctr" rtl="0" fontAlgn="base">
              <a:spcBef>
                <a:spcPct val="0"/>
              </a:spcBef>
              <a:spcAft>
                <a:spcPct val="0"/>
              </a:spcAft>
              <a:defRPr sz="2400" kern="1200">
                <a:solidFill>
                  <a:srgbClr val="000000"/>
                </a:solidFill>
                <a:latin typeface="Gill Sans" charset="0"/>
                <a:ea typeface="Heiti SC Light" charset="0"/>
                <a:cs typeface="Heiti SC Light" charset="0"/>
                <a:sym typeface="Gill Sans" charset="0"/>
              </a:defRPr>
            </a:lvl2pPr>
            <a:lvl3pPr marL="384032" algn="ctr" rtl="0" fontAlgn="base">
              <a:spcBef>
                <a:spcPct val="0"/>
              </a:spcBef>
              <a:spcAft>
                <a:spcPct val="0"/>
              </a:spcAft>
              <a:defRPr sz="2400" kern="1200">
                <a:solidFill>
                  <a:srgbClr val="000000"/>
                </a:solidFill>
                <a:latin typeface="Gill Sans" charset="0"/>
                <a:ea typeface="Heiti SC Light" charset="0"/>
                <a:cs typeface="Heiti SC Light" charset="0"/>
                <a:sym typeface="Gill Sans" charset="0"/>
              </a:defRPr>
            </a:lvl3pPr>
            <a:lvl4pPr marL="576046" algn="ctr" rtl="0" fontAlgn="base">
              <a:spcBef>
                <a:spcPct val="0"/>
              </a:spcBef>
              <a:spcAft>
                <a:spcPct val="0"/>
              </a:spcAft>
              <a:defRPr sz="2400" kern="1200">
                <a:solidFill>
                  <a:srgbClr val="000000"/>
                </a:solidFill>
                <a:latin typeface="Gill Sans" charset="0"/>
                <a:ea typeface="Heiti SC Light" charset="0"/>
                <a:cs typeface="Heiti SC Light" charset="0"/>
                <a:sym typeface="Gill Sans" charset="0"/>
              </a:defRPr>
            </a:lvl4pPr>
            <a:lvl5pPr marL="768062" algn="ctr" rtl="0" fontAlgn="base">
              <a:spcBef>
                <a:spcPct val="0"/>
              </a:spcBef>
              <a:spcAft>
                <a:spcPct val="0"/>
              </a:spcAft>
              <a:defRPr sz="2400" kern="1200">
                <a:solidFill>
                  <a:srgbClr val="000000"/>
                </a:solidFill>
                <a:latin typeface="Gill Sans" charset="0"/>
                <a:ea typeface="Heiti SC Light" charset="0"/>
                <a:cs typeface="Heiti SC Light" charset="0"/>
                <a:sym typeface="Gill Sans" charset="0"/>
              </a:defRPr>
            </a:lvl5pPr>
            <a:lvl6pPr marL="960078" algn="l" defTabSz="192016" rtl="0" eaLnBrk="1" latinLnBrk="0" hangingPunct="1">
              <a:defRPr sz="2400" kern="1200">
                <a:solidFill>
                  <a:srgbClr val="000000"/>
                </a:solidFill>
                <a:latin typeface="Gill Sans" charset="0"/>
                <a:ea typeface="Heiti SC Light" charset="0"/>
                <a:cs typeface="Heiti SC Light" charset="0"/>
                <a:sym typeface="Gill Sans" charset="0"/>
              </a:defRPr>
            </a:lvl6pPr>
            <a:lvl7pPr marL="1152094" algn="l" defTabSz="192016" rtl="0" eaLnBrk="1" latinLnBrk="0" hangingPunct="1">
              <a:defRPr sz="2400" kern="1200">
                <a:solidFill>
                  <a:srgbClr val="000000"/>
                </a:solidFill>
                <a:latin typeface="Gill Sans" charset="0"/>
                <a:ea typeface="Heiti SC Light" charset="0"/>
                <a:cs typeface="Heiti SC Light" charset="0"/>
                <a:sym typeface="Gill Sans" charset="0"/>
              </a:defRPr>
            </a:lvl7pPr>
            <a:lvl8pPr marL="1344110" algn="l" defTabSz="192016" rtl="0" eaLnBrk="1" latinLnBrk="0" hangingPunct="1">
              <a:defRPr sz="2400" kern="1200">
                <a:solidFill>
                  <a:srgbClr val="000000"/>
                </a:solidFill>
                <a:latin typeface="Gill Sans" charset="0"/>
                <a:ea typeface="Heiti SC Light" charset="0"/>
                <a:cs typeface="Heiti SC Light" charset="0"/>
                <a:sym typeface="Gill Sans" charset="0"/>
              </a:defRPr>
            </a:lvl8pPr>
            <a:lvl9pPr marL="1536124" algn="l" defTabSz="192016" rtl="0" eaLnBrk="1" latinLnBrk="0" hangingPunct="1">
              <a:defRPr sz="2400" kern="1200">
                <a:solidFill>
                  <a:srgbClr val="000000"/>
                </a:solidFill>
                <a:latin typeface="Gill Sans" charset="0"/>
                <a:ea typeface="Heiti SC Light" charset="0"/>
                <a:cs typeface="Heiti SC Light" charset="0"/>
                <a:sym typeface="Gill Sans" charset="0"/>
              </a:defRPr>
            </a:lvl9pPr>
          </a:lstStyle>
          <a:p>
            <a:pPr algn="ctr"/>
            <a:r>
              <a:rPr lang="en-US" sz="1600" dirty="0" smtClean="0">
                <a:solidFill>
                  <a:srgbClr val="FF0000"/>
                </a:solidFill>
              </a:rPr>
              <a:t>1</a:t>
            </a:r>
            <a:endParaRPr lang="ru-RU" sz="1600" dirty="0">
              <a:solidFill>
                <a:srgbClr val="FF0000"/>
              </a:solidFill>
            </a:endParaRPr>
          </a:p>
        </p:txBody>
      </p:sp>
      <p:sp>
        <p:nvSpPr>
          <p:cNvPr id="70" name="Овал 69"/>
          <p:cNvSpPr/>
          <p:nvPr/>
        </p:nvSpPr>
        <p:spPr>
          <a:xfrm>
            <a:off x="1775333" y="2780929"/>
            <a:ext cx="2664082" cy="4642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2" name="Номер слайда 22"/>
          <p:cNvSpPr txBox="1">
            <a:spLocks/>
          </p:cNvSpPr>
          <p:nvPr/>
        </p:nvSpPr>
        <p:spPr>
          <a:xfrm>
            <a:off x="1615710" y="3088821"/>
            <a:ext cx="153849" cy="288033"/>
          </a:xfrm>
          <a:prstGeom prst="rect">
            <a:avLst/>
          </a:prstGeom>
        </p:spPr>
        <p:txBody>
          <a:bodyPr vert="horz" lIns="91422" tIns="45711" rIns="91422" bIns="45711" rtlCol="0" anchor="ctr"/>
          <a:lstStyle>
            <a:defPPr>
              <a:defRPr lang="en-US"/>
            </a:defPPr>
            <a:lvl1pPr algn="r" rtl="0" fontAlgn="base">
              <a:spcBef>
                <a:spcPct val="0"/>
              </a:spcBef>
              <a:spcAft>
                <a:spcPct val="0"/>
              </a:spcAft>
              <a:defRPr sz="1200" kern="1200">
                <a:solidFill>
                  <a:schemeClr val="tx1">
                    <a:tint val="75000"/>
                  </a:schemeClr>
                </a:solidFill>
                <a:latin typeface="Gill Sans" charset="0"/>
                <a:ea typeface="Heiti SC Light" charset="0"/>
                <a:cs typeface="Heiti SC Light" charset="0"/>
                <a:sym typeface="Gill Sans" charset="0"/>
              </a:defRPr>
            </a:lvl1pPr>
            <a:lvl2pPr marL="192016" algn="ctr" rtl="0" fontAlgn="base">
              <a:spcBef>
                <a:spcPct val="0"/>
              </a:spcBef>
              <a:spcAft>
                <a:spcPct val="0"/>
              </a:spcAft>
              <a:defRPr sz="2400" kern="1200">
                <a:solidFill>
                  <a:srgbClr val="000000"/>
                </a:solidFill>
                <a:latin typeface="Gill Sans" charset="0"/>
                <a:ea typeface="Heiti SC Light" charset="0"/>
                <a:cs typeface="Heiti SC Light" charset="0"/>
                <a:sym typeface="Gill Sans" charset="0"/>
              </a:defRPr>
            </a:lvl2pPr>
            <a:lvl3pPr marL="384032" algn="ctr" rtl="0" fontAlgn="base">
              <a:spcBef>
                <a:spcPct val="0"/>
              </a:spcBef>
              <a:spcAft>
                <a:spcPct val="0"/>
              </a:spcAft>
              <a:defRPr sz="2400" kern="1200">
                <a:solidFill>
                  <a:srgbClr val="000000"/>
                </a:solidFill>
                <a:latin typeface="Gill Sans" charset="0"/>
                <a:ea typeface="Heiti SC Light" charset="0"/>
                <a:cs typeface="Heiti SC Light" charset="0"/>
                <a:sym typeface="Gill Sans" charset="0"/>
              </a:defRPr>
            </a:lvl3pPr>
            <a:lvl4pPr marL="576046" algn="ctr" rtl="0" fontAlgn="base">
              <a:spcBef>
                <a:spcPct val="0"/>
              </a:spcBef>
              <a:spcAft>
                <a:spcPct val="0"/>
              </a:spcAft>
              <a:defRPr sz="2400" kern="1200">
                <a:solidFill>
                  <a:srgbClr val="000000"/>
                </a:solidFill>
                <a:latin typeface="Gill Sans" charset="0"/>
                <a:ea typeface="Heiti SC Light" charset="0"/>
                <a:cs typeface="Heiti SC Light" charset="0"/>
                <a:sym typeface="Gill Sans" charset="0"/>
              </a:defRPr>
            </a:lvl4pPr>
            <a:lvl5pPr marL="768062" algn="ctr" rtl="0" fontAlgn="base">
              <a:spcBef>
                <a:spcPct val="0"/>
              </a:spcBef>
              <a:spcAft>
                <a:spcPct val="0"/>
              </a:spcAft>
              <a:defRPr sz="2400" kern="1200">
                <a:solidFill>
                  <a:srgbClr val="000000"/>
                </a:solidFill>
                <a:latin typeface="Gill Sans" charset="0"/>
                <a:ea typeface="Heiti SC Light" charset="0"/>
                <a:cs typeface="Heiti SC Light" charset="0"/>
                <a:sym typeface="Gill Sans" charset="0"/>
              </a:defRPr>
            </a:lvl5pPr>
            <a:lvl6pPr marL="960078" algn="l" defTabSz="192016" rtl="0" eaLnBrk="1" latinLnBrk="0" hangingPunct="1">
              <a:defRPr sz="2400" kern="1200">
                <a:solidFill>
                  <a:srgbClr val="000000"/>
                </a:solidFill>
                <a:latin typeface="Gill Sans" charset="0"/>
                <a:ea typeface="Heiti SC Light" charset="0"/>
                <a:cs typeface="Heiti SC Light" charset="0"/>
                <a:sym typeface="Gill Sans" charset="0"/>
              </a:defRPr>
            </a:lvl6pPr>
            <a:lvl7pPr marL="1152094" algn="l" defTabSz="192016" rtl="0" eaLnBrk="1" latinLnBrk="0" hangingPunct="1">
              <a:defRPr sz="2400" kern="1200">
                <a:solidFill>
                  <a:srgbClr val="000000"/>
                </a:solidFill>
                <a:latin typeface="Gill Sans" charset="0"/>
                <a:ea typeface="Heiti SC Light" charset="0"/>
                <a:cs typeface="Heiti SC Light" charset="0"/>
                <a:sym typeface="Gill Sans" charset="0"/>
              </a:defRPr>
            </a:lvl7pPr>
            <a:lvl8pPr marL="1344110" algn="l" defTabSz="192016" rtl="0" eaLnBrk="1" latinLnBrk="0" hangingPunct="1">
              <a:defRPr sz="2400" kern="1200">
                <a:solidFill>
                  <a:srgbClr val="000000"/>
                </a:solidFill>
                <a:latin typeface="Gill Sans" charset="0"/>
                <a:ea typeface="Heiti SC Light" charset="0"/>
                <a:cs typeface="Heiti SC Light" charset="0"/>
                <a:sym typeface="Gill Sans" charset="0"/>
              </a:defRPr>
            </a:lvl8pPr>
            <a:lvl9pPr marL="1536124" algn="l" defTabSz="192016" rtl="0" eaLnBrk="1" latinLnBrk="0" hangingPunct="1">
              <a:defRPr sz="2400" kern="1200">
                <a:solidFill>
                  <a:srgbClr val="000000"/>
                </a:solidFill>
                <a:latin typeface="Gill Sans" charset="0"/>
                <a:ea typeface="Heiti SC Light" charset="0"/>
                <a:cs typeface="Heiti SC Light" charset="0"/>
                <a:sym typeface="Gill Sans" charset="0"/>
              </a:defRPr>
            </a:lvl9pPr>
          </a:lstStyle>
          <a:p>
            <a:pPr algn="ctr"/>
            <a:r>
              <a:rPr lang="ru-RU" sz="1600" dirty="0" smtClean="0">
                <a:solidFill>
                  <a:srgbClr val="FF0000"/>
                </a:solidFill>
              </a:rPr>
              <a:t>2</a:t>
            </a:r>
            <a:endParaRPr lang="ru-RU" sz="1600" dirty="0">
              <a:solidFill>
                <a:srgbClr val="FF0000"/>
              </a:solidFill>
            </a:endParaRPr>
          </a:p>
        </p:txBody>
      </p:sp>
      <p:sp>
        <p:nvSpPr>
          <p:cNvPr id="73" name="Овал 72"/>
          <p:cNvSpPr/>
          <p:nvPr/>
        </p:nvSpPr>
        <p:spPr>
          <a:xfrm>
            <a:off x="777511" y="3513507"/>
            <a:ext cx="2664082" cy="27553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5" name="Номер слайда 22"/>
          <p:cNvSpPr txBox="1">
            <a:spLocks/>
          </p:cNvSpPr>
          <p:nvPr/>
        </p:nvSpPr>
        <p:spPr>
          <a:xfrm>
            <a:off x="607444" y="3333524"/>
            <a:ext cx="153849" cy="288033"/>
          </a:xfrm>
          <a:prstGeom prst="rect">
            <a:avLst/>
          </a:prstGeom>
        </p:spPr>
        <p:txBody>
          <a:bodyPr vert="horz" lIns="91422" tIns="45711" rIns="91422" bIns="45711" rtlCol="0" anchor="ctr"/>
          <a:lstStyle>
            <a:defPPr>
              <a:defRPr lang="en-US"/>
            </a:defPPr>
            <a:lvl1pPr algn="r" rtl="0" fontAlgn="base">
              <a:spcBef>
                <a:spcPct val="0"/>
              </a:spcBef>
              <a:spcAft>
                <a:spcPct val="0"/>
              </a:spcAft>
              <a:defRPr sz="1200" kern="1200">
                <a:solidFill>
                  <a:schemeClr val="tx1">
                    <a:tint val="75000"/>
                  </a:schemeClr>
                </a:solidFill>
                <a:latin typeface="Gill Sans" charset="0"/>
                <a:ea typeface="Heiti SC Light" charset="0"/>
                <a:cs typeface="Heiti SC Light" charset="0"/>
                <a:sym typeface="Gill Sans" charset="0"/>
              </a:defRPr>
            </a:lvl1pPr>
            <a:lvl2pPr marL="192016" algn="ctr" rtl="0" fontAlgn="base">
              <a:spcBef>
                <a:spcPct val="0"/>
              </a:spcBef>
              <a:spcAft>
                <a:spcPct val="0"/>
              </a:spcAft>
              <a:defRPr sz="2400" kern="1200">
                <a:solidFill>
                  <a:srgbClr val="000000"/>
                </a:solidFill>
                <a:latin typeface="Gill Sans" charset="0"/>
                <a:ea typeface="Heiti SC Light" charset="0"/>
                <a:cs typeface="Heiti SC Light" charset="0"/>
                <a:sym typeface="Gill Sans" charset="0"/>
              </a:defRPr>
            </a:lvl2pPr>
            <a:lvl3pPr marL="384032" algn="ctr" rtl="0" fontAlgn="base">
              <a:spcBef>
                <a:spcPct val="0"/>
              </a:spcBef>
              <a:spcAft>
                <a:spcPct val="0"/>
              </a:spcAft>
              <a:defRPr sz="2400" kern="1200">
                <a:solidFill>
                  <a:srgbClr val="000000"/>
                </a:solidFill>
                <a:latin typeface="Gill Sans" charset="0"/>
                <a:ea typeface="Heiti SC Light" charset="0"/>
                <a:cs typeface="Heiti SC Light" charset="0"/>
                <a:sym typeface="Gill Sans" charset="0"/>
              </a:defRPr>
            </a:lvl3pPr>
            <a:lvl4pPr marL="576046" algn="ctr" rtl="0" fontAlgn="base">
              <a:spcBef>
                <a:spcPct val="0"/>
              </a:spcBef>
              <a:spcAft>
                <a:spcPct val="0"/>
              </a:spcAft>
              <a:defRPr sz="2400" kern="1200">
                <a:solidFill>
                  <a:srgbClr val="000000"/>
                </a:solidFill>
                <a:latin typeface="Gill Sans" charset="0"/>
                <a:ea typeface="Heiti SC Light" charset="0"/>
                <a:cs typeface="Heiti SC Light" charset="0"/>
                <a:sym typeface="Gill Sans" charset="0"/>
              </a:defRPr>
            </a:lvl4pPr>
            <a:lvl5pPr marL="768062" algn="ctr" rtl="0" fontAlgn="base">
              <a:spcBef>
                <a:spcPct val="0"/>
              </a:spcBef>
              <a:spcAft>
                <a:spcPct val="0"/>
              </a:spcAft>
              <a:defRPr sz="2400" kern="1200">
                <a:solidFill>
                  <a:srgbClr val="000000"/>
                </a:solidFill>
                <a:latin typeface="Gill Sans" charset="0"/>
                <a:ea typeface="Heiti SC Light" charset="0"/>
                <a:cs typeface="Heiti SC Light" charset="0"/>
                <a:sym typeface="Gill Sans" charset="0"/>
              </a:defRPr>
            </a:lvl5pPr>
            <a:lvl6pPr marL="960078" algn="l" defTabSz="192016" rtl="0" eaLnBrk="1" latinLnBrk="0" hangingPunct="1">
              <a:defRPr sz="2400" kern="1200">
                <a:solidFill>
                  <a:srgbClr val="000000"/>
                </a:solidFill>
                <a:latin typeface="Gill Sans" charset="0"/>
                <a:ea typeface="Heiti SC Light" charset="0"/>
                <a:cs typeface="Heiti SC Light" charset="0"/>
                <a:sym typeface="Gill Sans" charset="0"/>
              </a:defRPr>
            </a:lvl6pPr>
            <a:lvl7pPr marL="1152094" algn="l" defTabSz="192016" rtl="0" eaLnBrk="1" latinLnBrk="0" hangingPunct="1">
              <a:defRPr sz="2400" kern="1200">
                <a:solidFill>
                  <a:srgbClr val="000000"/>
                </a:solidFill>
                <a:latin typeface="Gill Sans" charset="0"/>
                <a:ea typeface="Heiti SC Light" charset="0"/>
                <a:cs typeface="Heiti SC Light" charset="0"/>
                <a:sym typeface="Gill Sans" charset="0"/>
              </a:defRPr>
            </a:lvl7pPr>
            <a:lvl8pPr marL="1344110" algn="l" defTabSz="192016" rtl="0" eaLnBrk="1" latinLnBrk="0" hangingPunct="1">
              <a:defRPr sz="2400" kern="1200">
                <a:solidFill>
                  <a:srgbClr val="000000"/>
                </a:solidFill>
                <a:latin typeface="Gill Sans" charset="0"/>
                <a:ea typeface="Heiti SC Light" charset="0"/>
                <a:cs typeface="Heiti SC Light" charset="0"/>
                <a:sym typeface="Gill Sans" charset="0"/>
              </a:defRPr>
            </a:lvl8pPr>
            <a:lvl9pPr marL="1536124" algn="l" defTabSz="192016" rtl="0" eaLnBrk="1" latinLnBrk="0" hangingPunct="1">
              <a:defRPr sz="2400" kern="1200">
                <a:solidFill>
                  <a:srgbClr val="000000"/>
                </a:solidFill>
                <a:latin typeface="Gill Sans" charset="0"/>
                <a:ea typeface="Heiti SC Light" charset="0"/>
                <a:cs typeface="Heiti SC Light" charset="0"/>
                <a:sym typeface="Gill Sans" charset="0"/>
              </a:defRPr>
            </a:lvl9pPr>
          </a:lstStyle>
          <a:p>
            <a:pPr algn="ctr"/>
            <a:r>
              <a:rPr lang="ru-RU" sz="1600" dirty="0">
                <a:solidFill>
                  <a:srgbClr val="FF0000"/>
                </a:solidFill>
              </a:rPr>
              <a:t>3</a:t>
            </a:r>
          </a:p>
        </p:txBody>
      </p:sp>
      <p:sp>
        <p:nvSpPr>
          <p:cNvPr id="54" name="Номер слайда 22"/>
          <p:cNvSpPr txBox="1">
            <a:spLocks/>
          </p:cNvSpPr>
          <p:nvPr/>
        </p:nvSpPr>
        <p:spPr>
          <a:xfrm>
            <a:off x="545610" y="4836419"/>
            <a:ext cx="153849" cy="288033"/>
          </a:xfrm>
          <a:prstGeom prst="rect">
            <a:avLst/>
          </a:prstGeom>
        </p:spPr>
        <p:txBody>
          <a:bodyPr vert="horz" lIns="91422" tIns="45711" rIns="91422" bIns="45711" rtlCol="0" anchor="ctr"/>
          <a:lstStyle>
            <a:defPPr>
              <a:defRPr lang="en-US"/>
            </a:defPPr>
            <a:lvl1pPr algn="r" rtl="0" fontAlgn="base">
              <a:spcBef>
                <a:spcPct val="0"/>
              </a:spcBef>
              <a:spcAft>
                <a:spcPct val="0"/>
              </a:spcAft>
              <a:defRPr sz="1200" kern="1200">
                <a:solidFill>
                  <a:schemeClr val="tx1">
                    <a:tint val="75000"/>
                  </a:schemeClr>
                </a:solidFill>
                <a:latin typeface="Gill Sans" charset="0"/>
                <a:ea typeface="Heiti SC Light" charset="0"/>
                <a:cs typeface="Heiti SC Light" charset="0"/>
                <a:sym typeface="Gill Sans" charset="0"/>
              </a:defRPr>
            </a:lvl1pPr>
            <a:lvl2pPr marL="192016" algn="ctr" rtl="0" fontAlgn="base">
              <a:spcBef>
                <a:spcPct val="0"/>
              </a:spcBef>
              <a:spcAft>
                <a:spcPct val="0"/>
              </a:spcAft>
              <a:defRPr sz="2400" kern="1200">
                <a:solidFill>
                  <a:srgbClr val="000000"/>
                </a:solidFill>
                <a:latin typeface="Gill Sans" charset="0"/>
                <a:ea typeface="Heiti SC Light" charset="0"/>
                <a:cs typeface="Heiti SC Light" charset="0"/>
                <a:sym typeface="Gill Sans" charset="0"/>
              </a:defRPr>
            </a:lvl2pPr>
            <a:lvl3pPr marL="384032" algn="ctr" rtl="0" fontAlgn="base">
              <a:spcBef>
                <a:spcPct val="0"/>
              </a:spcBef>
              <a:spcAft>
                <a:spcPct val="0"/>
              </a:spcAft>
              <a:defRPr sz="2400" kern="1200">
                <a:solidFill>
                  <a:srgbClr val="000000"/>
                </a:solidFill>
                <a:latin typeface="Gill Sans" charset="0"/>
                <a:ea typeface="Heiti SC Light" charset="0"/>
                <a:cs typeface="Heiti SC Light" charset="0"/>
                <a:sym typeface="Gill Sans" charset="0"/>
              </a:defRPr>
            </a:lvl3pPr>
            <a:lvl4pPr marL="576046" algn="ctr" rtl="0" fontAlgn="base">
              <a:spcBef>
                <a:spcPct val="0"/>
              </a:spcBef>
              <a:spcAft>
                <a:spcPct val="0"/>
              </a:spcAft>
              <a:defRPr sz="2400" kern="1200">
                <a:solidFill>
                  <a:srgbClr val="000000"/>
                </a:solidFill>
                <a:latin typeface="Gill Sans" charset="0"/>
                <a:ea typeface="Heiti SC Light" charset="0"/>
                <a:cs typeface="Heiti SC Light" charset="0"/>
                <a:sym typeface="Gill Sans" charset="0"/>
              </a:defRPr>
            </a:lvl4pPr>
            <a:lvl5pPr marL="768062" algn="ctr" rtl="0" fontAlgn="base">
              <a:spcBef>
                <a:spcPct val="0"/>
              </a:spcBef>
              <a:spcAft>
                <a:spcPct val="0"/>
              </a:spcAft>
              <a:defRPr sz="2400" kern="1200">
                <a:solidFill>
                  <a:srgbClr val="000000"/>
                </a:solidFill>
                <a:latin typeface="Gill Sans" charset="0"/>
                <a:ea typeface="Heiti SC Light" charset="0"/>
                <a:cs typeface="Heiti SC Light" charset="0"/>
                <a:sym typeface="Gill Sans" charset="0"/>
              </a:defRPr>
            </a:lvl5pPr>
            <a:lvl6pPr marL="960078" algn="l" defTabSz="192016" rtl="0" eaLnBrk="1" latinLnBrk="0" hangingPunct="1">
              <a:defRPr sz="2400" kern="1200">
                <a:solidFill>
                  <a:srgbClr val="000000"/>
                </a:solidFill>
                <a:latin typeface="Gill Sans" charset="0"/>
                <a:ea typeface="Heiti SC Light" charset="0"/>
                <a:cs typeface="Heiti SC Light" charset="0"/>
                <a:sym typeface="Gill Sans" charset="0"/>
              </a:defRPr>
            </a:lvl6pPr>
            <a:lvl7pPr marL="1152094" algn="l" defTabSz="192016" rtl="0" eaLnBrk="1" latinLnBrk="0" hangingPunct="1">
              <a:defRPr sz="2400" kern="1200">
                <a:solidFill>
                  <a:srgbClr val="000000"/>
                </a:solidFill>
                <a:latin typeface="Gill Sans" charset="0"/>
                <a:ea typeface="Heiti SC Light" charset="0"/>
                <a:cs typeface="Heiti SC Light" charset="0"/>
                <a:sym typeface="Gill Sans" charset="0"/>
              </a:defRPr>
            </a:lvl7pPr>
            <a:lvl8pPr marL="1344110" algn="l" defTabSz="192016" rtl="0" eaLnBrk="1" latinLnBrk="0" hangingPunct="1">
              <a:defRPr sz="2400" kern="1200">
                <a:solidFill>
                  <a:srgbClr val="000000"/>
                </a:solidFill>
                <a:latin typeface="Gill Sans" charset="0"/>
                <a:ea typeface="Heiti SC Light" charset="0"/>
                <a:cs typeface="Heiti SC Light" charset="0"/>
                <a:sym typeface="Gill Sans" charset="0"/>
              </a:defRPr>
            </a:lvl8pPr>
            <a:lvl9pPr marL="1536124" algn="l" defTabSz="192016" rtl="0" eaLnBrk="1" latinLnBrk="0" hangingPunct="1">
              <a:defRPr sz="2400" kern="1200">
                <a:solidFill>
                  <a:srgbClr val="000000"/>
                </a:solidFill>
                <a:latin typeface="Gill Sans" charset="0"/>
                <a:ea typeface="Heiti SC Light" charset="0"/>
                <a:cs typeface="Heiti SC Light" charset="0"/>
                <a:sym typeface="Gill Sans" charset="0"/>
              </a:defRPr>
            </a:lvl9pPr>
          </a:lstStyle>
          <a:p>
            <a:pPr algn="ctr"/>
            <a:r>
              <a:rPr lang="ru-RU" sz="1600" dirty="0" smtClean="0">
                <a:solidFill>
                  <a:schemeClr val="bg1"/>
                </a:solidFill>
              </a:rPr>
              <a:t>1</a:t>
            </a:r>
            <a:endParaRPr lang="ru-RU" sz="1600" dirty="0">
              <a:solidFill>
                <a:schemeClr val="bg1"/>
              </a:solidFill>
            </a:endParaRPr>
          </a:p>
        </p:txBody>
      </p:sp>
      <p:sp>
        <p:nvSpPr>
          <p:cNvPr id="56" name="Номер слайда 22"/>
          <p:cNvSpPr txBox="1">
            <a:spLocks/>
          </p:cNvSpPr>
          <p:nvPr/>
        </p:nvSpPr>
        <p:spPr>
          <a:xfrm>
            <a:off x="559786" y="5512643"/>
            <a:ext cx="153849" cy="288033"/>
          </a:xfrm>
          <a:prstGeom prst="rect">
            <a:avLst/>
          </a:prstGeom>
        </p:spPr>
        <p:txBody>
          <a:bodyPr vert="horz" lIns="91422" tIns="45711" rIns="91422" bIns="45711" rtlCol="0" anchor="ctr"/>
          <a:lstStyle>
            <a:defPPr>
              <a:defRPr lang="en-US"/>
            </a:defPPr>
            <a:lvl1pPr algn="r" rtl="0" fontAlgn="base">
              <a:spcBef>
                <a:spcPct val="0"/>
              </a:spcBef>
              <a:spcAft>
                <a:spcPct val="0"/>
              </a:spcAft>
              <a:defRPr sz="1200" kern="1200">
                <a:solidFill>
                  <a:schemeClr val="tx1">
                    <a:tint val="75000"/>
                  </a:schemeClr>
                </a:solidFill>
                <a:latin typeface="Gill Sans" charset="0"/>
                <a:ea typeface="Heiti SC Light" charset="0"/>
                <a:cs typeface="Heiti SC Light" charset="0"/>
                <a:sym typeface="Gill Sans" charset="0"/>
              </a:defRPr>
            </a:lvl1pPr>
            <a:lvl2pPr marL="192016" algn="ctr" rtl="0" fontAlgn="base">
              <a:spcBef>
                <a:spcPct val="0"/>
              </a:spcBef>
              <a:spcAft>
                <a:spcPct val="0"/>
              </a:spcAft>
              <a:defRPr sz="2400" kern="1200">
                <a:solidFill>
                  <a:srgbClr val="000000"/>
                </a:solidFill>
                <a:latin typeface="Gill Sans" charset="0"/>
                <a:ea typeface="Heiti SC Light" charset="0"/>
                <a:cs typeface="Heiti SC Light" charset="0"/>
                <a:sym typeface="Gill Sans" charset="0"/>
              </a:defRPr>
            </a:lvl2pPr>
            <a:lvl3pPr marL="384032" algn="ctr" rtl="0" fontAlgn="base">
              <a:spcBef>
                <a:spcPct val="0"/>
              </a:spcBef>
              <a:spcAft>
                <a:spcPct val="0"/>
              </a:spcAft>
              <a:defRPr sz="2400" kern="1200">
                <a:solidFill>
                  <a:srgbClr val="000000"/>
                </a:solidFill>
                <a:latin typeface="Gill Sans" charset="0"/>
                <a:ea typeface="Heiti SC Light" charset="0"/>
                <a:cs typeface="Heiti SC Light" charset="0"/>
                <a:sym typeface="Gill Sans" charset="0"/>
              </a:defRPr>
            </a:lvl3pPr>
            <a:lvl4pPr marL="576046" algn="ctr" rtl="0" fontAlgn="base">
              <a:spcBef>
                <a:spcPct val="0"/>
              </a:spcBef>
              <a:spcAft>
                <a:spcPct val="0"/>
              </a:spcAft>
              <a:defRPr sz="2400" kern="1200">
                <a:solidFill>
                  <a:srgbClr val="000000"/>
                </a:solidFill>
                <a:latin typeface="Gill Sans" charset="0"/>
                <a:ea typeface="Heiti SC Light" charset="0"/>
                <a:cs typeface="Heiti SC Light" charset="0"/>
                <a:sym typeface="Gill Sans" charset="0"/>
              </a:defRPr>
            </a:lvl4pPr>
            <a:lvl5pPr marL="768062" algn="ctr" rtl="0" fontAlgn="base">
              <a:spcBef>
                <a:spcPct val="0"/>
              </a:spcBef>
              <a:spcAft>
                <a:spcPct val="0"/>
              </a:spcAft>
              <a:defRPr sz="2400" kern="1200">
                <a:solidFill>
                  <a:srgbClr val="000000"/>
                </a:solidFill>
                <a:latin typeface="Gill Sans" charset="0"/>
                <a:ea typeface="Heiti SC Light" charset="0"/>
                <a:cs typeface="Heiti SC Light" charset="0"/>
                <a:sym typeface="Gill Sans" charset="0"/>
              </a:defRPr>
            </a:lvl5pPr>
            <a:lvl6pPr marL="960078" algn="l" defTabSz="192016" rtl="0" eaLnBrk="1" latinLnBrk="0" hangingPunct="1">
              <a:defRPr sz="2400" kern="1200">
                <a:solidFill>
                  <a:srgbClr val="000000"/>
                </a:solidFill>
                <a:latin typeface="Gill Sans" charset="0"/>
                <a:ea typeface="Heiti SC Light" charset="0"/>
                <a:cs typeface="Heiti SC Light" charset="0"/>
                <a:sym typeface="Gill Sans" charset="0"/>
              </a:defRPr>
            </a:lvl6pPr>
            <a:lvl7pPr marL="1152094" algn="l" defTabSz="192016" rtl="0" eaLnBrk="1" latinLnBrk="0" hangingPunct="1">
              <a:defRPr sz="2400" kern="1200">
                <a:solidFill>
                  <a:srgbClr val="000000"/>
                </a:solidFill>
                <a:latin typeface="Gill Sans" charset="0"/>
                <a:ea typeface="Heiti SC Light" charset="0"/>
                <a:cs typeface="Heiti SC Light" charset="0"/>
                <a:sym typeface="Gill Sans" charset="0"/>
              </a:defRPr>
            </a:lvl7pPr>
            <a:lvl8pPr marL="1344110" algn="l" defTabSz="192016" rtl="0" eaLnBrk="1" latinLnBrk="0" hangingPunct="1">
              <a:defRPr sz="2400" kern="1200">
                <a:solidFill>
                  <a:srgbClr val="000000"/>
                </a:solidFill>
                <a:latin typeface="Gill Sans" charset="0"/>
                <a:ea typeface="Heiti SC Light" charset="0"/>
                <a:cs typeface="Heiti SC Light" charset="0"/>
                <a:sym typeface="Gill Sans" charset="0"/>
              </a:defRPr>
            </a:lvl8pPr>
            <a:lvl9pPr marL="1536124" algn="l" defTabSz="192016" rtl="0" eaLnBrk="1" latinLnBrk="0" hangingPunct="1">
              <a:defRPr sz="2400" kern="1200">
                <a:solidFill>
                  <a:srgbClr val="000000"/>
                </a:solidFill>
                <a:latin typeface="Gill Sans" charset="0"/>
                <a:ea typeface="Heiti SC Light" charset="0"/>
                <a:cs typeface="Heiti SC Light" charset="0"/>
                <a:sym typeface="Gill Sans" charset="0"/>
              </a:defRPr>
            </a:lvl9pPr>
          </a:lstStyle>
          <a:p>
            <a:pPr algn="ctr"/>
            <a:r>
              <a:rPr lang="ru-RU" sz="1600" dirty="0" smtClean="0">
                <a:solidFill>
                  <a:schemeClr val="bg1"/>
                </a:solidFill>
              </a:rPr>
              <a:t>2</a:t>
            </a:r>
            <a:endParaRPr lang="ru-RU" sz="1600" dirty="0">
              <a:solidFill>
                <a:schemeClr val="bg1"/>
              </a:solidFill>
            </a:endParaRPr>
          </a:p>
        </p:txBody>
      </p:sp>
    </p:spTree>
    <p:extLst>
      <p:ext uri="{BB962C8B-B14F-4D97-AF65-F5344CB8AC3E}">
        <p14:creationId xmlns:p14="http://schemas.microsoft.com/office/powerpoint/2010/main" val="402821984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316703" y="480865"/>
            <a:ext cx="8447989" cy="715887"/>
          </a:xfrm>
          <a:prstGeom prst="rect">
            <a:avLst/>
          </a:prstGeom>
        </p:spPr>
        <p:txBody>
          <a:bodyPr wrap="none" lIns="38403" tIns="19202" rIns="38403" bIns="19202">
            <a:spAutoFit/>
          </a:bodyPr>
          <a:lstStyle/>
          <a:p>
            <a:r>
              <a:rPr lang="ru-RU" sz="2200" dirty="0" smtClean="0">
                <a:solidFill>
                  <a:schemeClr val="accent2">
                    <a:lumMod val="50000"/>
                  </a:schemeClr>
                </a:solidFill>
              </a:rPr>
              <a:t>Формирование Предложения </a:t>
            </a:r>
            <a:r>
              <a:rPr lang="ru-RU" sz="2200" dirty="0">
                <a:solidFill>
                  <a:schemeClr val="accent2">
                    <a:lumMod val="50000"/>
                  </a:schemeClr>
                </a:solidFill>
              </a:rPr>
              <a:t>по закупкам товаров, работ, услуг </a:t>
            </a:r>
            <a:endParaRPr lang="en-US" sz="2200" dirty="0" smtClean="0">
              <a:solidFill>
                <a:schemeClr val="accent2">
                  <a:lumMod val="50000"/>
                </a:schemeClr>
              </a:solidFill>
            </a:endParaRPr>
          </a:p>
          <a:p>
            <a:r>
              <a:rPr lang="ru-RU" sz="2200" dirty="0" smtClean="0">
                <a:solidFill>
                  <a:schemeClr val="accent2">
                    <a:lumMod val="50000"/>
                  </a:schemeClr>
                </a:solidFill>
              </a:rPr>
              <a:t>для </a:t>
            </a:r>
            <a:r>
              <a:rPr lang="ru-RU" sz="2200" dirty="0">
                <a:solidFill>
                  <a:schemeClr val="accent2">
                    <a:lumMod val="50000"/>
                  </a:schemeClr>
                </a:solidFill>
              </a:rPr>
              <a:t>обеспечения федеральных нужд </a:t>
            </a:r>
            <a:r>
              <a:rPr lang="ru-RU" sz="2200" dirty="0" smtClean="0">
                <a:solidFill>
                  <a:schemeClr val="accent2">
                    <a:lumMod val="50000"/>
                  </a:schemeClr>
                </a:solidFill>
              </a:rPr>
              <a:t>по ВР </a:t>
            </a:r>
            <a:r>
              <a:rPr lang="ru-RU" sz="2200" dirty="0">
                <a:solidFill>
                  <a:schemeClr val="accent2">
                    <a:lumMod val="50000"/>
                  </a:schemeClr>
                </a:solidFill>
              </a:rPr>
              <a:t>200</a:t>
            </a:r>
          </a:p>
        </p:txBody>
      </p:sp>
      <p:grpSp>
        <p:nvGrpSpPr>
          <p:cNvPr id="5" name="Group 4"/>
          <p:cNvGrpSpPr/>
          <p:nvPr/>
        </p:nvGrpSpPr>
        <p:grpSpPr>
          <a:xfrm flipV="1">
            <a:off x="3900986" y="1270898"/>
            <a:ext cx="1346072" cy="69870"/>
            <a:chOff x="11238286" y="6370260"/>
            <a:chExt cx="12007569" cy="152400"/>
          </a:xfrm>
        </p:grpSpPr>
        <p:grpSp>
          <p:nvGrpSpPr>
            <p:cNvPr id="6" name="Group 5"/>
            <p:cNvGrpSpPr/>
            <p:nvPr/>
          </p:nvGrpSpPr>
          <p:grpSpPr>
            <a:xfrm>
              <a:off x="13639800" y="6370260"/>
              <a:ext cx="9606055" cy="152400"/>
              <a:chOff x="2055030" y="1463669"/>
              <a:chExt cx="2304256" cy="544908"/>
            </a:xfrm>
          </p:grpSpPr>
          <p:sp>
            <p:nvSpPr>
              <p:cNvPr id="8" name="Rectangle 42"/>
              <p:cNvSpPr/>
              <p:nvPr/>
            </p:nvSpPr>
            <p:spPr>
              <a:xfrm>
                <a:off x="2055030" y="1463670"/>
                <a:ext cx="576064" cy="544907"/>
              </a:xfrm>
              <a:prstGeom prst="rect">
                <a:avLst/>
              </a:prstGeom>
              <a:solidFill>
                <a:srgbClr val="CC0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43"/>
              <p:cNvSpPr/>
              <p:nvPr/>
            </p:nvSpPr>
            <p:spPr>
              <a:xfrm>
                <a:off x="2631094" y="1463670"/>
                <a:ext cx="576064" cy="544907"/>
              </a:xfrm>
              <a:prstGeom prst="rect">
                <a:avLst/>
              </a:prstGeom>
              <a:solidFill>
                <a:srgbClr val="86269B"/>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0" name="Rectangle 44"/>
              <p:cNvSpPr/>
              <p:nvPr/>
            </p:nvSpPr>
            <p:spPr>
              <a:xfrm>
                <a:off x="3207158" y="1463669"/>
                <a:ext cx="576064" cy="544907"/>
              </a:xfrm>
              <a:prstGeom prst="rect">
                <a:avLst/>
              </a:prstGeom>
              <a:solidFill>
                <a:srgbClr val="00D2F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11" name="Rectangle 45"/>
              <p:cNvSpPr/>
              <p:nvPr/>
            </p:nvSpPr>
            <p:spPr>
              <a:xfrm>
                <a:off x="3783222" y="1463670"/>
                <a:ext cx="576064" cy="544907"/>
              </a:xfrm>
              <a:prstGeom prst="rect">
                <a:avLst/>
              </a:prstGeom>
              <a:solidFill>
                <a:srgbClr val="00B796"/>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sp>
          <p:nvSpPr>
            <p:cNvPr id="7" name="Rectangle 41"/>
            <p:cNvSpPr/>
            <p:nvPr/>
          </p:nvSpPr>
          <p:spPr>
            <a:xfrm>
              <a:off x="11238286" y="6370260"/>
              <a:ext cx="2401514" cy="152400"/>
            </a:xfrm>
            <a:prstGeom prst="rect">
              <a:avLst/>
            </a:prstGeom>
            <a:solidFill>
              <a:srgbClr val="FE960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grpSp>
        <p:nvGrpSpPr>
          <p:cNvPr id="13" name="Group 12"/>
          <p:cNvGrpSpPr/>
          <p:nvPr/>
        </p:nvGrpSpPr>
        <p:grpSpPr>
          <a:xfrm>
            <a:off x="-3100" y="0"/>
            <a:ext cx="9154244" cy="62186"/>
            <a:chOff x="11238286" y="6370260"/>
            <a:chExt cx="12007569" cy="152400"/>
          </a:xfrm>
        </p:grpSpPr>
        <p:grpSp>
          <p:nvGrpSpPr>
            <p:cNvPr id="14" name="Group 13"/>
            <p:cNvGrpSpPr/>
            <p:nvPr/>
          </p:nvGrpSpPr>
          <p:grpSpPr>
            <a:xfrm>
              <a:off x="13639800" y="6370260"/>
              <a:ext cx="9606055" cy="152400"/>
              <a:chOff x="2055030" y="1463669"/>
              <a:chExt cx="2304256" cy="544908"/>
            </a:xfrm>
          </p:grpSpPr>
          <p:sp>
            <p:nvSpPr>
              <p:cNvPr id="16" name="Rectangle 15"/>
              <p:cNvSpPr/>
              <p:nvPr/>
            </p:nvSpPr>
            <p:spPr>
              <a:xfrm>
                <a:off x="2055030" y="1463670"/>
                <a:ext cx="576064" cy="544907"/>
              </a:xfrm>
              <a:prstGeom prst="rect">
                <a:avLst/>
              </a:prstGeom>
              <a:solidFill>
                <a:srgbClr val="CC0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2631094" y="1463670"/>
                <a:ext cx="576064" cy="544907"/>
              </a:xfrm>
              <a:prstGeom prst="rect">
                <a:avLst/>
              </a:prstGeom>
              <a:solidFill>
                <a:srgbClr val="86269B"/>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8" name="Rectangle 17"/>
              <p:cNvSpPr/>
              <p:nvPr/>
            </p:nvSpPr>
            <p:spPr>
              <a:xfrm>
                <a:off x="3207158" y="1463669"/>
                <a:ext cx="576064" cy="544907"/>
              </a:xfrm>
              <a:prstGeom prst="rect">
                <a:avLst/>
              </a:prstGeom>
              <a:solidFill>
                <a:srgbClr val="00D2F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19" name="Rectangle 18"/>
              <p:cNvSpPr/>
              <p:nvPr/>
            </p:nvSpPr>
            <p:spPr>
              <a:xfrm>
                <a:off x="3783222" y="1463670"/>
                <a:ext cx="576064" cy="544907"/>
              </a:xfrm>
              <a:prstGeom prst="rect">
                <a:avLst/>
              </a:prstGeom>
              <a:solidFill>
                <a:srgbClr val="00B796"/>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sp>
          <p:nvSpPr>
            <p:cNvPr id="15" name="Rectangle 14"/>
            <p:cNvSpPr/>
            <p:nvPr/>
          </p:nvSpPr>
          <p:spPr>
            <a:xfrm>
              <a:off x="11238286" y="6370260"/>
              <a:ext cx="2401514" cy="152400"/>
            </a:xfrm>
            <a:prstGeom prst="rect">
              <a:avLst/>
            </a:prstGeom>
            <a:solidFill>
              <a:srgbClr val="FE960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pic>
        <p:nvPicPr>
          <p:cNvPr id="165" name="Picture 2" descr="U:\Бирюков\ГЕРБ КАЗНАЧЕЙСТВА.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348" y="80628"/>
            <a:ext cx="356786" cy="324036"/>
          </a:xfrm>
          <a:prstGeom prst="rect">
            <a:avLst/>
          </a:prstGeom>
          <a:noFill/>
          <a:extLst>
            <a:ext uri="{909E8E84-426E-40DD-AFC4-6F175D3DCCD1}">
              <a14:hiddenFill xmlns:a14="http://schemas.microsoft.com/office/drawing/2010/main">
                <a:solidFill>
                  <a:srgbClr val="FFFFFF"/>
                </a:solidFill>
              </a14:hiddenFill>
            </a:ext>
          </a:extLst>
        </p:spPr>
      </p:pic>
      <p:sp>
        <p:nvSpPr>
          <p:cNvPr id="167" name="TextBox 166"/>
          <p:cNvSpPr txBox="1"/>
          <p:nvPr/>
        </p:nvSpPr>
        <p:spPr>
          <a:xfrm>
            <a:off x="607423" y="108046"/>
            <a:ext cx="8429073" cy="238834"/>
          </a:xfrm>
          <a:prstGeom prst="rect">
            <a:avLst/>
          </a:prstGeom>
          <a:noFill/>
          <a:ln w="25400">
            <a:noFill/>
          </a:ln>
        </p:spPr>
        <p:txBody>
          <a:bodyPr wrap="none" lIns="38403" tIns="19202" rIns="38403" bIns="19202" rtlCol="0">
            <a:spAutoFit/>
          </a:bodyPr>
          <a:lstStyle/>
          <a:p>
            <a:r>
              <a:rPr lang="ru-RU" sz="1300" spc="-63" dirty="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rPr>
              <a:t>Управление Федерального казначейства по Саратовской </a:t>
            </a:r>
            <a:r>
              <a:rPr lang="ru-RU" sz="1300" spc="-63" dirty="0" smtClean="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rPr>
              <a:t>области</a:t>
            </a:r>
            <a:r>
              <a:rPr lang="en-US" sz="1300" spc="-63" dirty="0" smtClean="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rPr>
              <a:t>                                                                                                      saratov.roskazna.ru</a:t>
            </a:r>
            <a:endParaRPr lang="id-ID" sz="1300" spc="-63" dirty="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endParaRPr>
          </a:p>
        </p:txBody>
      </p:sp>
      <p:cxnSp>
        <p:nvCxnSpPr>
          <p:cNvPr id="168" name="Прямая соединительная линия 167"/>
          <p:cNvCxnSpPr/>
          <p:nvPr/>
        </p:nvCxnSpPr>
        <p:spPr bwMode="auto">
          <a:xfrm>
            <a:off x="-3100" y="434106"/>
            <a:ext cx="9154244" cy="0"/>
          </a:xfrm>
          <a:prstGeom prst="line">
            <a:avLst/>
          </a:prstGeom>
          <a:blipFill dpi="0" rotWithShape="0">
            <a:blip r:embed="rId4"/>
            <a:srcRect/>
            <a:tile tx="0" ty="0" sx="100000" sy="100000" flip="none" algn="tl"/>
          </a:blipFill>
          <a:ln w="25400"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3" name="Номер слайда 22"/>
          <p:cNvSpPr>
            <a:spLocks noGrp="1"/>
          </p:cNvSpPr>
          <p:nvPr>
            <p:ph type="sldNum" sz="quarter" idx="12"/>
          </p:nvPr>
        </p:nvSpPr>
        <p:spPr>
          <a:xfrm>
            <a:off x="6948264" y="6453336"/>
            <a:ext cx="2133600" cy="365125"/>
          </a:xfrm>
        </p:spPr>
        <p:txBody>
          <a:bodyPr/>
          <a:lstStyle/>
          <a:p>
            <a:fld id="{C0EB37D2-4202-4A90-8246-13FB6654ACC2}" type="slidenum">
              <a:rPr lang="ru-RU" smtClean="0"/>
              <a:pPr/>
              <a:t>10</a:t>
            </a:fld>
            <a:endParaRPr lang="ru-RU" dirty="0"/>
          </a:p>
        </p:txBody>
      </p:sp>
      <p:pic>
        <p:nvPicPr>
          <p:cNvPr id="26" name="Рисунок 25"/>
          <p:cNvPicPr/>
          <p:nvPr/>
        </p:nvPicPr>
        <p:blipFill rotWithShape="1">
          <a:blip r:embed="rId5"/>
          <a:srcRect t="19027" r="10810" b="41438"/>
          <a:stretch/>
        </p:blipFill>
        <p:spPr bwMode="auto">
          <a:xfrm>
            <a:off x="303847" y="2295207"/>
            <a:ext cx="8536305" cy="2267585"/>
          </a:xfrm>
          <a:prstGeom prst="rect">
            <a:avLst/>
          </a:prstGeom>
          <a:ln>
            <a:noFill/>
          </a:ln>
          <a:extLst>
            <a:ext uri="{53640926-AAD7-44D8-BBD7-CCE9431645EC}">
              <a14:shadowObscured xmlns:a14="http://schemas.microsoft.com/office/drawing/2010/main"/>
            </a:ext>
          </a:extLst>
        </p:spPr>
      </p:pic>
      <p:sp>
        <p:nvSpPr>
          <p:cNvPr id="25" name="Прямоугольник 24"/>
          <p:cNvSpPr/>
          <p:nvPr/>
        </p:nvSpPr>
        <p:spPr>
          <a:xfrm>
            <a:off x="572291" y="4365104"/>
            <a:ext cx="288862" cy="338554"/>
          </a:xfrm>
          <a:prstGeom prst="rect">
            <a:avLst/>
          </a:prstGeom>
        </p:spPr>
        <p:txBody>
          <a:bodyPr wrap="none">
            <a:spAutoFit/>
          </a:bodyPr>
          <a:lstStyle/>
          <a:p>
            <a:r>
              <a:rPr lang="ru-RU" sz="1600" b="1" dirty="0" smtClean="0">
                <a:solidFill>
                  <a:schemeClr val="bg1"/>
                </a:solidFill>
                <a:latin typeface="Calibri" pitchFamily="34" charset="0"/>
              </a:rPr>
              <a:t>1</a:t>
            </a:r>
            <a:endParaRPr lang="id-ID" sz="1600" b="1" dirty="0">
              <a:solidFill>
                <a:schemeClr val="bg1"/>
              </a:solidFill>
              <a:latin typeface="Calibri" pitchFamily="34" charset="0"/>
            </a:endParaRPr>
          </a:p>
        </p:txBody>
      </p:sp>
      <p:sp>
        <p:nvSpPr>
          <p:cNvPr id="27" name="Прямоугольник 26"/>
          <p:cNvSpPr/>
          <p:nvPr/>
        </p:nvSpPr>
        <p:spPr>
          <a:xfrm>
            <a:off x="572291" y="4365104"/>
            <a:ext cx="288862" cy="338554"/>
          </a:xfrm>
          <a:prstGeom prst="rect">
            <a:avLst/>
          </a:prstGeom>
        </p:spPr>
        <p:txBody>
          <a:bodyPr wrap="none">
            <a:spAutoFit/>
          </a:bodyPr>
          <a:lstStyle/>
          <a:p>
            <a:r>
              <a:rPr lang="ru-RU" sz="1600" b="1" dirty="0" smtClean="0">
                <a:solidFill>
                  <a:schemeClr val="bg1"/>
                </a:solidFill>
                <a:latin typeface="Calibri" pitchFamily="34" charset="0"/>
              </a:rPr>
              <a:t>1</a:t>
            </a:r>
            <a:endParaRPr lang="id-ID" sz="1600" b="1" dirty="0">
              <a:solidFill>
                <a:schemeClr val="bg1"/>
              </a:solidFill>
              <a:latin typeface="Calibri" pitchFamily="34" charset="0"/>
            </a:endParaRPr>
          </a:p>
        </p:txBody>
      </p:sp>
      <p:sp>
        <p:nvSpPr>
          <p:cNvPr id="28" name="Rectangle 103"/>
          <p:cNvSpPr/>
          <p:nvPr/>
        </p:nvSpPr>
        <p:spPr bwMode="auto">
          <a:xfrm>
            <a:off x="701978" y="5219767"/>
            <a:ext cx="7917718" cy="661228"/>
          </a:xfrm>
          <a:prstGeom prst="rect">
            <a:avLst/>
          </a:prstGeom>
          <a:solidFill>
            <a:srgbClr val="CC0063"/>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384048"/>
            <a:endParaRPr lang="id-ID">
              <a:latin typeface="Calibri" pitchFamily="34" charset="0"/>
            </a:endParaRPr>
          </a:p>
        </p:txBody>
      </p:sp>
      <p:sp>
        <p:nvSpPr>
          <p:cNvPr id="29" name="Oval 153"/>
          <p:cNvSpPr/>
          <p:nvPr/>
        </p:nvSpPr>
        <p:spPr bwMode="auto">
          <a:xfrm>
            <a:off x="251520" y="5181927"/>
            <a:ext cx="686719" cy="699068"/>
          </a:xfrm>
          <a:prstGeom prst="ellipse">
            <a:avLst/>
          </a:prstGeom>
          <a:solidFill>
            <a:srgbClr val="CC0063"/>
          </a:solidFill>
          <a:ln w="50800" cap="flat" cmpd="sng" algn="ctr">
            <a:solidFill>
              <a:schemeClr val="bg1">
                <a:lumMod val="9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id-ID" sz="1500" dirty="0">
              <a:latin typeface="Calibri" pitchFamily="34" charset="0"/>
            </a:endParaRPr>
          </a:p>
        </p:txBody>
      </p:sp>
      <p:sp>
        <p:nvSpPr>
          <p:cNvPr id="30" name="Прямоугольник 29"/>
          <p:cNvSpPr/>
          <p:nvPr/>
        </p:nvSpPr>
        <p:spPr>
          <a:xfrm>
            <a:off x="938239" y="5302949"/>
            <a:ext cx="7681457" cy="646331"/>
          </a:xfrm>
          <a:prstGeom prst="rect">
            <a:avLst/>
          </a:prstGeom>
        </p:spPr>
        <p:txBody>
          <a:bodyPr wrap="square">
            <a:spAutoFit/>
          </a:bodyPr>
          <a:lstStyle/>
          <a:p>
            <a:pPr algn="l"/>
            <a:r>
              <a:rPr lang="ru-RU" sz="1200" dirty="0" smtClean="0">
                <a:solidFill>
                  <a:schemeClr val="bg1"/>
                </a:solidFill>
              </a:rPr>
              <a:t>Вкладка </a:t>
            </a:r>
            <a:r>
              <a:rPr lang="ru-RU" sz="1200" dirty="0">
                <a:solidFill>
                  <a:schemeClr val="bg1"/>
                </a:solidFill>
              </a:rPr>
              <a:t>«Курсы валют» содержит информацию о курсах валют, указанных только при формировании карточек укрупненных закупок для зарубежного аппарата</a:t>
            </a:r>
            <a:endParaRPr lang="ru-RU" sz="1200" dirty="0">
              <a:solidFill>
                <a:schemeClr val="bg1"/>
              </a:solidFill>
              <a:latin typeface="Calibri" pitchFamily="34" charset="0"/>
            </a:endParaRPr>
          </a:p>
          <a:p>
            <a:pPr algn="l"/>
            <a:endParaRPr lang="ru-RU" sz="1200" dirty="0">
              <a:solidFill>
                <a:schemeClr val="bg1"/>
              </a:solidFill>
            </a:endParaRPr>
          </a:p>
        </p:txBody>
      </p:sp>
      <p:sp>
        <p:nvSpPr>
          <p:cNvPr id="31" name="Прямоугольник 30"/>
          <p:cNvSpPr/>
          <p:nvPr/>
        </p:nvSpPr>
        <p:spPr>
          <a:xfrm>
            <a:off x="6876257" y="3082082"/>
            <a:ext cx="504056" cy="202902"/>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3471659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607423" y="583070"/>
            <a:ext cx="7628295" cy="715887"/>
          </a:xfrm>
          <a:prstGeom prst="rect">
            <a:avLst/>
          </a:prstGeom>
        </p:spPr>
        <p:txBody>
          <a:bodyPr wrap="square" lIns="38403" tIns="19202" rIns="38403" bIns="19202">
            <a:spAutoFit/>
          </a:bodyPr>
          <a:lstStyle/>
          <a:p>
            <a:r>
              <a:rPr lang="ru-RU" sz="2200" dirty="0">
                <a:solidFill>
                  <a:schemeClr val="accent2">
                    <a:lumMod val="50000"/>
                  </a:schemeClr>
                </a:solidFill>
              </a:rPr>
              <a:t>Особенности формирования </a:t>
            </a:r>
          </a:p>
          <a:p>
            <a:r>
              <a:rPr lang="ru-RU" sz="2200" dirty="0" smtClean="0">
                <a:solidFill>
                  <a:schemeClr val="accent2">
                    <a:lumMod val="50000"/>
                  </a:schemeClr>
                </a:solidFill>
              </a:rPr>
              <a:t>Предложений </a:t>
            </a:r>
            <a:r>
              <a:rPr lang="ru-RU" sz="2200" dirty="0">
                <a:solidFill>
                  <a:schemeClr val="accent2">
                    <a:lumMod val="50000"/>
                  </a:schemeClr>
                </a:solidFill>
              </a:rPr>
              <a:t>по закупкам по ВР </a:t>
            </a:r>
            <a:r>
              <a:rPr lang="ru-RU" sz="2200" dirty="0" smtClean="0">
                <a:solidFill>
                  <a:schemeClr val="accent2">
                    <a:lumMod val="50000"/>
                  </a:schemeClr>
                </a:solidFill>
              </a:rPr>
              <a:t>300 и по ВР 400</a:t>
            </a:r>
            <a:endParaRPr lang="ru-RU" sz="2200" dirty="0">
              <a:solidFill>
                <a:schemeClr val="accent2">
                  <a:lumMod val="50000"/>
                </a:schemeClr>
              </a:solidFill>
            </a:endParaRPr>
          </a:p>
        </p:txBody>
      </p:sp>
      <p:grpSp>
        <p:nvGrpSpPr>
          <p:cNvPr id="5" name="Group 4"/>
          <p:cNvGrpSpPr/>
          <p:nvPr/>
        </p:nvGrpSpPr>
        <p:grpSpPr>
          <a:xfrm flipV="1">
            <a:off x="3900986" y="1414914"/>
            <a:ext cx="1346072" cy="69870"/>
            <a:chOff x="11238286" y="6370260"/>
            <a:chExt cx="12007569" cy="152400"/>
          </a:xfrm>
        </p:grpSpPr>
        <p:grpSp>
          <p:nvGrpSpPr>
            <p:cNvPr id="6" name="Group 5"/>
            <p:cNvGrpSpPr/>
            <p:nvPr/>
          </p:nvGrpSpPr>
          <p:grpSpPr>
            <a:xfrm>
              <a:off x="13639800" y="6370260"/>
              <a:ext cx="9606055" cy="152400"/>
              <a:chOff x="2055030" y="1463669"/>
              <a:chExt cx="2304256" cy="544908"/>
            </a:xfrm>
          </p:grpSpPr>
          <p:sp>
            <p:nvSpPr>
              <p:cNvPr id="8" name="Rectangle 42"/>
              <p:cNvSpPr/>
              <p:nvPr/>
            </p:nvSpPr>
            <p:spPr>
              <a:xfrm>
                <a:off x="2055030" y="1463670"/>
                <a:ext cx="576064" cy="544907"/>
              </a:xfrm>
              <a:prstGeom prst="rect">
                <a:avLst/>
              </a:prstGeom>
              <a:solidFill>
                <a:srgbClr val="CC0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43"/>
              <p:cNvSpPr/>
              <p:nvPr/>
            </p:nvSpPr>
            <p:spPr>
              <a:xfrm>
                <a:off x="2631094" y="1463670"/>
                <a:ext cx="576064" cy="544907"/>
              </a:xfrm>
              <a:prstGeom prst="rect">
                <a:avLst/>
              </a:prstGeom>
              <a:solidFill>
                <a:srgbClr val="86269B"/>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0" name="Rectangle 44"/>
              <p:cNvSpPr/>
              <p:nvPr/>
            </p:nvSpPr>
            <p:spPr>
              <a:xfrm>
                <a:off x="3207158" y="1463669"/>
                <a:ext cx="576064" cy="544907"/>
              </a:xfrm>
              <a:prstGeom prst="rect">
                <a:avLst/>
              </a:prstGeom>
              <a:solidFill>
                <a:srgbClr val="00D2F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11" name="Rectangle 45"/>
              <p:cNvSpPr/>
              <p:nvPr/>
            </p:nvSpPr>
            <p:spPr>
              <a:xfrm>
                <a:off x="3783222" y="1463670"/>
                <a:ext cx="576064" cy="544907"/>
              </a:xfrm>
              <a:prstGeom prst="rect">
                <a:avLst/>
              </a:prstGeom>
              <a:solidFill>
                <a:srgbClr val="00B796"/>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sp>
          <p:nvSpPr>
            <p:cNvPr id="7" name="Rectangle 41"/>
            <p:cNvSpPr/>
            <p:nvPr/>
          </p:nvSpPr>
          <p:spPr>
            <a:xfrm>
              <a:off x="11238286" y="6370260"/>
              <a:ext cx="2401514" cy="152400"/>
            </a:xfrm>
            <a:prstGeom prst="rect">
              <a:avLst/>
            </a:prstGeom>
            <a:solidFill>
              <a:srgbClr val="FE960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grpSp>
        <p:nvGrpSpPr>
          <p:cNvPr id="13" name="Group 12"/>
          <p:cNvGrpSpPr/>
          <p:nvPr/>
        </p:nvGrpSpPr>
        <p:grpSpPr>
          <a:xfrm>
            <a:off x="-3100" y="0"/>
            <a:ext cx="9154244" cy="62186"/>
            <a:chOff x="11238286" y="6370260"/>
            <a:chExt cx="12007569" cy="152400"/>
          </a:xfrm>
        </p:grpSpPr>
        <p:grpSp>
          <p:nvGrpSpPr>
            <p:cNvPr id="14" name="Group 13"/>
            <p:cNvGrpSpPr/>
            <p:nvPr/>
          </p:nvGrpSpPr>
          <p:grpSpPr>
            <a:xfrm>
              <a:off x="13639800" y="6370260"/>
              <a:ext cx="9606055" cy="152400"/>
              <a:chOff x="2055030" y="1463669"/>
              <a:chExt cx="2304256" cy="544908"/>
            </a:xfrm>
          </p:grpSpPr>
          <p:sp>
            <p:nvSpPr>
              <p:cNvPr id="16" name="Rectangle 15"/>
              <p:cNvSpPr/>
              <p:nvPr/>
            </p:nvSpPr>
            <p:spPr>
              <a:xfrm>
                <a:off x="2055030" y="1463670"/>
                <a:ext cx="576064" cy="544907"/>
              </a:xfrm>
              <a:prstGeom prst="rect">
                <a:avLst/>
              </a:prstGeom>
              <a:solidFill>
                <a:srgbClr val="CC0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2631094" y="1463670"/>
                <a:ext cx="576064" cy="544907"/>
              </a:xfrm>
              <a:prstGeom prst="rect">
                <a:avLst/>
              </a:prstGeom>
              <a:solidFill>
                <a:srgbClr val="86269B"/>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8" name="Rectangle 17"/>
              <p:cNvSpPr/>
              <p:nvPr/>
            </p:nvSpPr>
            <p:spPr>
              <a:xfrm>
                <a:off x="3207158" y="1463669"/>
                <a:ext cx="576064" cy="544907"/>
              </a:xfrm>
              <a:prstGeom prst="rect">
                <a:avLst/>
              </a:prstGeom>
              <a:solidFill>
                <a:srgbClr val="00D2F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19" name="Rectangle 18"/>
              <p:cNvSpPr/>
              <p:nvPr/>
            </p:nvSpPr>
            <p:spPr>
              <a:xfrm>
                <a:off x="3783222" y="1463670"/>
                <a:ext cx="576064" cy="544907"/>
              </a:xfrm>
              <a:prstGeom prst="rect">
                <a:avLst/>
              </a:prstGeom>
              <a:solidFill>
                <a:srgbClr val="00B796"/>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sp>
          <p:nvSpPr>
            <p:cNvPr id="15" name="Rectangle 14"/>
            <p:cNvSpPr/>
            <p:nvPr/>
          </p:nvSpPr>
          <p:spPr>
            <a:xfrm>
              <a:off x="11238286" y="6370260"/>
              <a:ext cx="2401514" cy="152400"/>
            </a:xfrm>
            <a:prstGeom prst="rect">
              <a:avLst/>
            </a:prstGeom>
            <a:solidFill>
              <a:srgbClr val="FE960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pic>
        <p:nvPicPr>
          <p:cNvPr id="165" name="Picture 2" descr="U:\Бирюков\ГЕРБ КАЗНАЧЕЙСТВА.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348" y="80628"/>
            <a:ext cx="356786" cy="324036"/>
          </a:xfrm>
          <a:prstGeom prst="rect">
            <a:avLst/>
          </a:prstGeom>
          <a:noFill/>
          <a:extLst>
            <a:ext uri="{909E8E84-426E-40DD-AFC4-6F175D3DCCD1}">
              <a14:hiddenFill xmlns:a14="http://schemas.microsoft.com/office/drawing/2010/main">
                <a:solidFill>
                  <a:srgbClr val="FFFFFF"/>
                </a:solidFill>
              </a14:hiddenFill>
            </a:ext>
          </a:extLst>
        </p:spPr>
      </p:pic>
      <p:sp>
        <p:nvSpPr>
          <p:cNvPr id="167" name="TextBox 166"/>
          <p:cNvSpPr txBox="1"/>
          <p:nvPr/>
        </p:nvSpPr>
        <p:spPr>
          <a:xfrm>
            <a:off x="607423" y="108046"/>
            <a:ext cx="8429073" cy="238834"/>
          </a:xfrm>
          <a:prstGeom prst="rect">
            <a:avLst/>
          </a:prstGeom>
          <a:noFill/>
          <a:ln w="25400">
            <a:noFill/>
          </a:ln>
        </p:spPr>
        <p:txBody>
          <a:bodyPr wrap="none" lIns="38403" tIns="19202" rIns="38403" bIns="19202" rtlCol="0">
            <a:spAutoFit/>
          </a:bodyPr>
          <a:lstStyle/>
          <a:p>
            <a:r>
              <a:rPr lang="ru-RU" sz="1300" spc="-63" dirty="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rPr>
              <a:t>Управление Федерального казначейства по Саратовской </a:t>
            </a:r>
            <a:r>
              <a:rPr lang="ru-RU" sz="1300" spc="-63" dirty="0" smtClean="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rPr>
              <a:t>области</a:t>
            </a:r>
            <a:r>
              <a:rPr lang="en-US" sz="1300" spc="-63" dirty="0" smtClean="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rPr>
              <a:t>                                                                                                      saratov.roskazna.ru</a:t>
            </a:r>
            <a:endParaRPr lang="id-ID" sz="1300" spc="-63" dirty="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endParaRPr>
          </a:p>
        </p:txBody>
      </p:sp>
      <p:cxnSp>
        <p:nvCxnSpPr>
          <p:cNvPr id="168" name="Прямая соединительная линия 167"/>
          <p:cNvCxnSpPr/>
          <p:nvPr/>
        </p:nvCxnSpPr>
        <p:spPr bwMode="auto">
          <a:xfrm>
            <a:off x="-3100" y="434106"/>
            <a:ext cx="9154244" cy="0"/>
          </a:xfrm>
          <a:prstGeom prst="line">
            <a:avLst/>
          </a:prstGeom>
          <a:blipFill dpi="0" rotWithShape="0">
            <a:blip r:embed="rId4"/>
            <a:srcRect/>
            <a:tile tx="0" ty="0" sx="100000" sy="100000" flip="none" algn="tl"/>
          </a:blipFill>
          <a:ln w="25400"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3" name="Номер слайда 22"/>
          <p:cNvSpPr>
            <a:spLocks noGrp="1"/>
          </p:cNvSpPr>
          <p:nvPr>
            <p:ph type="sldNum" sz="quarter" idx="12"/>
          </p:nvPr>
        </p:nvSpPr>
        <p:spPr>
          <a:xfrm>
            <a:off x="6948264" y="6453336"/>
            <a:ext cx="2133600" cy="365125"/>
          </a:xfrm>
        </p:spPr>
        <p:txBody>
          <a:bodyPr/>
          <a:lstStyle/>
          <a:p>
            <a:fld id="{C0EB37D2-4202-4A90-8246-13FB6654ACC2}" type="slidenum">
              <a:rPr lang="ru-RU" smtClean="0"/>
              <a:pPr/>
              <a:t>11</a:t>
            </a:fld>
            <a:endParaRPr lang="ru-RU" dirty="0"/>
          </a:p>
        </p:txBody>
      </p:sp>
      <p:sp>
        <p:nvSpPr>
          <p:cNvPr id="27" name="Rectangle 103"/>
          <p:cNvSpPr/>
          <p:nvPr/>
        </p:nvSpPr>
        <p:spPr bwMode="auto">
          <a:xfrm>
            <a:off x="701978" y="1882664"/>
            <a:ext cx="7917718" cy="970272"/>
          </a:xfrm>
          <a:prstGeom prst="rect">
            <a:avLst/>
          </a:prstGeom>
          <a:solidFill>
            <a:srgbClr val="CC0063"/>
          </a:solidFill>
          <a:ln w="25400"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defTabSz="384048"/>
            <a:endParaRPr lang="id-ID">
              <a:latin typeface="Calibri" pitchFamily="34" charset="0"/>
            </a:endParaRPr>
          </a:p>
        </p:txBody>
      </p:sp>
      <p:sp>
        <p:nvSpPr>
          <p:cNvPr id="29" name="Oval 153"/>
          <p:cNvSpPr/>
          <p:nvPr/>
        </p:nvSpPr>
        <p:spPr bwMode="auto">
          <a:xfrm>
            <a:off x="251520" y="1844823"/>
            <a:ext cx="1008112" cy="1008113"/>
          </a:xfrm>
          <a:prstGeom prst="ellipse">
            <a:avLst/>
          </a:prstGeom>
          <a:solidFill>
            <a:srgbClr val="CC0063"/>
          </a:solidFill>
          <a:ln w="50800" cap="flat" cmpd="sng" algn="ctr">
            <a:solidFill>
              <a:schemeClr val="bg1">
                <a:lumMod val="95000"/>
              </a:schemeClr>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endParaRPr lang="id-ID" sz="1500" dirty="0">
              <a:latin typeface="Calibri" pitchFamily="34" charset="0"/>
            </a:endParaRPr>
          </a:p>
        </p:txBody>
      </p:sp>
      <p:sp>
        <p:nvSpPr>
          <p:cNvPr id="30" name="Прямоугольник 29"/>
          <p:cNvSpPr/>
          <p:nvPr/>
        </p:nvSpPr>
        <p:spPr>
          <a:xfrm>
            <a:off x="1259632" y="1965846"/>
            <a:ext cx="7360064" cy="830997"/>
          </a:xfrm>
          <a:prstGeom prst="rect">
            <a:avLst/>
          </a:prstGeom>
        </p:spPr>
        <p:txBody>
          <a:bodyPr wrap="square">
            <a:spAutoFit/>
          </a:bodyPr>
          <a:lstStyle/>
          <a:p>
            <a:pPr algn="just"/>
            <a:r>
              <a:rPr lang="ru-RU" sz="1200" dirty="0">
                <a:solidFill>
                  <a:schemeClr val="bg1"/>
                </a:solidFill>
              </a:rPr>
              <a:t>Заполнение предложений по закупкам по ВР 300 и 400 аналогично заполнению предложений по закупкам по ВР 200, то есть информация во вкладках заполняется автоматически, на основании ранее сформированных карточек укрупненных закупок по соответствующему виду расхода. Различается лишь набор вкладок</a:t>
            </a:r>
            <a:r>
              <a:rPr lang="ru-RU" sz="1200" dirty="0" smtClean="0">
                <a:solidFill>
                  <a:schemeClr val="bg1"/>
                </a:solidFill>
              </a:rPr>
              <a:t>:</a:t>
            </a:r>
            <a:endParaRPr lang="ru-RU" sz="1200" dirty="0">
              <a:solidFill>
                <a:schemeClr val="bg1"/>
              </a:solidFill>
            </a:endParaRPr>
          </a:p>
        </p:txBody>
      </p:sp>
      <p:sp>
        <p:nvSpPr>
          <p:cNvPr id="31" name="Rectangle 103"/>
          <p:cNvSpPr/>
          <p:nvPr/>
        </p:nvSpPr>
        <p:spPr bwMode="auto">
          <a:xfrm>
            <a:off x="323528" y="3250816"/>
            <a:ext cx="2681579" cy="2698464"/>
          </a:xfrm>
          <a:prstGeom prst="rect">
            <a:avLst/>
          </a:prstGeom>
          <a:solidFill>
            <a:srgbClr val="86269B"/>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384048"/>
            <a:endParaRPr lang="id-ID">
              <a:latin typeface="Calibri" pitchFamily="34" charset="0"/>
            </a:endParaRPr>
          </a:p>
        </p:txBody>
      </p:sp>
      <p:sp>
        <p:nvSpPr>
          <p:cNvPr id="33" name="Прямоугольник 32"/>
          <p:cNvSpPr/>
          <p:nvPr/>
        </p:nvSpPr>
        <p:spPr>
          <a:xfrm>
            <a:off x="395536" y="3333998"/>
            <a:ext cx="2609571" cy="2308324"/>
          </a:xfrm>
          <a:prstGeom prst="rect">
            <a:avLst/>
          </a:prstGeom>
        </p:spPr>
        <p:txBody>
          <a:bodyPr wrap="square">
            <a:spAutoFit/>
          </a:bodyPr>
          <a:lstStyle/>
          <a:p>
            <a:pPr algn="l"/>
            <a:r>
              <a:rPr lang="ru-RU" sz="1200" dirty="0">
                <a:solidFill>
                  <a:schemeClr val="bg1"/>
                </a:solidFill>
              </a:rPr>
              <a:t>ВР 200</a:t>
            </a:r>
          </a:p>
          <a:p>
            <a:pPr algn="l"/>
            <a:r>
              <a:rPr lang="ru-RU" sz="1200" dirty="0" smtClean="0">
                <a:solidFill>
                  <a:schemeClr val="bg1"/>
                </a:solidFill>
              </a:rPr>
              <a:t>-Сведения </a:t>
            </a:r>
            <a:r>
              <a:rPr lang="ru-RU" sz="1200" dirty="0">
                <a:solidFill>
                  <a:schemeClr val="bg1"/>
                </a:solidFill>
              </a:rPr>
              <a:t>о закупках </a:t>
            </a:r>
            <a:r>
              <a:rPr lang="ru-RU" sz="1200" dirty="0" err="1">
                <a:solidFill>
                  <a:schemeClr val="bg1"/>
                </a:solidFill>
              </a:rPr>
              <a:t>госзаказчика</a:t>
            </a:r>
            <a:endParaRPr lang="ru-RU" sz="1200" dirty="0">
              <a:solidFill>
                <a:schemeClr val="bg1"/>
              </a:solidFill>
            </a:endParaRPr>
          </a:p>
          <a:p>
            <a:pPr algn="l"/>
            <a:r>
              <a:rPr lang="ru-RU" sz="1200" dirty="0" smtClean="0">
                <a:solidFill>
                  <a:schemeClr val="bg1"/>
                </a:solidFill>
              </a:rPr>
              <a:t>-Сведения </a:t>
            </a:r>
            <a:r>
              <a:rPr lang="ru-RU" sz="1200" dirty="0">
                <a:solidFill>
                  <a:schemeClr val="bg1"/>
                </a:solidFill>
              </a:rPr>
              <a:t>о закупках </a:t>
            </a:r>
            <a:r>
              <a:rPr lang="ru-RU" sz="1200" dirty="0" err="1">
                <a:solidFill>
                  <a:schemeClr val="bg1"/>
                </a:solidFill>
              </a:rPr>
              <a:t>госзаказчика</a:t>
            </a:r>
            <a:r>
              <a:rPr lang="ru-RU" sz="1200" dirty="0">
                <a:solidFill>
                  <a:schemeClr val="bg1"/>
                </a:solidFill>
              </a:rPr>
              <a:t> (зарубежный аппарат)</a:t>
            </a:r>
          </a:p>
          <a:p>
            <a:pPr algn="l"/>
            <a:r>
              <a:rPr lang="ru-RU" sz="1200" dirty="0" smtClean="0">
                <a:solidFill>
                  <a:schemeClr val="bg1"/>
                </a:solidFill>
              </a:rPr>
              <a:t>-Сводные </a:t>
            </a:r>
            <a:r>
              <a:rPr lang="ru-RU" sz="1200" dirty="0">
                <a:solidFill>
                  <a:schemeClr val="bg1"/>
                </a:solidFill>
              </a:rPr>
              <a:t>предложения (по КБК)</a:t>
            </a:r>
          </a:p>
          <a:p>
            <a:pPr algn="l"/>
            <a:r>
              <a:rPr lang="ru-RU" sz="1200" dirty="0" smtClean="0">
                <a:solidFill>
                  <a:schemeClr val="bg1"/>
                </a:solidFill>
              </a:rPr>
              <a:t>-Сводные </a:t>
            </a:r>
            <a:r>
              <a:rPr lang="ru-RU" sz="1200" dirty="0">
                <a:solidFill>
                  <a:schemeClr val="bg1"/>
                </a:solidFill>
              </a:rPr>
              <a:t>предложения (по ОКПД)</a:t>
            </a:r>
          </a:p>
          <a:p>
            <a:pPr algn="l"/>
            <a:r>
              <a:rPr lang="ru-RU" sz="1200" dirty="0" smtClean="0">
                <a:solidFill>
                  <a:schemeClr val="bg1"/>
                </a:solidFill>
              </a:rPr>
              <a:t>-Общая </a:t>
            </a:r>
            <a:r>
              <a:rPr lang="ru-RU" sz="1200" dirty="0">
                <a:solidFill>
                  <a:schemeClr val="bg1"/>
                </a:solidFill>
              </a:rPr>
              <a:t>информация</a:t>
            </a:r>
          </a:p>
          <a:p>
            <a:pPr algn="l"/>
            <a:r>
              <a:rPr lang="ru-RU" sz="1200" dirty="0" smtClean="0">
                <a:solidFill>
                  <a:schemeClr val="bg1"/>
                </a:solidFill>
              </a:rPr>
              <a:t>-Лист </a:t>
            </a:r>
            <a:r>
              <a:rPr lang="ru-RU" sz="1200" dirty="0">
                <a:solidFill>
                  <a:schemeClr val="bg1"/>
                </a:solidFill>
              </a:rPr>
              <a:t>согласования</a:t>
            </a:r>
          </a:p>
          <a:p>
            <a:pPr algn="l"/>
            <a:r>
              <a:rPr lang="ru-RU" sz="1200" dirty="0" smtClean="0">
                <a:solidFill>
                  <a:schemeClr val="bg1"/>
                </a:solidFill>
              </a:rPr>
              <a:t>-Курсы валют</a:t>
            </a:r>
            <a:endParaRPr lang="ru-RU" sz="1200" dirty="0">
              <a:solidFill>
                <a:schemeClr val="bg1"/>
              </a:solidFill>
            </a:endParaRPr>
          </a:p>
        </p:txBody>
      </p:sp>
      <p:sp>
        <p:nvSpPr>
          <p:cNvPr id="36" name="Rectangle 103"/>
          <p:cNvSpPr/>
          <p:nvPr/>
        </p:nvSpPr>
        <p:spPr bwMode="auto">
          <a:xfrm>
            <a:off x="3131840" y="3238384"/>
            <a:ext cx="2681579" cy="1918808"/>
          </a:xfrm>
          <a:prstGeom prst="rect">
            <a:avLst/>
          </a:prstGeom>
          <a:solidFill>
            <a:srgbClr val="00D2F1"/>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384048"/>
            <a:endParaRPr lang="id-ID">
              <a:latin typeface="Calibri" pitchFamily="34" charset="0"/>
            </a:endParaRPr>
          </a:p>
        </p:txBody>
      </p:sp>
      <p:sp>
        <p:nvSpPr>
          <p:cNvPr id="37" name="Прямоугольник 36"/>
          <p:cNvSpPr/>
          <p:nvPr/>
        </p:nvSpPr>
        <p:spPr>
          <a:xfrm>
            <a:off x="3203848" y="3321566"/>
            <a:ext cx="2609571" cy="1938992"/>
          </a:xfrm>
          <a:prstGeom prst="rect">
            <a:avLst/>
          </a:prstGeom>
        </p:spPr>
        <p:txBody>
          <a:bodyPr wrap="square">
            <a:spAutoFit/>
          </a:bodyPr>
          <a:lstStyle/>
          <a:p>
            <a:pPr algn="l"/>
            <a:r>
              <a:rPr lang="ru-RU" sz="1200" dirty="0">
                <a:solidFill>
                  <a:schemeClr val="bg1"/>
                </a:solidFill>
              </a:rPr>
              <a:t>ВР 300 </a:t>
            </a:r>
          </a:p>
          <a:p>
            <a:pPr algn="l"/>
            <a:r>
              <a:rPr lang="ru-RU" sz="1200" dirty="0" smtClean="0">
                <a:solidFill>
                  <a:schemeClr val="bg1"/>
                </a:solidFill>
              </a:rPr>
              <a:t>-Сведения </a:t>
            </a:r>
            <a:r>
              <a:rPr lang="ru-RU" sz="1200" dirty="0">
                <a:solidFill>
                  <a:schemeClr val="bg1"/>
                </a:solidFill>
              </a:rPr>
              <a:t>о закупках </a:t>
            </a:r>
            <a:r>
              <a:rPr lang="ru-RU" sz="1200" dirty="0" err="1">
                <a:solidFill>
                  <a:schemeClr val="bg1"/>
                </a:solidFill>
              </a:rPr>
              <a:t>госзаказчика</a:t>
            </a:r>
            <a:endParaRPr lang="ru-RU" sz="1200" dirty="0">
              <a:solidFill>
                <a:schemeClr val="bg1"/>
              </a:solidFill>
            </a:endParaRPr>
          </a:p>
          <a:p>
            <a:pPr algn="l"/>
            <a:r>
              <a:rPr lang="ru-RU" sz="1200" dirty="0" smtClean="0">
                <a:solidFill>
                  <a:schemeClr val="bg1"/>
                </a:solidFill>
              </a:rPr>
              <a:t>-Сводные </a:t>
            </a:r>
            <a:r>
              <a:rPr lang="ru-RU" sz="1200" dirty="0">
                <a:solidFill>
                  <a:schemeClr val="bg1"/>
                </a:solidFill>
              </a:rPr>
              <a:t>предложения (по КБК)</a:t>
            </a:r>
          </a:p>
          <a:p>
            <a:pPr algn="l"/>
            <a:r>
              <a:rPr lang="ru-RU" sz="1200" dirty="0" smtClean="0">
                <a:solidFill>
                  <a:schemeClr val="bg1"/>
                </a:solidFill>
              </a:rPr>
              <a:t>-Сводные </a:t>
            </a:r>
            <a:r>
              <a:rPr lang="ru-RU" sz="1200" dirty="0">
                <a:solidFill>
                  <a:schemeClr val="bg1"/>
                </a:solidFill>
              </a:rPr>
              <a:t>предложения (по ОКПД)</a:t>
            </a:r>
          </a:p>
          <a:p>
            <a:pPr algn="l"/>
            <a:r>
              <a:rPr lang="ru-RU" sz="1200" dirty="0" smtClean="0">
                <a:solidFill>
                  <a:schemeClr val="bg1"/>
                </a:solidFill>
              </a:rPr>
              <a:t>-Общая </a:t>
            </a:r>
            <a:r>
              <a:rPr lang="ru-RU" sz="1200" dirty="0">
                <a:solidFill>
                  <a:schemeClr val="bg1"/>
                </a:solidFill>
              </a:rPr>
              <a:t>информация</a:t>
            </a:r>
          </a:p>
          <a:p>
            <a:pPr algn="l"/>
            <a:r>
              <a:rPr lang="ru-RU" sz="1200" dirty="0" smtClean="0">
                <a:solidFill>
                  <a:schemeClr val="bg1"/>
                </a:solidFill>
              </a:rPr>
              <a:t>-Лист </a:t>
            </a:r>
            <a:r>
              <a:rPr lang="ru-RU" sz="1200" dirty="0">
                <a:solidFill>
                  <a:schemeClr val="bg1"/>
                </a:solidFill>
              </a:rPr>
              <a:t>согласования</a:t>
            </a:r>
          </a:p>
          <a:p>
            <a:pPr algn="l"/>
            <a:r>
              <a:rPr lang="ru-RU" sz="1200" dirty="0">
                <a:solidFill>
                  <a:schemeClr val="bg1"/>
                </a:solidFill>
              </a:rPr>
              <a:t> </a:t>
            </a:r>
          </a:p>
          <a:p>
            <a:pPr algn="l"/>
            <a:endParaRPr lang="ru-RU" sz="1200" dirty="0">
              <a:solidFill>
                <a:schemeClr val="bg1"/>
              </a:solidFill>
            </a:endParaRPr>
          </a:p>
        </p:txBody>
      </p:sp>
      <p:sp>
        <p:nvSpPr>
          <p:cNvPr id="38" name="Rectangle 103"/>
          <p:cNvSpPr/>
          <p:nvPr/>
        </p:nvSpPr>
        <p:spPr bwMode="auto">
          <a:xfrm>
            <a:off x="5894938" y="3212976"/>
            <a:ext cx="2724758" cy="2576172"/>
          </a:xfrm>
          <a:prstGeom prst="rect">
            <a:avLst/>
          </a:prstGeom>
          <a:solidFill>
            <a:srgbClr val="00B796"/>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384048"/>
            <a:endParaRPr lang="id-ID">
              <a:latin typeface="Calibri" pitchFamily="34" charset="0"/>
            </a:endParaRPr>
          </a:p>
        </p:txBody>
      </p:sp>
      <p:sp>
        <p:nvSpPr>
          <p:cNvPr id="39" name="Прямоугольник 38"/>
          <p:cNvSpPr/>
          <p:nvPr/>
        </p:nvSpPr>
        <p:spPr>
          <a:xfrm>
            <a:off x="5969449" y="3296158"/>
            <a:ext cx="2491812" cy="2492990"/>
          </a:xfrm>
          <a:prstGeom prst="rect">
            <a:avLst/>
          </a:prstGeom>
        </p:spPr>
        <p:txBody>
          <a:bodyPr wrap="square">
            <a:spAutoFit/>
          </a:bodyPr>
          <a:lstStyle/>
          <a:p>
            <a:pPr algn="l"/>
            <a:r>
              <a:rPr lang="ru-RU" sz="1200" dirty="0">
                <a:solidFill>
                  <a:schemeClr val="bg1"/>
                </a:solidFill>
              </a:rPr>
              <a:t>ВР 400</a:t>
            </a:r>
          </a:p>
          <a:p>
            <a:pPr algn="l"/>
            <a:r>
              <a:rPr lang="ru-RU" sz="1200" dirty="0" smtClean="0">
                <a:solidFill>
                  <a:schemeClr val="bg1"/>
                </a:solidFill>
              </a:rPr>
              <a:t>-Сведения </a:t>
            </a:r>
            <a:r>
              <a:rPr lang="ru-RU" sz="1200" dirty="0">
                <a:solidFill>
                  <a:schemeClr val="bg1"/>
                </a:solidFill>
              </a:rPr>
              <a:t>о закупках </a:t>
            </a:r>
            <a:r>
              <a:rPr lang="ru-RU" sz="1200" dirty="0" err="1">
                <a:solidFill>
                  <a:schemeClr val="bg1"/>
                </a:solidFill>
              </a:rPr>
              <a:t>госзаказчика</a:t>
            </a:r>
            <a:endParaRPr lang="ru-RU" sz="1200" dirty="0">
              <a:solidFill>
                <a:schemeClr val="bg1"/>
              </a:solidFill>
            </a:endParaRPr>
          </a:p>
          <a:p>
            <a:pPr algn="l"/>
            <a:r>
              <a:rPr lang="ru-RU" sz="1200" dirty="0" smtClean="0">
                <a:solidFill>
                  <a:schemeClr val="bg1"/>
                </a:solidFill>
              </a:rPr>
              <a:t>-Объем </a:t>
            </a:r>
            <a:r>
              <a:rPr lang="ru-RU" sz="1200" dirty="0">
                <a:solidFill>
                  <a:schemeClr val="bg1"/>
                </a:solidFill>
              </a:rPr>
              <a:t>финансового обеспечения по объектам закупок</a:t>
            </a:r>
          </a:p>
          <a:p>
            <a:pPr algn="l"/>
            <a:r>
              <a:rPr lang="ru-RU" sz="1200" dirty="0" smtClean="0">
                <a:solidFill>
                  <a:schemeClr val="bg1"/>
                </a:solidFill>
              </a:rPr>
              <a:t>-Сводные </a:t>
            </a:r>
            <a:r>
              <a:rPr lang="ru-RU" sz="1200" dirty="0">
                <a:solidFill>
                  <a:schemeClr val="bg1"/>
                </a:solidFill>
              </a:rPr>
              <a:t>предложения по закупкам</a:t>
            </a:r>
          </a:p>
          <a:p>
            <a:pPr algn="l"/>
            <a:r>
              <a:rPr lang="ru-RU" sz="1200" dirty="0" smtClean="0">
                <a:solidFill>
                  <a:schemeClr val="bg1"/>
                </a:solidFill>
              </a:rPr>
              <a:t>-Сведения </a:t>
            </a:r>
            <a:r>
              <a:rPr lang="ru-RU" sz="1200" dirty="0">
                <a:solidFill>
                  <a:schemeClr val="bg1"/>
                </a:solidFill>
              </a:rPr>
              <a:t>о нормативно-правовых актах</a:t>
            </a:r>
          </a:p>
          <a:p>
            <a:pPr algn="l"/>
            <a:r>
              <a:rPr lang="ru-RU" sz="1200" dirty="0" smtClean="0">
                <a:solidFill>
                  <a:schemeClr val="bg1"/>
                </a:solidFill>
              </a:rPr>
              <a:t>-Сведения </a:t>
            </a:r>
            <a:r>
              <a:rPr lang="ru-RU" sz="1200" dirty="0">
                <a:solidFill>
                  <a:schemeClr val="bg1"/>
                </a:solidFill>
              </a:rPr>
              <a:t>о федеральном заказчике</a:t>
            </a:r>
          </a:p>
          <a:p>
            <a:pPr algn="l"/>
            <a:r>
              <a:rPr lang="ru-RU" sz="1200" dirty="0" smtClean="0">
                <a:solidFill>
                  <a:schemeClr val="bg1"/>
                </a:solidFill>
              </a:rPr>
              <a:t>-Лист </a:t>
            </a:r>
            <a:r>
              <a:rPr lang="ru-RU" sz="1200" dirty="0">
                <a:solidFill>
                  <a:schemeClr val="bg1"/>
                </a:solidFill>
              </a:rPr>
              <a:t>согласования </a:t>
            </a:r>
          </a:p>
        </p:txBody>
      </p:sp>
    </p:spTree>
    <p:extLst>
      <p:ext uri="{BB962C8B-B14F-4D97-AF65-F5344CB8AC3E}">
        <p14:creationId xmlns:p14="http://schemas.microsoft.com/office/powerpoint/2010/main" val="422612981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 name="Rectangle 103"/>
          <p:cNvSpPr/>
          <p:nvPr/>
        </p:nvSpPr>
        <p:spPr bwMode="auto">
          <a:xfrm>
            <a:off x="758737" y="3039343"/>
            <a:ext cx="7986563" cy="432048"/>
          </a:xfrm>
          <a:prstGeom prst="rect">
            <a:avLst/>
          </a:prstGeom>
          <a:solidFill>
            <a:srgbClr val="FE9601"/>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384048"/>
            <a:endParaRPr lang="id-ID">
              <a:latin typeface="Calibri" pitchFamily="34" charset="0"/>
            </a:endParaRPr>
          </a:p>
        </p:txBody>
      </p:sp>
      <p:sp>
        <p:nvSpPr>
          <p:cNvPr id="41" name="Oval 153"/>
          <p:cNvSpPr/>
          <p:nvPr/>
        </p:nvSpPr>
        <p:spPr bwMode="auto">
          <a:xfrm>
            <a:off x="507135" y="3039343"/>
            <a:ext cx="414973" cy="432048"/>
          </a:xfrm>
          <a:prstGeom prst="ellipse">
            <a:avLst/>
          </a:prstGeom>
          <a:solidFill>
            <a:srgbClr val="FE9601"/>
          </a:solidFill>
          <a:ln w="50800" cap="flat" cmpd="sng" algn="ctr">
            <a:solidFill>
              <a:schemeClr val="bg1">
                <a:lumMod val="9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id-ID" sz="1500" dirty="0">
              <a:latin typeface="Calibri" pitchFamily="34" charset="0"/>
            </a:endParaRPr>
          </a:p>
        </p:txBody>
      </p:sp>
      <p:sp>
        <p:nvSpPr>
          <p:cNvPr id="4" name="Rectangle 3"/>
          <p:cNvSpPr/>
          <p:nvPr/>
        </p:nvSpPr>
        <p:spPr>
          <a:xfrm>
            <a:off x="671700" y="612406"/>
            <a:ext cx="7564019" cy="346556"/>
          </a:xfrm>
          <a:prstGeom prst="rect">
            <a:avLst/>
          </a:prstGeom>
        </p:spPr>
        <p:txBody>
          <a:bodyPr wrap="square" lIns="38403" tIns="19202" rIns="38403" bIns="19202">
            <a:spAutoFit/>
          </a:bodyPr>
          <a:lstStyle/>
          <a:p>
            <a:r>
              <a:rPr lang="ru-RU" sz="2000" dirty="0" smtClean="0">
                <a:solidFill>
                  <a:srgbClr val="58002C"/>
                </a:solidFill>
              </a:rPr>
              <a:t>Элементы </a:t>
            </a:r>
            <a:r>
              <a:rPr lang="ru-RU" sz="2000" dirty="0">
                <a:solidFill>
                  <a:srgbClr val="58002C"/>
                </a:solidFill>
              </a:rPr>
              <a:t>управления формы предложения по закупкам</a:t>
            </a:r>
          </a:p>
        </p:txBody>
      </p:sp>
      <p:grpSp>
        <p:nvGrpSpPr>
          <p:cNvPr id="13" name="Group 12"/>
          <p:cNvGrpSpPr/>
          <p:nvPr/>
        </p:nvGrpSpPr>
        <p:grpSpPr>
          <a:xfrm>
            <a:off x="-3100" y="0"/>
            <a:ext cx="9154244" cy="62186"/>
            <a:chOff x="11238286" y="6370260"/>
            <a:chExt cx="12007569" cy="152400"/>
          </a:xfrm>
        </p:grpSpPr>
        <p:grpSp>
          <p:nvGrpSpPr>
            <p:cNvPr id="14" name="Group 13"/>
            <p:cNvGrpSpPr/>
            <p:nvPr/>
          </p:nvGrpSpPr>
          <p:grpSpPr>
            <a:xfrm>
              <a:off x="13639800" y="6370260"/>
              <a:ext cx="9606055" cy="152400"/>
              <a:chOff x="2055030" y="1463669"/>
              <a:chExt cx="2304256" cy="544908"/>
            </a:xfrm>
          </p:grpSpPr>
          <p:sp>
            <p:nvSpPr>
              <p:cNvPr id="16" name="Rectangle 15"/>
              <p:cNvSpPr/>
              <p:nvPr/>
            </p:nvSpPr>
            <p:spPr>
              <a:xfrm>
                <a:off x="2055030" y="1463670"/>
                <a:ext cx="576064" cy="544907"/>
              </a:xfrm>
              <a:prstGeom prst="rect">
                <a:avLst/>
              </a:prstGeom>
              <a:solidFill>
                <a:srgbClr val="CC0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2631094" y="1463670"/>
                <a:ext cx="576064" cy="544907"/>
              </a:xfrm>
              <a:prstGeom prst="rect">
                <a:avLst/>
              </a:prstGeom>
              <a:solidFill>
                <a:srgbClr val="86269B"/>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8" name="Rectangle 17"/>
              <p:cNvSpPr/>
              <p:nvPr/>
            </p:nvSpPr>
            <p:spPr>
              <a:xfrm>
                <a:off x="3207158" y="1463669"/>
                <a:ext cx="576064" cy="544907"/>
              </a:xfrm>
              <a:prstGeom prst="rect">
                <a:avLst/>
              </a:prstGeom>
              <a:solidFill>
                <a:srgbClr val="00D2F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19" name="Rectangle 18"/>
              <p:cNvSpPr/>
              <p:nvPr/>
            </p:nvSpPr>
            <p:spPr>
              <a:xfrm>
                <a:off x="3783222" y="1463670"/>
                <a:ext cx="576064" cy="544907"/>
              </a:xfrm>
              <a:prstGeom prst="rect">
                <a:avLst/>
              </a:prstGeom>
              <a:solidFill>
                <a:srgbClr val="00B796"/>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sp>
          <p:nvSpPr>
            <p:cNvPr id="15" name="Rectangle 14"/>
            <p:cNvSpPr/>
            <p:nvPr/>
          </p:nvSpPr>
          <p:spPr>
            <a:xfrm>
              <a:off x="11238286" y="6370260"/>
              <a:ext cx="2401514" cy="152400"/>
            </a:xfrm>
            <a:prstGeom prst="rect">
              <a:avLst/>
            </a:prstGeom>
            <a:solidFill>
              <a:srgbClr val="FE960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pic>
        <p:nvPicPr>
          <p:cNvPr id="165" name="Picture 2" descr="U:\Бирюков\ГЕРБ КАЗНАЧЕЙСТВА.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348" y="80628"/>
            <a:ext cx="356786" cy="324036"/>
          </a:xfrm>
          <a:prstGeom prst="rect">
            <a:avLst/>
          </a:prstGeom>
          <a:noFill/>
          <a:extLst>
            <a:ext uri="{909E8E84-426E-40DD-AFC4-6F175D3DCCD1}">
              <a14:hiddenFill xmlns:a14="http://schemas.microsoft.com/office/drawing/2010/main">
                <a:solidFill>
                  <a:srgbClr val="FFFFFF"/>
                </a:solidFill>
              </a14:hiddenFill>
            </a:ext>
          </a:extLst>
        </p:spPr>
      </p:pic>
      <p:sp>
        <p:nvSpPr>
          <p:cNvPr id="167" name="TextBox 166"/>
          <p:cNvSpPr txBox="1"/>
          <p:nvPr/>
        </p:nvSpPr>
        <p:spPr>
          <a:xfrm>
            <a:off x="607423" y="108046"/>
            <a:ext cx="8429073" cy="238834"/>
          </a:xfrm>
          <a:prstGeom prst="rect">
            <a:avLst/>
          </a:prstGeom>
          <a:noFill/>
          <a:ln w="25400">
            <a:noFill/>
          </a:ln>
        </p:spPr>
        <p:txBody>
          <a:bodyPr wrap="none" lIns="38403" tIns="19202" rIns="38403" bIns="19202" rtlCol="0">
            <a:spAutoFit/>
          </a:bodyPr>
          <a:lstStyle/>
          <a:p>
            <a:r>
              <a:rPr lang="ru-RU" sz="1300" spc="-63" dirty="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rPr>
              <a:t>Управление Федерального казначейства по Саратовской </a:t>
            </a:r>
            <a:r>
              <a:rPr lang="ru-RU" sz="1300" spc="-63" dirty="0" smtClean="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rPr>
              <a:t>области</a:t>
            </a:r>
            <a:r>
              <a:rPr lang="en-US" sz="1300" spc="-63" dirty="0" smtClean="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rPr>
              <a:t>                                                                                                      saratov.roskazna.ru</a:t>
            </a:r>
            <a:endParaRPr lang="id-ID" sz="1300" spc="-63" dirty="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endParaRPr>
          </a:p>
        </p:txBody>
      </p:sp>
      <p:cxnSp>
        <p:nvCxnSpPr>
          <p:cNvPr id="168" name="Прямая соединительная линия 167"/>
          <p:cNvCxnSpPr/>
          <p:nvPr/>
        </p:nvCxnSpPr>
        <p:spPr bwMode="auto">
          <a:xfrm>
            <a:off x="-3100" y="434106"/>
            <a:ext cx="9154244" cy="0"/>
          </a:xfrm>
          <a:prstGeom prst="line">
            <a:avLst/>
          </a:prstGeom>
          <a:blipFill dpi="0" rotWithShape="0">
            <a:blip r:embed="rId4"/>
            <a:srcRect/>
            <a:tile tx="0" ty="0" sx="100000" sy="100000" flip="none" algn="tl"/>
          </a:blipFill>
          <a:ln w="25400"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3" name="Номер слайда 22"/>
          <p:cNvSpPr>
            <a:spLocks noGrp="1"/>
          </p:cNvSpPr>
          <p:nvPr>
            <p:ph type="sldNum" sz="quarter" idx="12"/>
          </p:nvPr>
        </p:nvSpPr>
        <p:spPr>
          <a:xfrm>
            <a:off x="6948264" y="6453336"/>
            <a:ext cx="2133600" cy="365125"/>
          </a:xfrm>
        </p:spPr>
        <p:txBody>
          <a:bodyPr/>
          <a:lstStyle/>
          <a:p>
            <a:fld id="{C0EB37D2-4202-4A90-8246-13FB6654ACC2}" type="slidenum">
              <a:rPr lang="ru-RU" smtClean="0"/>
              <a:pPr/>
              <a:t>12</a:t>
            </a:fld>
            <a:endParaRPr lang="ru-RU" dirty="0"/>
          </a:p>
        </p:txBody>
      </p:sp>
      <p:sp>
        <p:nvSpPr>
          <p:cNvPr id="24" name="TextBox 23"/>
          <p:cNvSpPr txBox="1"/>
          <p:nvPr/>
        </p:nvSpPr>
        <p:spPr>
          <a:xfrm>
            <a:off x="1043607" y="3039343"/>
            <a:ext cx="7701694" cy="461665"/>
          </a:xfrm>
          <a:prstGeom prst="rect">
            <a:avLst/>
          </a:prstGeom>
          <a:noFill/>
        </p:spPr>
        <p:txBody>
          <a:bodyPr wrap="square" rtlCol="0">
            <a:spAutoFit/>
          </a:bodyPr>
          <a:lstStyle/>
          <a:p>
            <a:pPr algn="just"/>
            <a:r>
              <a:rPr lang="ru-RU" sz="1200" dirty="0">
                <a:solidFill>
                  <a:schemeClr val="bg1"/>
                </a:solidFill>
              </a:rPr>
              <a:t>При работе с предложениями по закупкам необходимо использовать следующие элементы управления формы предложения по закупкам»:</a:t>
            </a:r>
          </a:p>
        </p:txBody>
      </p:sp>
      <p:pic>
        <p:nvPicPr>
          <p:cNvPr id="44" name="Рисунок 43"/>
          <p:cNvPicPr/>
          <p:nvPr/>
        </p:nvPicPr>
        <p:blipFill rotWithShape="1">
          <a:blip r:embed="rId5"/>
          <a:srcRect t="23091" r="-156" b="47180"/>
          <a:stretch/>
        </p:blipFill>
        <p:spPr bwMode="auto">
          <a:xfrm>
            <a:off x="537954" y="1275287"/>
            <a:ext cx="8205748" cy="1547334"/>
          </a:xfrm>
          <a:prstGeom prst="rect">
            <a:avLst/>
          </a:prstGeom>
          <a:ln>
            <a:noFill/>
          </a:ln>
          <a:extLst>
            <a:ext uri="{53640926-AAD7-44D8-BBD7-CCE9431645EC}">
              <a14:shadowObscured xmlns:a14="http://schemas.microsoft.com/office/drawing/2010/main"/>
            </a:ext>
          </a:extLst>
        </p:spPr>
      </p:pic>
      <p:sp>
        <p:nvSpPr>
          <p:cNvPr id="47" name="Rectangle 103"/>
          <p:cNvSpPr/>
          <p:nvPr/>
        </p:nvSpPr>
        <p:spPr bwMode="auto">
          <a:xfrm>
            <a:off x="831262" y="3592813"/>
            <a:ext cx="7914038" cy="274506"/>
          </a:xfrm>
          <a:prstGeom prst="rect">
            <a:avLst/>
          </a:prstGeom>
          <a:solidFill>
            <a:srgbClr val="CC0063"/>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384048"/>
            <a:endParaRPr lang="id-ID">
              <a:latin typeface="Calibri" pitchFamily="34" charset="0"/>
            </a:endParaRPr>
          </a:p>
        </p:txBody>
      </p:sp>
      <p:sp>
        <p:nvSpPr>
          <p:cNvPr id="48" name="Oval 153"/>
          <p:cNvSpPr/>
          <p:nvPr/>
        </p:nvSpPr>
        <p:spPr bwMode="auto">
          <a:xfrm>
            <a:off x="539552" y="3564521"/>
            <a:ext cx="341200" cy="336073"/>
          </a:xfrm>
          <a:prstGeom prst="ellipse">
            <a:avLst/>
          </a:prstGeom>
          <a:solidFill>
            <a:srgbClr val="CC0063"/>
          </a:solidFill>
          <a:ln w="50800" cap="flat" cmpd="sng" algn="ctr">
            <a:solidFill>
              <a:schemeClr val="bg1">
                <a:lumMod val="9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id-ID" sz="1500" dirty="0">
              <a:latin typeface="Calibri" pitchFamily="34" charset="0"/>
            </a:endParaRPr>
          </a:p>
        </p:txBody>
      </p:sp>
      <p:pic>
        <p:nvPicPr>
          <p:cNvPr id="73" name="Рисунок 72"/>
          <p:cNvPicPr/>
          <p:nvPr/>
        </p:nvPicPr>
        <p:blipFill rotWithShape="1">
          <a:blip r:embed="rId5"/>
          <a:srcRect l="1936" t="29969" r="96183" b="66491"/>
          <a:stretch/>
        </p:blipFill>
        <p:spPr bwMode="auto">
          <a:xfrm>
            <a:off x="630611" y="3654785"/>
            <a:ext cx="162426" cy="173102"/>
          </a:xfrm>
          <a:prstGeom prst="rect">
            <a:avLst/>
          </a:prstGeom>
          <a:ln>
            <a:noFill/>
          </a:ln>
          <a:extLst>
            <a:ext uri="{53640926-AAD7-44D8-BBD7-CCE9431645EC}">
              <a14:shadowObscured xmlns:a14="http://schemas.microsoft.com/office/drawing/2010/main"/>
            </a:ext>
          </a:extLst>
        </p:spPr>
      </p:pic>
      <p:sp>
        <p:nvSpPr>
          <p:cNvPr id="74" name="TextBox 73"/>
          <p:cNvSpPr txBox="1"/>
          <p:nvPr/>
        </p:nvSpPr>
        <p:spPr>
          <a:xfrm>
            <a:off x="915781" y="3587158"/>
            <a:ext cx="7827921" cy="276999"/>
          </a:xfrm>
          <a:prstGeom prst="rect">
            <a:avLst/>
          </a:prstGeom>
          <a:noFill/>
        </p:spPr>
        <p:txBody>
          <a:bodyPr wrap="square" rtlCol="0">
            <a:spAutoFit/>
          </a:bodyPr>
          <a:lstStyle/>
          <a:p>
            <a:pPr algn="l"/>
            <a:r>
              <a:rPr lang="ru-RU" sz="1200" dirty="0" smtClean="0">
                <a:solidFill>
                  <a:schemeClr val="bg1"/>
                </a:solidFill>
              </a:rPr>
              <a:t>- для просмотра карточек укрупненных закупок, не включенных в предложение</a:t>
            </a:r>
            <a:endParaRPr lang="ru-RU" sz="1200" dirty="0">
              <a:solidFill>
                <a:schemeClr val="bg1"/>
              </a:solidFill>
            </a:endParaRPr>
          </a:p>
        </p:txBody>
      </p:sp>
      <p:grpSp>
        <p:nvGrpSpPr>
          <p:cNvPr id="75" name="Group 4"/>
          <p:cNvGrpSpPr/>
          <p:nvPr/>
        </p:nvGrpSpPr>
        <p:grpSpPr>
          <a:xfrm flipV="1">
            <a:off x="3707904" y="1126882"/>
            <a:ext cx="1346072" cy="69870"/>
            <a:chOff x="11238286" y="6370260"/>
            <a:chExt cx="12007569" cy="152400"/>
          </a:xfrm>
        </p:grpSpPr>
        <p:grpSp>
          <p:nvGrpSpPr>
            <p:cNvPr id="76" name="Group 5"/>
            <p:cNvGrpSpPr/>
            <p:nvPr/>
          </p:nvGrpSpPr>
          <p:grpSpPr>
            <a:xfrm>
              <a:off x="13639800" y="6370260"/>
              <a:ext cx="9606055" cy="152400"/>
              <a:chOff x="2055030" y="1463669"/>
              <a:chExt cx="2304256" cy="544908"/>
            </a:xfrm>
          </p:grpSpPr>
          <p:sp>
            <p:nvSpPr>
              <p:cNvPr id="78" name="Rectangle 42"/>
              <p:cNvSpPr/>
              <p:nvPr/>
            </p:nvSpPr>
            <p:spPr>
              <a:xfrm>
                <a:off x="2055030" y="1463670"/>
                <a:ext cx="576064" cy="544907"/>
              </a:xfrm>
              <a:prstGeom prst="rect">
                <a:avLst/>
              </a:prstGeom>
              <a:solidFill>
                <a:srgbClr val="CC0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9" name="Rectangle 43"/>
              <p:cNvSpPr/>
              <p:nvPr/>
            </p:nvSpPr>
            <p:spPr>
              <a:xfrm>
                <a:off x="2631094" y="1463670"/>
                <a:ext cx="576064" cy="544907"/>
              </a:xfrm>
              <a:prstGeom prst="rect">
                <a:avLst/>
              </a:prstGeom>
              <a:solidFill>
                <a:srgbClr val="86269B"/>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80" name="Rectangle 44"/>
              <p:cNvSpPr/>
              <p:nvPr/>
            </p:nvSpPr>
            <p:spPr>
              <a:xfrm>
                <a:off x="3207158" y="1463669"/>
                <a:ext cx="576064" cy="544907"/>
              </a:xfrm>
              <a:prstGeom prst="rect">
                <a:avLst/>
              </a:prstGeom>
              <a:solidFill>
                <a:srgbClr val="00D2F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81" name="Rectangle 45"/>
              <p:cNvSpPr/>
              <p:nvPr/>
            </p:nvSpPr>
            <p:spPr>
              <a:xfrm>
                <a:off x="3783222" y="1463670"/>
                <a:ext cx="576064" cy="544907"/>
              </a:xfrm>
              <a:prstGeom prst="rect">
                <a:avLst/>
              </a:prstGeom>
              <a:solidFill>
                <a:srgbClr val="00B796"/>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sp>
          <p:nvSpPr>
            <p:cNvPr id="77" name="Rectangle 41"/>
            <p:cNvSpPr/>
            <p:nvPr/>
          </p:nvSpPr>
          <p:spPr>
            <a:xfrm>
              <a:off x="11238286" y="6370260"/>
              <a:ext cx="2401514" cy="152400"/>
            </a:xfrm>
            <a:prstGeom prst="rect">
              <a:avLst/>
            </a:prstGeom>
            <a:solidFill>
              <a:srgbClr val="FE960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sp>
        <p:nvSpPr>
          <p:cNvPr id="58" name="Rectangle 103"/>
          <p:cNvSpPr/>
          <p:nvPr/>
        </p:nvSpPr>
        <p:spPr bwMode="auto">
          <a:xfrm>
            <a:off x="829664" y="4024861"/>
            <a:ext cx="7914038" cy="274506"/>
          </a:xfrm>
          <a:prstGeom prst="rect">
            <a:avLst/>
          </a:prstGeom>
          <a:solidFill>
            <a:srgbClr val="86269B"/>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384048"/>
            <a:endParaRPr lang="id-ID">
              <a:latin typeface="Calibri" pitchFamily="34" charset="0"/>
            </a:endParaRPr>
          </a:p>
        </p:txBody>
      </p:sp>
      <p:sp>
        <p:nvSpPr>
          <p:cNvPr id="66" name="Oval 153"/>
          <p:cNvSpPr/>
          <p:nvPr/>
        </p:nvSpPr>
        <p:spPr bwMode="auto">
          <a:xfrm>
            <a:off x="537954" y="3996569"/>
            <a:ext cx="341200" cy="336073"/>
          </a:xfrm>
          <a:prstGeom prst="ellipse">
            <a:avLst/>
          </a:prstGeom>
          <a:solidFill>
            <a:srgbClr val="86269B"/>
          </a:solidFill>
          <a:ln w="50800" cap="flat" cmpd="sng" algn="ctr">
            <a:solidFill>
              <a:schemeClr val="bg1">
                <a:lumMod val="9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id-ID" sz="1500" dirty="0">
              <a:latin typeface="Calibri" pitchFamily="34" charset="0"/>
            </a:endParaRPr>
          </a:p>
        </p:txBody>
      </p:sp>
      <p:sp>
        <p:nvSpPr>
          <p:cNvPr id="70" name="Rectangle 103"/>
          <p:cNvSpPr/>
          <p:nvPr/>
        </p:nvSpPr>
        <p:spPr bwMode="auto">
          <a:xfrm>
            <a:off x="831262" y="5237613"/>
            <a:ext cx="7914038" cy="274506"/>
          </a:xfrm>
          <a:prstGeom prst="rect">
            <a:avLst/>
          </a:prstGeom>
          <a:solidFill>
            <a:srgbClr val="86269B"/>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384048"/>
            <a:endParaRPr lang="id-ID">
              <a:latin typeface="Calibri" pitchFamily="34" charset="0"/>
            </a:endParaRPr>
          </a:p>
        </p:txBody>
      </p:sp>
      <p:sp>
        <p:nvSpPr>
          <p:cNvPr id="71" name="Oval 153"/>
          <p:cNvSpPr/>
          <p:nvPr/>
        </p:nvSpPr>
        <p:spPr bwMode="auto">
          <a:xfrm>
            <a:off x="539552" y="5209321"/>
            <a:ext cx="341200" cy="336073"/>
          </a:xfrm>
          <a:prstGeom prst="ellipse">
            <a:avLst/>
          </a:prstGeom>
          <a:solidFill>
            <a:srgbClr val="86269B"/>
          </a:solidFill>
          <a:ln w="50800" cap="flat" cmpd="sng" algn="ctr">
            <a:solidFill>
              <a:schemeClr val="bg1">
                <a:lumMod val="9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id-ID" sz="1500" dirty="0">
              <a:latin typeface="Calibri" pitchFamily="34" charset="0"/>
            </a:endParaRPr>
          </a:p>
        </p:txBody>
      </p:sp>
      <p:sp>
        <p:nvSpPr>
          <p:cNvPr id="84" name="Rectangle 103"/>
          <p:cNvSpPr/>
          <p:nvPr/>
        </p:nvSpPr>
        <p:spPr bwMode="auto">
          <a:xfrm>
            <a:off x="834426" y="5652727"/>
            <a:ext cx="7914038" cy="274506"/>
          </a:xfrm>
          <a:prstGeom prst="rect">
            <a:avLst/>
          </a:prstGeom>
          <a:solidFill>
            <a:srgbClr val="00B796"/>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384048"/>
            <a:endParaRPr lang="id-ID">
              <a:latin typeface="Calibri" pitchFamily="34" charset="0"/>
            </a:endParaRPr>
          </a:p>
        </p:txBody>
      </p:sp>
      <p:sp>
        <p:nvSpPr>
          <p:cNvPr id="85" name="Oval 153"/>
          <p:cNvSpPr/>
          <p:nvPr/>
        </p:nvSpPr>
        <p:spPr bwMode="auto">
          <a:xfrm>
            <a:off x="542716" y="5624435"/>
            <a:ext cx="341200" cy="336073"/>
          </a:xfrm>
          <a:prstGeom prst="ellipse">
            <a:avLst/>
          </a:prstGeom>
          <a:solidFill>
            <a:srgbClr val="00B796"/>
          </a:solidFill>
          <a:ln w="50800" cap="flat" cmpd="sng" algn="ctr">
            <a:solidFill>
              <a:schemeClr val="bg1">
                <a:lumMod val="9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id-ID" sz="1500" dirty="0">
              <a:latin typeface="Calibri" pitchFamily="34" charset="0"/>
            </a:endParaRPr>
          </a:p>
        </p:txBody>
      </p:sp>
      <p:sp>
        <p:nvSpPr>
          <p:cNvPr id="88" name="Rectangle 103"/>
          <p:cNvSpPr/>
          <p:nvPr/>
        </p:nvSpPr>
        <p:spPr bwMode="auto">
          <a:xfrm>
            <a:off x="832828" y="6084775"/>
            <a:ext cx="7914038" cy="274506"/>
          </a:xfrm>
          <a:prstGeom prst="rect">
            <a:avLst/>
          </a:prstGeom>
          <a:solidFill>
            <a:srgbClr val="CC0063"/>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384048"/>
            <a:endParaRPr lang="id-ID">
              <a:latin typeface="Calibri" pitchFamily="34" charset="0"/>
            </a:endParaRPr>
          </a:p>
        </p:txBody>
      </p:sp>
      <p:sp>
        <p:nvSpPr>
          <p:cNvPr id="89" name="Oval 153"/>
          <p:cNvSpPr/>
          <p:nvPr/>
        </p:nvSpPr>
        <p:spPr bwMode="auto">
          <a:xfrm>
            <a:off x="541118" y="6056483"/>
            <a:ext cx="341200" cy="336073"/>
          </a:xfrm>
          <a:prstGeom prst="ellipse">
            <a:avLst/>
          </a:prstGeom>
          <a:solidFill>
            <a:srgbClr val="CC0063"/>
          </a:solidFill>
          <a:ln w="50800" cap="flat" cmpd="sng" algn="ctr">
            <a:solidFill>
              <a:schemeClr val="bg1">
                <a:lumMod val="9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id-ID" sz="1500" dirty="0">
              <a:latin typeface="Calibri" pitchFamily="34" charset="0"/>
            </a:endParaRPr>
          </a:p>
        </p:txBody>
      </p:sp>
      <p:sp>
        <p:nvSpPr>
          <p:cNvPr id="92" name="Rectangle 103"/>
          <p:cNvSpPr/>
          <p:nvPr/>
        </p:nvSpPr>
        <p:spPr bwMode="auto">
          <a:xfrm>
            <a:off x="834426" y="6492856"/>
            <a:ext cx="7914038" cy="274506"/>
          </a:xfrm>
          <a:prstGeom prst="rect">
            <a:avLst/>
          </a:prstGeom>
          <a:solidFill>
            <a:srgbClr val="86269B"/>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384048"/>
            <a:endParaRPr lang="id-ID">
              <a:latin typeface="Calibri" pitchFamily="34" charset="0"/>
            </a:endParaRPr>
          </a:p>
        </p:txBody>
      </p:sp>
      <p:sp>
        <p:nvSpPr>
          <p:cNvPr id="93" name="Oval 153"/>
          <p:cNvSpPr/>
          <p:nvPr/>
        </p:nvSpPr>
        <p:spPr bwMode="auto">
          <a:xfrm>
            <a:off x="542716" y="6464564"/>
            <a:ext cx="341200" cy="336073"/>
          </a:xfrm>
          <a:prstGeom prst="ellipse">
            <a:avLst/>
          </a:prstGeom>
          <a:solidFill>
            <a:srgbClr val="86269B"/>
          </a:solidFill>
          <a:ln w="50800" cap="flat" cmpd="sng" algn="ctr">
            <a:solidFill>
              <a:schemeClr val="bg1">
                <a:lumMod val="9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id-ID" sz="1500" dirty="0">
              <a:latin typeface="Calibri" pitchFamily="34" charset="0"/>
            </a:endParaRPr>
          </a:p>
        </p:txBody>
      </p:sp>
      <p:sp>
        <p:nvSpPr>
          <p:cNvPr id="96" name="TextBox 95"/>
          <p:cNvSpPr txBox="1"/>
          <p:nvPr/>
        </p:nvSpPr>
        <p:spPr>
          <a:xfrm>
            <a:off x="915781" y="4007709"/>
            <a:ext cx="7827921" cy="276999"/>
          </a:xfrm>
          <a:prstGeom prst="rect">
            <a:avLst/>
          </a:prstGeom>
          <a:noFill/>
        </p:spPr>
        <p:txBody>
          <a:bodyPr wrap="square" rtlCol="0">
            <a:spAutoFit/>
          </a:bodyPr>
          <a:lstStyle/>
          <a:p>
            <a:pPr algn="l"/>
            <a:r>
              <a:rPr lang="ru-RU" sz="1200" dirty="0" smtClean="0">
                <a:solidFill>
                  <a:schemeClr val="bg1"/>
                </a:solidFill>
              </a:rPr>
              <a:t>- для </a:t>
            </a:r>
            <a:r>
              <a:rPr lang="ru-RU" sz="1200" dirty="0" smtClean="0">
                <a:solidFill>
                  <a:schemeClr val="bg1"/>
                </a:solidFill>
              </a:rPr>
              <a:t>формирования / </a:t>
            </a:r>
            <a:r>
              <a:rPr lang="ru-RU" sz="1200" dirty="0" smtClean="0">
                <a:solidFill>
                  <a:schemeClr val="bg1"/>
                </a:solidFill>
              </a:rPr>
              <a:t>переформирования предложения по закупкам</a:t>
            </a:r>
            <a:endParaRPr lang="ru-RU" sz="1200" dirty="0">
              <a:solidFill>
                <a:schemeClr val="bg1"/>
              </a:solidFill>
            </a:endParaRPr>
          </a:p>
        </p:txBody>
      </p:sp>
      <p:pic>
        <p:nvPicPr>
          <p:cNvPr id="97" name="Рисунок 96"/>
          <p:cNvPicPr/>
          <p:nvPr/>
        </p:nvPicPr>
        <p:blipFill rotWithShape="1">
          <a:blip r:embed="rId5"/>
          <a:srcRect l="3737" t="29985" r="94146" b="66126"/>
          <a:stretch/>
        </p:blipFill>
        <p:spPr bwMode="auto">
          <a:xfrm>
            <a:off x="634035" y="4068684"/>
            <a:ext cx="161383" cy="173102"/>
          </a:xfrm>
          <a:prstGeom prst="rect">
            <a:avLst/>
          </a:prstGeom>
          <a:ln>
            <a:noFill/>
          </a:ln>
          <a:extLst>
            <a:ext uri="{53640926-AAD7-44D8-BBD7-CCE9431645EC}">
              <a14:shadowObscured xmlns:a14="http://schemas.microsoft.com/office/drawing/2010/main"/>
            </a:ext>
          </a:extLst>
        </p:spPr>
      </p:pic>
      <p:sp>
        <p:nvSpPr>
          <p:cNvPr id="98" name="TextBox 97"/>
          <p:cNvSpPr txBox="1"/>
          <p:nvPr/>
        </p:nvSpPr>
        <p:spPr>
          <a:xfrm>
            <a:off x="914215" y="5222423"/>
            <a:ext cx="7690233" cy="276999"/>
          </a:xfrm>
          <a:prstGeom prst="rect">
            <a:avLst/>
          </a:prstGeom>
          <a:noFill/>
        </p:spPr>
        <p:txBody>
          <a:bodyPr wrap="square" rtlCol="0">
            <a:spAutoFit/>
          </a:bodyPr>
          <a:lstStyle/>
          <a:p>
            <a:pPr algn="l"/>
            <a:r>
              <a:rPr lang="ru-RU" sz="1200" dirty="0" smtClean="0">
                <a:solidFill>
                  <a:schemeClr val="bg1"/>
                </a:solidFill>
              </a:rPr>
              <a:t>- для </a:t>
            </a:r>
            <a:r>
              <a:rPr lang="ru-RU" sz="1200" dirty="0">
                <a:solidFill>
                  <a:schemeClr val="bg1"/>
                </a:solidFill>
              </a:rPr>
              <a:t>сохранения сформированных сведений предложений по закупкам, а также изменений </a:t>
            </a:r>
            <a:r>
              <a:rPr lang="ru-RU" sz="1200" dirty="0" smtClean="0">
                <a:solidFill>
                  <a:schemeClr val="bg1"/>
                </a:solidFill>
              </a:rPr>
              <a:t>сведений</a:t>
            </a:r>
            <a:endParaRPr lang="ru-RU" sz="1200" dirty="0">
              <a:solidFill>
                <a:schemeClr val="bg1"/>
              </a:solidFill>
            </a:endParaRPr>
          </a:p>
        </p:txBody>
      </p:sp>
      <p:pic>
        <p:nvPicPr>
          <p:cNvPr id="99" name="Рисунок 98" descr="370a304b409b92ee045db51e30e5a22b"/>
          <p:cNvPicPr/>
          <p:nvPr/>
        </p:nvPicPr>
        <p:blipFill>
          <a:blip r:embed="rId6" cstate="print"/>
          <a:srcRect/>
          <a:stretch>
            <a:fillRect/>
          </a:stretch>
        </p:blipFill>
        <p:spPr bwMode="auto">
          <a:xfrm>
            <a:off x="633726" y="5280757"/>
            <a:ext cx="164073" cy="175012"/>
          </a:xfrm>
          <a:prstGeom prst="rect">
            <a:avLst/>
          </a:prstGeom>
          <a:noFill/>
          <a:ln w="9525">
            <a:noFill/>
            <a:miter lim="800000"/>
            <a:headEnd/>
            <a:tailEnd/>
          </a:ln>
        </p:spPr>
      </p:pic>
      <p:sp>
        <p:nvSpPr>
          <p:cNvPr id="100" name="TextBox 99"/>
          <p:cNvSpPr txBox="1"/>
          <p:nvPr/>
        </p:nvSpPr>
        <p:spPr>
          <a:xfrm>
            <a:off x="914215" y="5659542"/>
            <a:ext cx="7546217" cy="276999"/>
          </a:xfrm>
          <a:prstGeom prst="rect">
            <a:avLst/>
          </a:prstGeom>
          <a:noFill/>
        </p:spPr>
        <p:txBody>
          <a:bodyPr wrap="square" rtlCol="0">
            <a:spAutoFit/>
          </a:bodyPr>
          <a:lstStyle>
            <a:defPPr>
              <a:defRPr lang="en-US"/>
            </a:defPPr>
            <a:lvl1pPr algn="l">
              <a:defRPr sz="1200">
                <a:solidFill>
                  <a:schemeClr val="bg1"/>
                </a:solidFill>
              </a:defRPr>
            </a:lvl1pPr>
          </a:lstStyle>
          <a:p>
            <a:r>
              <a:rPr lang="ru-RU" dirty="0"/>
              <a:t>- для </a:t>
            </a:r>
            <a:r>
              <a:rPr lang="ru-RU" dirty="0"/>
              <a:t>завершения работы с </a:t>
            </a:r>
            <a:r>
              <a:rPr lang="ru-RU" dirty="0"/>
              <a:t>документом</a:t>
            </a:r>
            <a:endParaRPr lang="ru-RU" dirty="0"/>
          </a:p>
        </p:txBody>
      </p:sp>
      <p:pic>
        <p:nvPicPr>
          <p:cNvPr id="101" name="Рисунок 100" descr="1821069b2d4114416added6fe56c1bd3"/>
          <p:cNvPicPr/>
          <p:nvPr/>
        </p:nvPicPr>
        <p:blipFill>
          <a:blip r:embed="rId7" cstate="print"/>
          <a:srcRect/>
          <a:stretch>
            <a:fillRect/>
          </a:stretch>
        </p:blipFill>
        <p:spPr bwMode="auto">
          <a:xfrm>
            <a:off x="633726" y="5700892"/>
            <a:ext cx="164073" cy="177473"/>
          </a:xfrm>
          <a:prstGeom prst="rect">
            <a:avLst/>
          </a:prstGeom>
          <a:noFill/>
          <a:ln w="9525">
            <a:noFill/>
            <a:miter lim="800000"/>
            <a:headEnd/>
            <a:tailEnd/>
          </a:ln>
        </p:spPr>
      </p:pic>
      <p:sp>
        <p:nvSpPr>
          <p:cNvPr id="102" name="TextBox 101"/>
          <p:cNvSpPr txBox="1"/>
          <p:nvPr/>
        </p:nvSpPr>
        <p:spPr>
          <a:xfrm>
            <a:off x="922108" y="6099285"/>
            <a:ext cx="7682340" cy="276999"/>
          </a:xfrm>
          <a:prstGeom prst="rect">
            <a:avLst/>
          </a:prstGeom>
          <a:noFill/>
        </p:spPr>
        <p:txBody>
          <a:bodyPr wrap="square" rtlCol="0">
            <a:spAutoFit/>
          </a:bodyPr>
          <a:lstStyle/>
          <a:p>
            <a:pPr algn="l"/>
            <a:r>
              <a:rPr lang="ru-RU" sz="1200" dirty="0" smtClean="0">
                <a:solidFill>
                  <a:schemeClr val="bg1"/>
                </a:solidFill>
              </a:rPr>
              <a:t>- для </a:t>
            </a:r>
            <a:r>
              <a:rPr lang="ru-RU" sz="1200" dirty="0">
                <a:solidFill>
                  <a:schemeClr val="bg1"/>
                </a:solidFill>
              </a:rPr>
              <a:t>завершения работы с документом с одновременным </a:t>
            </a:r>
            <a:r>
              <a:rPr lang="ru-RU" sz="1200" dirty="0" smtClean="0">
                <a:solidFill>
                  <a:schemeClr val="bg1"/>
                </a:solidFill>
              </a:rPr>
              <a:t>сохранением</a:t>
            </a:r>
            <a:endParaRPr lang="ru-RU" sz="1200" dirty="0">
              <a:solidFill>
                <a:schemeClr val="bg1"/>
              </a:solidFill>
            </a:endParaRPr>
          </a:p>
        </p:txBody>
      </p:sp>
      <p:pic>
        <p:nvPicPr>
          <p:cNvPr id="103" name="Рисунок 102" descr="0f1577641625e8f73809ca5cffee984e"/>
          <p:cNvPicPr/>
          <p:nvPr/>
        </p:nvPicPr>
        <p:blipFill>
          <a:blip r:embed="rId8" cstate="print"/>
          <a:srcRect/>
          <a:stretch>
            <a:fillRect/>
          </a:stretch>
        </p:blipFill>
        <p:spPr bwMode="auto">
          <a:xfrm>
            <a:off x="632736" y="6138276"/>
            <a:ext cx="160302" cy="158305"/>
          </a:xfrm>
          <a:prstGeom prst="rect">
            <a:avLst/>
          </a:prstGeom>
          <a:noFill/>
          <a:ln w="9525">
            <a:noFill/>
            <a:miter lim="800000"/>
            <a:headEnd/>
            <a:tailEnd/>
          </a:ln>
        </p:spPr>
      </p:pic>
      <p:sp>
        <p:nvSpPr>
          <p:cNvPr id="104" name="TextBox 103"/>
          <p:cNvSpPr txBox="1"/>
          <p:nvPr/>
        </p:nvSpPr>
        <p:spPr>
          <a:xfrm>
            <a:off x="922108" y="6499583"/>
            <a:ext cx="7682340" cy="276999"/>
          </a:xfrm>
          <a:prstGeom prst="rect">
            <a:avLst/>
          </a:prstGeom>
          <a:noFill/>
        </p:spPr>
        <p:txBody>
          <a:bodyPr wrap="square" rtlCol="0">
            <a:spAutoFit/>
          </a:bodyPr>
          <a:lstStyle/>
          <a:p>
            <a:pPr algn="l"/>
            <a:r>
              <a:rPr lang="ru-RU" sz="1200" dirty="0" smtClean="0">
                <a:solidFill>
                  <a:schemeClr val="bg1"/>
                </a:solidFill>
              </a:rPr>
              <a:t>- для </a:t>
            </a:r>
            <a:r>
              <a:rPr lang="ru-RU" sz="1200" dirty="0">
                <a:solidFill>
                  <a:schemeClr val="bg1"/>
                </a:solidFill>
              </a:rPr>
              <a:t>просмотра технической информации по </a:t>
            </a:r>
            <a:r>
              <a:rPr lang="ru-RU" sz="1200" dirty="0" smtClean="0">
                <a:solidFill>
                  <a:schemeClr val="bg1"/>
                </a:solidFill>
              </a:rPr>
              <a:t>документу</a:t>
            </a:r>
            <a:endParaRPr lang="ru-RU" sz="1200" dirty="0">
              <a:solidFill>
                <a:schemeClr val="bg1"/>
              </a:solidFill>
            </a:endParaRPr>
          </a:p>
        </p:txBody>
      </p:sp>
      <p:pic>
        <p:nvPicPr>
          <p:cNvPr id="105" name="Рисунок 104" descr="643e31d80a811749c5dc0cd190c52c5b"/>
          <p:cNvPicPr/>
          <p:nvPr/>
        </p:nvPicPr>
        <p:blipFill>
          <a:blip r:embed="rId9" cstate="print"/>
          <a:srcRect/>
          <a:stretch>
            <a:fillRect/>
          </a:stretch>
        </p:blipFill>
        <p:spPr bwMode="auto">
          <a:xfrm>
            <a:off x="630611" y="6555120"/>
            <a:ext cx="162426" cy="159220"/>
          </a:xfrm>
          <a:prstGeom prst="rect">
            <a:avLst/>
          </a:prstGeom>
          <a:noFill/>
          <a:ln w="9525">
            <a:noFill/>
            <a:miter lim="800000"/>
            <a:headEnd/>
            <a:tailEnd/>
          </a:ln>
        </p:spPr>
      </p:pic>
      <p:pic>
        <p:nvPicPr>
          <p:cNvPr id="49" name="Рисунок 48"/>
          <p:cNvPicPr>
            <a:picLocks noChangeAspect="1"/>
          </p:cNvPicPr>
          <p:nvPr/>
        </p:nvPicPr>
        <p:blipFill>
          <a:blip r:embed="rId10"/>
          <a:stretch>
            <a:fillRect/>
          </a:stretch>
        </p:blipFill>
        <p:spPr>
          <a:xfrm>
            <a:off x="846598" y="1634424"/>
            <a:ext cx="656793" cy="206864"/>
          </a:xfrm>
          <a:prstGeom prst="rect">
            <a:avLst/>
          </a:prstGeom>
        </p:spPr>
      </p:pic>
      <p:sp>
        <p:nvSpPr>
          <p:cNvPr id="50" name="Rectangle 103"/>
          <p:cNvSpPr/>
          <p:nvPr/>
        </p:nvSpPr>
        <p:spPr bwMode="auto">
          <a:xfrm>
            <a:off x="826500" y="4431615"/>
            <a:ext cx="7914038" cy="274506"/>
          </a:xfrm>
          <a:prstGeom prst="rect">
            <a:avLst/>
          </a:prstGeom>
          <a:solidFill>
            <a:srgbClr val="00B796"/>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384048"/>
            <a:endParaRPr lang="id-ID">
              <a:latin typeface="Calibri" pitchFamily="34" charset="0"/>
            </a:endParaRPr>
          </a:p>
        </p:txBody>
      </p:sp>
      <p:sp>
        <p:nvSpPr>
          <p:cNvPr id="51" name="Oval 153"/>
          <p:cNvSpPr/>
          <p:nvPr/>
        </p:nvSpPr>
        <p:spPr bwMode="auto">
          <a:xfrm>
            <a:off x="534790" y="4403323"/>
            <a:ext cx="341200" cy="336073"/>
          </a:xfrm>
          <a:prstGeom prst="ellipse">
            <a:avLst/>
          </a:prstGeom>
          <a:solidFill>
            <a:srgbClr val="00B796"/>
          </a:solidFill>
          <a:ln w="50800" cap="flat" cmpd="sng" algn="ctr">
            <a:solidFill>
              <a:schemeClr val="bg1">
                <a:lumMod val="9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id-ID" sz="1500" dirty="0">
              <a:latin typeface="Calibri" pitchFamily="34" charset="0"/>
            </a:endParaRPr>
          </a:p>
        </p:txBody>
      </p:sp>
      <p:sp>
        <p:nvSpPr>
          <p:cNvPr id="52" name="TextBox 51"/>
          <p:cNvSpPr txBox="1"/>
          <p:nvPr/>
        </p:nvSpPr>
        <p:spPr>
          <a:xfrm>
            <a:off x="909453" y="4416425"/>
            <a:ext cx="7834249" cy="276999"/>
          </a:xfrm>
          <a:prstGeom prst="rect">
            <a:avLst/>
          </a:prstGeom>
          <a:noFill/>
        </p:spPr>
        <p:txBody>
          <a:bodyPr wrap="square" rtlCol="0">
            <a:spAutoFit/>
          </a:bodyPr>
          <a:lstStyle/>
          <a:p>
            <a:pPr algn="l"/>
            <a:r>
              <a:rPr lang="ru-RU" sz="1200" dirty="0" smtClean="0">
                <a:solidFill>
                  <a:schemeClr val="bg1"/>
                </a:solidFill>
              </a:rPr>
              <a:t>- для </a:t>
            </a:r>
            <a:r>
              <a:rPr lang="ru-RU" sz="1200" dirty="0" smtClean="0">
                <a:solidFill>
                  <a:schemeClr val="bg1"/>
                </a:solidFill>
              </a:rPr>
              <a:t>добавления выбранных карточек </a:t>
            </a:r>
            <a:r>
              <a:rPr lang="ru-RU" sz="1200" dirty="0">
                <a:solidFill>
                  <a:schemeClr val="bg1"/>
                </a:solidFill>
              </a:rPr>
              <a:t>укрупненных закупок, не включенных в предложение</a:t>
            </a:r>
            <a:endParaRPr lang="ru-RU" sz="1200" dirty="0">
              <a:solidFill>
                <a:schemeClr val="bg1"/>
              </a:solidFill>
            </a:endParaRPr>
          </a:p>
        </p:txBody>
      </p:sp>
      <p:sp>
        <p:nvSpPr>
          <p:cNvPr id="54" name="Rectangle 103"/>
          <p:cNvSpPr/>
          <p:nvPr/>
        </p:nvSpPr>
        <p:spPr bwMode="auto">
          <a:xfrm>
            <a:off x="842319" y="4837976"/>
            <a:ext cx="7914038" cy="274506"/>
          </a:xfrm>
          <a:prstGeom prst="rect">
            <a:avLst/>
          </a:prstGeom>
          <a:solidFill>
            <a:srgbClr val="CC0063"/>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384048"/>
            <a:endParaRPr lang="id-ID">
              <a:latin typeface="Calibri" pitchFamily="34" charset="0"/>
            </a:endParaRPr>
          </a:p>
        </p:txBody>
      </p:sp>
      <p:sp>
        <p:nvSpPr>
          <p:cNvPr id="55" name="Oval 153"/>
          <p:cNvSpPr/>
          <p:nvPr/>
        </p:nvSpPr>
        <p:spPr bwMode="auto">
          <a:xfrm>
            <a:off x="550609" y="4809684"/>
            <a:ext cx="341200" cy="336073"/>
          </a:xfrm>
          <a:prstGeom prst="ellipse">
            <a:avLst/>
          </a:prstGeom>
          <a:solidFill>
            <a:srgbClr val="CC0063"/>
          </a:solidFill>
          <a:ln w="50800" cap="flat" cmpd="sng" algn="ctr">
            <a:solidFill>
              <a:schemeClr val="bg1">
                <a:lumMod val="9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id-ID" sz="1500" dirty="0">
              <a:latin typeface="Calibri" pitchFamily="34" charset="0"/>
            </a:endParaRPr>
          </a:p>
        </p:txBody>
      </p:sp>
      <p:sp>
        <p:nvSpPr>
          <p:cNvPr id="56" name="TextBox 55"/>
          <p:cNvSpPr txBox="1"/>
          <p:nvPr/>
        </p:nvSpPr>
        <p:spPr>
          <a:xfrm>
            <a:off x="922109" y="4844791"/>
            <a:ext cx="7682340" cy="276999"/>
          </a:xfrm>
          <a:prstGeom prst="rect">
            <a:avLst/>
          </a:prstGeom>
          <a:noFill/>
        </p:spPr>
        <p:txBody>
          <a:bodyPr wrap="square" rtlCol="0">
            <a:spAutoFit/>
          </a:bodyPr>
          <a:lstStyle/>
          <a:p>
            <a:pPr algn="l"/>
            <a:r>
              <a:rPr lang="ru-RU" sz="1200" dirty="0" smtClean="0">
                <a:solidFill>
                  <a:schemeClr val="bg1"/>
                </a:solidFill>
              </a:rPr>
              <a:t>- </a:t>
            </a:r>
            <a:r>
              <a:rPr lang="ru-RU" sz="1200" dirty="0">
                <a:solidFill>
                  <a:schemeClr val="bg1"/>
                </a:solidFill>
              </a:rPr>
              <a:t>для </a:t>
            </a:r>
            <a:r>
              <a:rPr lang="ru-RU" sz="1200" dirty="0" smtClean="0">
                <a:solidFill>
                  <a:schemeClr val="bg1"/>
                </a:solidFill>
              </a:rPr>
              <a:t>исключения выбранных </a:t>
            </a:r>
            <a:r>
              <a:rPr lang="ru-RU" sz="1200" dirty="0">
                <a:solidFill>
                  <a:schemeClr val="bg1"/>
                </a:solidFill>
              </a:rPr>
              <a:t>карточек укрупненных </a:t>
            </a:r>
            <a:r>
              <a:rPr lang="ru-RU" sz="1200" dirty="0" smtClean="0">
                <a:solidFill>
                  <a:schemeClr val="bg1"/>
                </a:solidFill>
              </a:rPr>
              <a:t>закупок из предложения</a:t>
            </a:r>
            <a:endParaRPr lang="ru-RU" sz="1200" dirty="0">
              <a:solidFill>
                <a:schemeClr val="bg1"/>
              </a:solidFill>
            </a:endParaRPr>
          </a:p>
        </p:txBody>
      </p:sp>
      <p:pic>
        <p:nvPicPr>
          <p:cNvPr id="59" name="Рисунок 58"/>
          <p:cNvPicPr>
            <a:picLocks noChangeAspect="1"/>
          </p:cNvPicPr>
          <p:nvPr/>
        </p:nvPicPr>
        <p:blipFill rotWithShape="1">
          <a:blip r:embed="rId10"/>
          <a:srcRect l="32892" t="3209" r="40552" b="11762"/>
          <a:stretch/>
        </p:blipFill>
        <p:spPr>
          <a:xfrm>
            <a:off x="624611" y="4489993"/>
            <a:ext cx="174425" cy="175891"/>
          </a:xfrm>
          <a:prstGeom prst="rect">
            <a:avLst/>
          </a:prstGeom>
        </p:spPr>
      </p:pic>
      <p:pic>
        <p:nvPicPr>
          <p:cNvPr id="60" name="Рисунок 59"/>
          <p:cNvPicPr>
            <a:picLocks noChangeAspect="1"/>
          </p:cNvPicPr>
          <p:nvPr/>
        </p:nvPicPr>
        <p:blipFill rotWithShape="1">
          <a:blip r:embed="rId10"/>
          <a:srcRect l="62988" t="13849" r="12841" b="7084"/>
          <a:stretch/>
        </p:blipFill>
        <p:spPr>
          <a:xfrm>
            <a:off x="641833" y="4902219"/>
            <a:ext cx="158751" cy="163559"/>
          </a:xfrm>
          <a:prstGeom prst="rect">
            <a:avLst/>
          </a:prstGeom>
        </p:spPr>
      </p:pic>
    </p:spTree>
    <p:extLst>
      <p:ext uri="{BB962C8B-B14F-4D97-AF65-F5344CB8AC3E}">
        <p14:creationId xmlns:p14="http://schemas.microsoft.com/office/powerpoint/2010/main" val="427685598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6" name="Группа 65"/>
          <p:cNvGrpSpPr/>
          <p:nvPr/>
        </p:nvGrpSpPr>
        <p:grpSpPr>
          <a:xfrm>
            <a:off x="611560" y="1489093"/>
            <a:ext cx="3051406" cy="2227939"/>
            <a:chOff x="3608826" y="1412776"/>
            <a:chExt cx="3051406" cy="3162046"/>
          </a:xfrm>
          <a:solidFill>
            <a:srgbClr val="00B796"/>
          </a:solidFill>
        </p:grpSpPr>
        <p:sp>
          <p:nvSpPr>
            <p:cNvPr id="67" name="Rectangle 68"/>
            <p:cNvSpPr/>
            <p:nvPr/>
          </p:nvSpPr>
          <p:spPr bwMode="auto">
            <a:xfrm>
              <a:off x="3608826" y="1412776"/>
              <a:ext cx="3051406" cy="3162046"/>
            </a:xfrm>
            <a:prstGeom prst="rect">
              <a:avLst/>
            </a:prstGeom>
            <a:grpFill/>
            <a:ln w="25400"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d-ID" sz="5600" b="0" i="0" u="none" strike="noStrike" cap="none" normalizeH="0" baseline="0" dirty="0">
                <a:ln>
                  <a:noFill/>
                </a:ln>
                <a:solidFill>
                  <a:srgbClr val="000000"/>
                </a:solidFill>
                <a:effectLst/>
                <a:latin typeface="Gill Sans" charset="0"/>
                <a:ea typeface="Heiti SC Light" charset="0"/>
                <a:cs typeface="Heiti SC Light" charset="0"/>
                <a:sym typeface="Gill Sans" charset="0"/>
              </a:endParaRPr>
            </a:p>
          </p:txBody>
        </p:sp>
        <p:sp>
          <p:nvSpPr>
            <p:cNvPr id="68" name="Равнобедренный треугольник 67"/>
            <p:cNvSpPr/>
            <p:nvPr/>
          </p:nvSpPr>
          <p:spPr>
            <a:xfrm rot="5400000">
              <a:off x="2173099" y="2850113"/>
              <a:ext cx="3158827" cy="28737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grpSp>
        <p:nvGrpSpPr>
          <p:cNvPr id="76" name="Группа 75"/>
          <p:cNvGrpSpPr/>
          <p:nvPr/>
        </p:nvGrpSpPr>
        <p:grpSpPr>
          <a:xfrm>
            <a:off x="5238227" y="4090292"/>
            <a:ext cx="2862166" cy="2301666"/>
            <a:chOff x="3608824" y="1412776"/>
            <a:chExt cx="3051408" cy="3162046"/>
          </a:xfrm>
          <a:solidFill>
            <a:srgbClr val="00B796"/>
          </a:solidFill>
        </p:grpSpPr>
        <p:sp>
          <p:nvSpPr>
            <p:cNvPr id="77" name="Rectangle 68"/>
            <p:cNvSpPr/>
            <p:nvPr/>
          </p:nvSpPr>
          <p:spPr bwMode="auto">
            <a:xfrm>
              <a:off x="3608826" y="1412776"/>
              <a:ext cx="3051406" cy="3162046"/>
            </a:xfrm>
            <a:prstGeom prst="rect">
              <a:avLst/>
            </a:prstGeom>
            <a:grpFill/>
            <a:ln w="25400"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id-ID" sz="5600" b="0" i="0" u="none" strike="noStrike" cap="none" normalizeH="0" baseline="0" dirty="0">
                <a:ln>
                  <a:noFill/>
                </a:ln>
                <a:solidFill>
                  <a:srgbClr val="000000"/>
                </a:solidFill>
                <a:effectLst/>
                <a:latin typeface="Gill Sans" charset="0"/>
                <a:ea typeface="Heiti SC Light" charset="0"/>
                <a:cs typeface="Heiti SC Light" charset="0"/>
                <a:sym typeface="Gill Sans" charset="0"/>
              </a:endParaRPr>
            </a:p>
          </p:txBody>
        </p:sp>
        <p:sp>
          <p:nvSpPr>
            <p:cNvPr id="78" name="Равнобедренный треугольник 77"/>
            <p:cNvSpPr/>
            <p:nvPr/>
          </p:nvSpPr>
          <p:spPr>
            <a:xfrm rot="5400000">
              <a:off x="2309136" y="2714075"/>
              <a:ext cx="3103434" cy="504057"/>
            </a:xfrm>
            <a:prstGeom prst="triangle">
              <a:avLst>
                <a:gd name="adj" fmla="val 4854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grpSp>
        <p:nvGrpSpPr>
          <p:cNvPr id="72" name="Группа 71"/>
          <p:cNvGrpSpPr/>
          <p:nvPr/>
        </p:nvGrpSpPr>
        <p:grpSpPr>
          <a:xfrm>
            <a:off x="611560" y="4077071"/>
            <a:ext cx="4869472" cy="2358147"/>
            <a:chOff x="467544" y="1412776"/>
            <a:chExt cx="3083416" cy="3162046"/>
          </a:xfrm>
          <a:solidFill>
            <a:srgbClr val="86269B"/>
          </a:solidFill>
        </p:grpSpPr>
        <p:sp>
          <p:nvSpPr>
            <p:cNvPr id="73" name="Rectangle 68"/>
            <p:cNvSpPr/>
            <p:nvPr/>
          </p:nvSpPr>
          <p:spPr bwMode="auto">
            <a:xfrm>
              <a:off x="467544" y="1412776"/>
              <a:ext cx="2796045" cy="3162046"/>
            </a:xfrm>
            <a:prstGeom prst="rect">
              <a:avLst/>
            </a:prstGeom>
            <a:grp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id-ID" sz="5600"/>
            </a:p>
          </p:txBody>
        </p:sp>
        <p:sp>
          <p:nvSpPr>
            <p:cNvPr id="74" name="Равнобедренный треугольник 73"/>
            <p:cNvSpPr/>
            <p:nvPr/>
          </p:nvSpPr>
          <p:spPr>
            <a:xfrm rot="5400000">
              <a:off x="1827861" y="2848503"/>
              <a:ext cx="3158826" cy="287373"/>
            </a:xfrm>
            <a:prstGeom prst="triangle">
              <a:avLst>
                <a:gd name="adj" fmla="val 50356"/>
              </a:avLst>
            </a:prstGeom>
            <a:grp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ru-RU" sz="5600" dirty="0">
                <a:solidFill>
                  <a:srgbClr val="000000"/>
                </a:solidFill>
                <a:latin typeface="Gill Sans" charset="0"/>
                <a:ea typeface="Heiti SC Light" charset="0"/>
                <a:cs typeface="Heiti SC Light" charset="0"/>
              </a:endParaRPr>
            </a:p>
          </p:txBody>
        </p:sp>
      </p:grpSp>
      <p:grpSp>
        <p:nvGrpSpPr>
          <p:cNvPr id="69" name="Группа 68"/>
          <p:cNvGrpSpPr/>
          <p:nvPr/>
        </p:nvGrpSpPr>
        <p:grpSpPr>
          <a:xfrm>
            <a:off x="3900987" y="1480383"/>
            <a:ext cx="4601480" cy="2232248"/>
            <a:chOff x="467544" y="1412776"/>
            <a:chExt cx="3083417" cy="3162046"/>
          </a:xfrm>
          <a:solidFill>
            <a:srgbClr val="86269B"/>
          </a:solidFill>
        </p:grpSpPr>
        <p:sp>
          <p:nvSpPr>
            <p:cNvPr id="70" name="Rectangle 68"/>
            <p:cNvSpPr/>
            <p:nvPr/>
          </p:nvSpPr>
          <p:spPr bwMode="auto">
            <a:xfrm>
              <a:off x="467544" y="1412776"/>
              <a:ext cx="2796045" cy="3162046"/>
            </a:xfrm>
            <a:prstGeom prst="rect">
              <a:avLst/>
            </a:prstGeom>
            <a:grp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id-ID" sz="5600"/>
            </a:p>
          </p:txBody>
        </p:sp>
        <p:sp>
          <p:nvSpPr>
            <p:cNvPr id="71" name="Равнобедренный треугольник 70"/>
            <p:cNvSpPr/>
            <p:nvPr/>
          </p:nvSpPr>
          <p:spPr>
            <a:xfrm rot="5400000">
              <a:off x="1827861" y="2848503"/>
              <a:ext cx="3158827" cy="287373"/>
            </a:xfrm>
            <a:prstGeom prst="triangle">
              <a:avLst/>
            </a:prstGeom>
            <a:grp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ru-RU" sz="5600" dirty="0">
                <a:solidFill>
                  <a:srgbClr val="000000"/>
                </a:solidFill>
                <a:latin typeface="Gill Sans" charset="0"/>
                <a:ea typeface="Heiti SC Light" charset="0"/>
                <a:cs typeface="Heiti SC Light" charset="0"/>
              </a:endParaRPr>
            </a:p>
          </p:txBody>
        </p:sp>
      </p:grpSp>
      <p:sp>
        <p:nvSpPr>
          <p:cNvPr id="4" name="Rectangle 3"/>
          <p:cNvSpPr/>
          <p:nvPr/>
        </p:nvSpPr>
        <p:spPr>
          <a:xfrm>
            <a:off x="476216" y="612406"/>
            <a:ext cx="8195612" cy="346556"/>
          </a:xfrm>
          <a:prstGeom prst="rect">
            <a:avLst/>
          </a:prstGeom>
        </p:spPr>
        <p:txBody>
          <a:bodyPr wrap="none" lIns="38403" tIns="19202" rIns="38403" bIns="19202">
            <a:spAutoFit/>
          </a:bodyPr>
          <a:lstStyle/>
          <a:p>
            <a:r>
              <a:rPr lang="ru-RU" sz="2000" dirty="0">
                <a:solidFill>
                  <a:schemeClr val="accent2">
                    <a:lumMod val="50000"/>
                  </a:schemeClr>
                </a:solidFill>
              </a:rPr>
              <a:t>Внутреннее согласование и утверждение предложения по закупкам</a:t>
            </a:r>
          </a:p>
        </p:txBody>
      </p:sp>
      <p:grpSp>
        <p:nvGrpSpPr>
          <p:cNvPr id="5" name="Group 4"/>
          <p:cNvGrpSpPr/>
          <p:nvPr/>
        </p:nvGrpSpPr>
        <p:grpSpPr>
          <a:xfrm flipV="1">
            <a:off x="3900986" y="1168559"/>
            <a:ext cx="1346072" cy="69870"/>
            <a:chOff x="11238286" y="6370260"/>
            <a:chExt cx="12007569" cy="152400"/>
          </a:xfrm>
        </p:grpSpPr>
        <p:grpSp>
          <p:nvGrpSpPr>
            <p:cNvPr id="6" name="Group 5"/>
            <p:cNvGrpSpPr/>
            <p:nvPr/>
          </p:nvGrpSpPr>
          <p:grpSpPr>
            <a:xfrm>
              <a:off x="13639800" y="6370260"/>
              <a:ext cx="9606055" cy="152400"/>
              <a:chOff x="2055030" y="1463669"/>
              <a:chExt cx="2304256" cy="544908"/>
            </a:xfrm>
          </p:grpSpPr>
          <p:sp>
            <p:nvSpPr>
              <p:cNvPr id="8" name="Rectangle 42"/>
              <p:cNvSpPr/>
              <p:nvPr/>
            </p:nvSpPr>
            <p:spPr>
              <a:xfrm>
                <a:off x="2055030" y="1463670"/>
                <a:ext cx="576064" cy="544907"/>
              </a:xfrm>
              <a:prstGeom prst="rect">
                <a:avLst/>
              </a:prstGeom>
              <a:solidFill>
                <a:srgbClr val="CC0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43"/>
              <p:cNvSpPr/>
              <p:nvPr/>
            </p:nvSpPr>
            <p:spPr>
              <a:xfrm>
                <a:off x="2631094" y="1463670"/>
                <a:ext cx="576064" cy="544907"/>
              </a:xfrm>
              <a:prstGeom prst="rect">
                <a:avLst/>
              </a:prstGeom>
              <a:solidFill>
                <a:srgbClr val="86269B"/>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0" name="Rectangle 44"/>
              <p:cNvSpPr/>
              <p:nvPr/>
            </p:nvSpPr>
            <p:spPr>
              <a:xfrm>
                <a:off x="3207158" y="1463669"/>
                <a:ext cx="576064" cy="544907"/>
              </a:xfrm>
              <a:prstGeom prst="rect">
                <a:avLst/>
              </a:prstGeom>
              <a:solidFill>
                <a:srgbClr val="00D2F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11" name="Rectangle 45"/>
              <p:cNvSpPr/>
              <p:nvPr/>
            </p:nvSpPr>
            <p:spPr>
              <a:xfrm>
                <a:off x="3783222" y="1463670"/>
                <a:ext cx="576064" cy="544907"/>
              </a:xfrm>
              <a:prstGeom prst="rect">
                <a:avLst/>
              </a:prstGeom>
              <a:solidFill>
                <a:srgbClr val="00B796"/>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sp>
          <p:nvSpPr>
            <p:cNvPr id="7" name="Rectangle 41"/>
            <p:cNvSpPr/>
            <p:nvPr/>
          </p:nvSpPr>
          <p:spPr>
            <a:xfrm>
              <a:off x="11238286" y="6370260"/>
              <a:ext cx="2401514" cy="152400"/>
            </a:xfrm>
            <a:prstGeom prst="rect">
              <a:avLst/>
            </a:prstGeom>
            <a:solidFill>
              <a:srgbClr val="FE960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grpSp>
        <p:nvGrpSpPr>
          <p:cNvPr id="13" name="Group 12"/>
          <p:cNvGrpSpPr/>
          <p:nvPr/>
        </p:nvGrpSpPr>
        <p:grpSpPr>
          <a:xfrm>
            <a:off x="-3100" y="0"/>
            <a:ext cx="9154244" cy="62186"/>
            <a:chOff x="11238286" y="6370260"/>
            <a:chExt cx="12007569" cy="152400"/>
          </a:xfrm>
        </p:grpSpPr>
        <p:grpSp>
          <p:nvGrpSpPr>
            <p:cNvPr id="14" name="Group 13"/>
            <p:cNvGrpSpPr/>
            <p:nvPr/>
          </p:nvGrpSpPr>
          <p:grpSpPr>
            <a:xfrm>
              <a:off x="13639800" y="6370260"/>
              <a:ext cx="9606055" cy="152400"/>
              <a:chOff x="2055030" y="1463669"/>
              <a:chExt cx="2304256" cy="544908"/>
            </a:xfrm>
          </p:grpSpPr>
          <p:sp>
            <p:nvSpPr>
              <p:cNvPr id="16" name="Rectangle 15"/>
              <p:cNvSpPr/>
              <p:nvPr/>
            </p:nvSpPr>
            <p:spPr>
              <a:xfrm>
                <a:off x="2055030" y="1463670"/>
                <a:ext cx="576064" cy="544907"/>
              </a:xfrm>
              <a:prstGeom prst="rect">
                <a:avLst/>
              </a:prstGeom>
              <a:solidFill>
                <a:srgbClr val="CC0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2631094" y="1463670"/>
                <a:ext cx="576064" cy="544907"/>
              </a:xfrm>
              <a:prstGeom prst="rect">
                <a:avLst/>
              </a:prstGeom>
              <a:solidFill>
                <a:srgbClr val="86269B"/>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8" name="Rectangle 17"/>
              <p:cNvSpPr/>
              <p:nvPr/>
            </p:nvSpPr>
            <p:spPr>
              <a:xfrm>
                <a:off x="3207158" y="1463669"/>
                <a:ext cx="576064" cy="544907"/>
              </a:xfrm>
              <a:prstGeom prst="rect">
                <a:avLst/>
              </a:prstGeom>
              <a:solidFill>
                <a:srgbClr val="00D2F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19" name="Rectangle 18"/>
              <p:cNvSpPr/>
              <p:nvPr/>
            </p:nvSpPr>
            <p:spPr>
              <a:xfrm>
                <a:off x="3783222" y="1463670"/>
                <a:ext cx="576064" cy="544907"/>
              </a:xfrm>
              <a:prstGeom prst="rect">
                <a:avLst/>
              </a:prstGeom>
              <a:solidFill>
                <a:srgbClr val="00B796"/>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sp>
          <p:nvSpPr>
            <p:cNvPr id="15" name="Rectangle 14"/>
            <p:cNvSpPr/>
            <p:nvPr/>
          </p:nvSpPr>
          <p:spPr>
            <a:xfrm>
              <a:off x="11238286" y="6370260"/>
              <a:ext cx="2401514" cy="152400"/>
            </a:xfrm>
            <a:prstGeom prst="rect">
              <a:avLst/>
            </a:prstGeom>
            <a:solidFill>
              <a:srgbClr val="FE960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pic>
        <p:nvPicPr>
          <p:cNvPr id="165" name="Picture 2" descr="U:\Бирюков\ГЕРБ КАЗНАЧЕЙСТВА.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348" y="80628"/>
            <a:ext cx="356786" cy="324036"/>
          </a:xfrm>
          <a:prstGeom prst="rect">
            <a:avLst/>
          </a:prstGeom>
          <a:noFill/>
          <a:extLst>
            <a:ext uri="{909E8E84-426E-40DD-AFC4-6F175D3DCCD1}">
              <a14:hiddenFill xmlns:a14="http://schemas.microsoft.com/office/drawing/2010/main">
                <a:solidFill>
                  <a:srgbClr val="FFFFFF"/>
                </a:solidFill>
              </a14:hiddenFill>
            </a:ext>
          </a:extLst>
        </p:spPr>
      </p:pic>
      <p:sp>
        <p:nvSpPr>
          <p:cNvPr id="167" name="TextBox 166"/>
          <p:cNvSpPr txBox="1"/>
          <p:nvPr/>
        </p:nvSpPr>
        <p:spPr>
          <a:xfrm>
            <a:off x="607423" y="108046"/>
            <a:ext cx="8429073" cy="238834"/>
          </a:xfrm>
          <a:prstGeom prst="rect">
            <a:avLst/>
          </a:prstGeom>
          <a:noFill/>
          <a:ln w="25400">
            <a:noFill/>
          </a:ln>
        </p:spPr>
        <p:txBody>
          <a:bodyPr wrap="none" lIns="38403" tIns="19202" rIns="38403" bIns="19202" rtlCol="0">
            <a:spAutoFit/>
          </a:bodyPr>
          <a:lstStyle/>
          <a:p>
            <a:r>
              <a:rPr lang="ru-RU" sz="1300" spc="-63" dirty="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rPr>
              <a:t>Управление Федерального казначейства по Саратовской </a:t>
            </a:r>
            <a:r>
              <a:rPr lang="ru-RU" sz="1300" spc="-63" dirty="0" smtClean="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rPr>
              <a:t>области</a:t>
            </a:r>
            <a:r>
              <a:rPr lang="en-US" sz="1300" spc="-63" dirty="0" smtClean="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rPr>
              <a:t>                                                                                                      saratov.roskazna.ru</a:t>
            </a:r>
            <a:endParaRPr lang="id-ID" sz="1300" spc="-63" dirty="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endParaRPr>
          </a:p>
        </p:txBody>
      </p:sp>
      <p:cxnSp>
        <p:nvCxnSpPr>
          <p:cNvPr id="168" name="Прямая соединительная линия 167"/>
          <p:cNvCxnSpPr/>
          <p:nvPr/>
        </p:nvCxnSpPr>
        <p:spPr bwMode="auto">
          <a:xfrm>
            <a:off x="-3100" y="434106"/>
            <a:ext cx="9154244" cy="0"/>
          </a:xfrm>
          <a:prstGeom prst="line">
            <a:avLst/>
          </a:prstGeom>
          <a:blipFill dpi="0" rotWithShape="0">
            <a:blip r:embed="rId4"/>
            <a:srcRect/>
            <a:tile tx="0" ty="0" sx="100000" sy="100000" flip="none" algn="tl"/>
          </a:blipFill>
          <a:ln w="25400"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3" name="Номер слайда 22"/>
          <p:cNvSpPr>
            <a:spLocks noGrp="1"/>
          </p:cNvSpPr>
          <p:nvPr>
            <p:ph type="sldNum" sz="quarter" idx="12"/>
          </p:nvPr>
        </p:nvSpPr>
        <p:spPr>
          <a:xfrm>
            <a:off x="7011563" y="6494132"/>
            <a:ext cx="2133600" cy="365125"/>
          </a:xfrm>
        </p:spPr>
        <p:txBody>
          <a:bodyPr/>
          <a:lstStyle/>
          <a:p>
            <a:fld id="{C0EB37D2-4202-4A90-8246-13FB6654ACC2}" type="slidenum">
              <a:rPr lang="ru-RU" smtClean="0"/>
              <a:pPr/>
              <a:t>13</a:t>
            </a:fld>
            <a:endParaRPr lang="ru-RU" dirty="0"/>
          </a:p>
        </p:txBody>
      </p:sp>
      <p:sp>
        <p:nvSpPr>
          <p:cNvPr id="24" name="TextBox 23"/>
          <p:cNvSpPr txBox="1"/>
          <p:nvPr/>
        </p:nvSpPr>
        <p:spPr>
          <a:xfrm>
            <a:off x="4333769" y="1556792"/>
            <a:ext cx="3478591" cy="1938992"/>
          </a:xfrm>
          <a:prstGeom prst="rect">
            <a:avLst/>
          </a:prstGeom>
          <a:noFill/>
        </p:spPr>
        <p:txBody>
          <a:bodyPr wrap="square" rtlCol="0">
            <a:spAutoFit/>
          </a:bodyPr>
          <a:lstStyle/>
          <a:p>
            <a:r>
              <a:rPr lang="ru-RU" sz="1200" dirty="0" smtClean="0">
                <a:solidFill>
                  <a:schemeClr val="bg1"/>
                </a:solidFill>
              </a:rPr>
              <a:t>Для </a:t>
            </a:r>
            <a:r>
              <a:rPr lang="ru-RU" sz="1200" dirty="0">
                <a:solidFill>
                  <a:schemeClr val="bg1"/>
                </a:solidFill>
              </a:rPr>
              <a:t>отправки на согласование предложения по закупкам необходимо выделить из списка реестра нужный документ в общем реестре предложений или в фильтр-папке «Черновики предложений по закупкам» и нажать на кнопку панели инструментов «Отправить на согласование</a:t>
            </a:r>
            <a:r>
              <a:rPr lang="ru-RU" sz="1200" dirty="0" smtClean="0">
                <a:solidFill>
                  <a:schemeClr val="bg1"/>
                </a:solidFill>
              </a:rPr>
              <a:t>»</a:t>
            </a:r>
            <a:r>
              <a:rPr lang="en-US" sz="1200" dirty="0" smtClean="0">
                <a:solidFill>
                  <a:schemeClr val="bg1"/>
                </a:solidFill>
              </a:rPr>
              <a:t>         </a:t>
            </a:r>
            <a:r>
              <a:rPr lang="ru-RU" sz="1200" dirty="0">
                <a:solidFill>
                  <a:schemeClr val="bg1"/>
                </a:solidFill>
              </a:rPr>
              <a:t>(Кнопка также доступна из общих списковых форм предложений по закупкам).Процедура аналогична отправке на согласование карточки укрупненных закупок</a:t>
            </a:r>
            <a:r>
              <a:rPr lang="ru-RU" sz="1200" dirty="0" smtClean="0">
                <a:solidFill>
                  <a:schemeClr val="bg1"/>
                </a:solidFill>
              </a:rPr>
              <a:t>.</a:t>
            </a:r>
            <a:endParaRPr lang="ru-RU" sz="1200" dirty="0">
              <a:solidFill>
                <a:schemeClr val="bg1"/>
              </a:solidFill>
            </a:endParaRPr>
          </a:p>
        </p:txBody>
      </p:sp>
      <p:pic>
        <p:nvPicPr>
          <p:cNvPr id="31" name="Рисунок 30"/>
          <p:cNvPicPr/>
          <p:nvPr/>
        </p:nvPicPr>
        <p:blipFill>
          <a:blip r:embed="rId5" cstate="print"/>
          <a:srcRect/>
          <a:stretch>
            <a:fillRect/>
          </a:stretch>
        </p:blipFill>
        <p:spPr bwMode="auto">
          <a:xfrm>
            <a:off x="5588843" y="2695853"/>
            <a:ext cx="276225" cy="229091"/>
          </a:xfrm>
          <a:prstGeom prst="rect">
            <a:avLst/>
          </a:prstGeom>
          <a:noFill/>
          <a:ln w="9525">
            <a:noFill/>
            <a:miter lim="800000"/>
            <a:headEnd/>
            <a:tailEnd/>
          </a:ln>
        </p:spPr>
      </p:pic>
      <p:sp>
        <p:nvSpPr>
          <p:cNvPr id="2" name="Прямоугольник 1"/>
          <p:cNvSpPr/>
          <p:nvPr/>
        </p:nvSpPr>
        <p:spPr>
          <a:xfrm>
            <a:off x="5580112" y="4365104"/>
            <a:ext cx="2668214" cy="1754326"/>
          </a:xfrm>
          <a:prstGeom prst="rect">
            <a:avLst/>
          </a:prstGeom>
        </p:spPr>
        <p:txBody>
          <a:bodyPr wrap="square">
            <a:spAutoFit/>
          </a:bodyPr>
          <a:lstStyle/>
          <a:p>
            <a:r>
              <a:rPr lang="ru-RU" sz="1200" dirty="0" smtClean="0">
                <a:solidFill>
                  <a:schemeClr val="bg1"/>
                </a:solidFill>
              </a:rPr>
              <a:t>Процесс </a:t>
            </a:r>
            <a:r>
              <a:rPr lang="ru-RU" sz="1200" dirty="0">
                <a:solidFill>
                  <a:schemeClr val="bg1"/>
                </a:solidFill>
              </a:rPr>
              <a:t>редактирования предложения по закупкам заключается во включении или исключении из него карточек укрупненных закупок. </a:t>
            </a:r>
          </a:p>
          <a:p>
            <a:r>
              <a:rPr lang="ru-RU" sz="1200" dirty="0">
                <a:solidFill>
                  <a:schemeClr val="bg1"/>
                </a:solidFill>
              </a:rPr>
              <a:t>После завершения редактирования, документ снова подлежит отправке на согласование.</a:t>
            </a:r>
          </a:p>
        </p:txBody>
      </p:sp>
      <p:pic>
        <p:nvPicPr>
          <p:cNvPr id="25" name="Рисунок 24"/>
          <p:cNvPicPr/>
          <p:nvPr/>
        </p:nvPicPr>
        <p:blipFill>
          <a:blip r:embed="rId6" cstate="print"/>
          <a:srcRect/>
          <a:stretch>
            <a:fillRect/>
          </a:stretch>
        </p:blipFill>
        <p:spPr bwMode="auto">
          <a:xfrm>
            <a:off x="3287663" y="6132368"/>
            <a:ext cx="276225" cy="233045"/>
          </a:xfrm>
          <a:prstGeom prst="rect">
            <a:avLst/>
          </a:prstGeom>
          <a:noFill/>
          <a:ln w="9525">
            <a:noFill/>
            <a:miter lim="800000"/>
            <a:headEnd/>
            <a:tailEnd/>
          </a:ln>
        </p:spPr>
      </p:pic>
      <p:sp>
        <p:nvSpPr>
          <p:cNvPr id="3" name="Прямоугольник 2"/>
          <p:cNvSpPr/>
          <p:nvPr/>
        </p:nvSpPr>
        <p:spPr>
          <a:xfrm>
            <a:off x="779586" y="1746682"/>
            <a:ext cx="2856310" cy="1754326"/>
          </a:xfrm>
          <a:prstGeom prst="rect">
            <a:avLst/>
          </a:prstGeom>
        </p:spPr>
        <p:txBody>
          <a:bodyPr wrap="square">
            <a:spAutoFit/>
          </a:bodyPr>
          <a:lstStyle/>
          <a:p>
            <a:r>
              <a:rPr lang="ru-RU" sz="1200" dirty="0" smtClean="0">
                <a:solidFill>
                  <a:schemeClr val="bg1"/>
                </a:solidFill>
              </a:rPr>
              <a:t>Предложение по закупкам должно быть согласовано внутри организации (при необходимости) и утверждено уполномоченным лицом организации. При этом процесс утверждения предложения по закупкам организации сопровождается подписанием ЭП уполномоченного лица организации.</a:t>
            </a:r>
            <a:endParaRPr lang="en-US" sz="1200" dirty="0">
              <a:solidFill>
                <a:schemeClr val="bg1"/>
              </a:solidFill>
            </a:endParaRPr>
          </a:p>
        </p:txBody>
      </p:sp>
      <p:sp>
        <p:nvSpPr>
          <p:cNvPr id="75" name="Прямоугольник 74"/>
          <p:cNvSpPr/>
          <p:nvPr/>
        </p:nvSpPr>
        <p:spPr>
          <a:xfrm>
            <a:off x="971600" y="4077072"/>
            <a:ext cx="4032448" cy="2308324"/>
          </a:xfrm>
          <a:prstGeom prst="rect">
            <a:avLst/>
          </a:prstGeom>
        </p:spPr>
        <p:txBody>
          <a:bodyPr wrap="square">
            <a:spAutoFit/>
          </a:bodyPr>
          <a:lstStyle/>
          <a:p>
            <a:r>
              <a:rPr lang="ru-RU" sz="1200" dirty="0">
                <a:solidFill>
                  <a:schemeClr val="bg1"/>
                </a:solidFill>
              </a:rPr>
              <a:t>В случае отклонения документа необходимо заполнить поле «Комментарий» с указанием причины и нажать «Отклонить». Предложение перейдет в статус «Не согласовано».</a:t>
            </a:r>
          </a:p>
          <a:p>
            <a:r>
              <a:rPr lang="ru-RU" sz="1200" dirty="0">
                <a:solidFill>
                  <a:schemeClr val="bg1"/>
                </a:solidFill>
              </a:rPr>
              <a:t>Для доработки предложений по </a:t>
            </a:r>
            <a:r>
              <a:rPr lang="ru-RU" sz="1200" dirty="0" smtClean="0">
                <a:solidFill>
                  <a:schemeClr val="bg1"/>
                </a:solidFill>
              </a:rPr>
              <a:t>закупкам</a:t>
            </a:r>
            <a:r>
              <a:rPr lang="ru-RU" sz="1200" dirty="0">
                <a:solidFill>
                  <a:schemeClr val="bg1"/>
                </a:solidFill>
              </a:rPr>
              <a:t> </a:t>
            </a:r>
            <a:r>
              <a:rPr lang="ru-RU" sz="1200" dirty="0" smtClean="0">
                <a:solidFill>
                  <a:schemeClr val="bg1"/>
                </a:solidFill>
              </a:rPr>
              <a:t>в </a:t>
            </a:r>
            <a:r>
              <a:rPr lang="ru-RU" sz="1200" dirty="0">
                <a:solidFill>
                  <a:schemeClr val="bg1"/>
                </a:solidFill>
              </a:rPr>
              <a:t>списковой форме предложений по закупкам необходимо выбрать нужный документ, нажать на кнопку «Взять в </a:t>
            </a:r>
            <a:r>
              <a:rPr lang="ru-RU" sz="1200" dirty="0" smtClean="0">
                <a:solidFill>
                  <a:schemeClr val="bg1"/>
                </a:solidFill>
              </a:rPr>
              <a:t>работу</a:t>
            </a:r>
            <a:r>
              <a:rPr lang="ru-RU" sz="1200" dirty="0" smtClean="0">
                <a:solidFill>
                  <a:schemeClr val="bg1"/>
                </a:solidFill>
              </a:rPr>
              <a:t>» . </a:t>
            </a:r>
            <a:r>
              <a:rPr lang="ru-RU" sz="1200" dirty="0" smtClean="0">
                <a:solidFill>
                  <a:schemeClr val="bg1"/>
                </a:solidFill>
              </a:rPr>
              <a:t>При </a:t>
            </a:r>
            <a:r>
              <a:rPr lang="ru-RU" sz="1200" dirty="0">
                <a:solidFill>
                  <a:schemeClr val="bg1"/>
                </a:solidFill>
              </a:rPr>
              <a:t>нажатии на кнопку «Взять в работу», отклоненный документ перейдет в статус «Черновик» и станет доступен для редактирования. Для того, чтобы отредактировать документ, необходимо нажать кнопку</a:t>
            </a:r>
            <a:r>
              <a:rPr lang="en-US" sz="1200" dirty="0">
                <a:solidFill>
                  <a:schemeClr val="bg1"/>
                </a:solidFill>
              </a:rPr>
              <a:t>           </a:t>
            </a:r>
          </a:p>
        </p:txBody>
      </p:sp>
      <p:sp>
        <p:nvSpPr>
          <p:cNvPr id="79" name="Равнобедренный треугольник 78"/>
          <p:cNvSpPr/>
          <p:nvPr/>
        </p:nvSpPr>
        <p:spPr>
          <a:xfrm rot="5400000">
            <a:off x="3021287" y="2335502"/>
            <a:ext cx="2259002" cy="504057"/>
          </a:xfrm>
          <a:prstGeom prst="triangle">
            <a:avLst>
              <a:gd name="adj" fmla="val 4854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0" name="Равнобедренный треугольник 79"/>
          <p:cNvSpPr/>
          <p:nvPr/>
        </p:nvSpPr>
        <p:spPr>
          <a:xfrm rot="5400000">
            <a:off x="2777421" y="2376148"/>
            <a:ext cx="2227939" cy="453833"/>
          </a:xfrm>
          <a:prstGeom prst="triangle">
            <a:avLst>
              <a:gd name="adj" fmla="val 50356"/>
            </a:avLst>
          </a:prstGeom>
          <a:solidFill>
            <a:srgbClr val="00B796"/>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ru-RU" sz="5600" dirty="0">
              <a:solidFill>
                <a:srgbClr val="000000"/>
              </a:solidFill>
              <a:latin typeface="Gill Sans" charset="0"/>
              <a:ea typeface="Heiti SC Light" charset="0"/>
              <a:cs typeface="Heiti SC Light" charset="0"/>
            </a:endParaRPr>
          </a:p>
        </p:txBody>
      </p:sp>
      <p:sp>
        <p:nvSpPr>
          <p:cNvPr id="81" name="Равнобедренный треугольник 80"/>
          <p:cNvSpPr/>
          <p:nvPr/>
        </p:nvSpPr>
        <p:spPr>
          <a:xfrm rot="5400000">
            <a:off x="-422627" y="5111258"/>
            <a:ext cx="2355746" cy="28737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82" name="Равнобедренный треугольник 81"/>
          <p:cNvSpPr/>
          <p:nvPr/>
        </p:nvSpPr>
        <p:spPr>
          <a:xfrm rot="5400000">
            <a:off x="7164986" y="5014751"/>
            <a:ext cx="2306052" cy="435238"/>
          </a:xfrm>
          <a:prstGeom prst="triangle">
            <a:avLst/>
          </a:prstGeom>
          <a:solidFill>
            <a:srgbClr val="00B796"/>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ru-RU" sz="5600" dirty="0">
              <a:solidFill>
                <a:srgbClr val="000000"/>
              </a:solidFill>
              <a:latin typeface="Gill Sans" charset="0"/>
              <a:ea typeface="Heiti SC Light" charset="0"/>
              <a:cs typeface="Heiti SC Light" charset="0"/>
            </a:endParaRPr>
          </a:p>
        </p:txBody>
      </p:sp>
      <p:sp>
        <p:nvSpPr>
          <p:cNvPr id="83" name="Равнобедренный треугольник 82"/>
          <p:cNvSpPr/>
          <p:nvPr/>
        </p:nvSpPr>
        <p:spPr>
          <a:xfrm rot="5400000">
            <a:off x="-350619" y="2467481"/>
            <a:ext cx="2211732" cy="28737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2" name="Рисунок 11"/>
          <p:cNvPicPr>
            <a:picLocks noChangeAspect="1"/>
          </p:cNvPicPr>
          <p:nvPr/>
        </p:nvPicPr>
        <p:blipFill rotWithShape="1">
          <a:blip r:embed="rId7"/>
          <a:srcRect l="65524" t="9138" r="21910" b="18271"/>
          <a:stretch/>
        </p:blipFill>
        <p:spPr>
          <a:xfrm>
            <a:off x="4828197" y="5373216"/>
            <a:ext cx="248960" cy="255834"/>
          </a:xfrm>
          <a:prstGeom prst="rect">
            <a:avLst/>
          </a:prstGeom>
        </p:spPr>
      </p:pic>
    </p:spTree>
    <p:extLst>
      <p:ext uri="{BB962C8B-B14F-4D97-AF65-F5344CB8AC3E}">
        <p14:creationId xmlns:p14="http://schemas.microsoft.com/office/powerpoint/2010/main" val="152359653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Rectangle 103"/>
          <p:cNvSpPr/>
          <p:nvPr/>
        </p:nvSpPr>
        <p:spPr bwMode="auto">
          <a:xfrm>
            <a:off x="830746" y="4981963"/>
            <a:ext cx="8009020" cy="751293"/>
          </a:xfrm>
          <a:prstGeom prst="rect">
            <a:avLst/>
          </a:prstGeom>
          <a:solidFill>
            <a:srgbClr val="FE9601"/>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384048"/>
            <a:endParaRPr lang="id-ID">
              <a:latin typeface="Calibri" pitchFamily="34" charset="0"/>
            </a:endParaRPr>
          </a:p>
        </p:txBody>
      </p:sp>
      <p:sp>
        <p:nvSpPr>
          <p:cNvPr id="37" name="Oval 153"/>
          <p:cNvSpPr/>
          <p:nvPr/>
        </p:nvSpPr>
        <p:spPr bwMode="auto">
          <a:xfrm>
            <a:off x="376151" y="4981962"/>
            <a:ext cx="792088" cy="751294"/>
          </a:xfrm>
          <a:prstGeom prst="ellipse">
            <a:avLst/>
          </a:prstGeom>
          <a:solidFill>
            <a:srgbClr val="FE9601"/>
          </a:solidFill>
          <a:ln w="50800" cap="flat" cmpd="sng" algn="ctr">
            <a:solidFill>
              <a:schemeClr val="bg1">
                <a:lumMod val="9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id-ID" sz="1500" dirty="0">
              <a:latin typeface="Calibri" pitchFamily="34" charset="0"/>
            </a:endParaRPr>
          </a:p>
        </p:txBody>
      </p:sp>
      <p:sp>
        <p:nvSpPr>
          <p:cNvPr id="32" name="Rectangle 103"/>
          <p:cNvSpPr/>
          <p:nvPr/>
        </p:nvSpPr>
        <p:spPr bwMode="auto">
          <a:xfrm>
            <a:off x="830746" y="3372384"/>
            <a:ext cx="8015938" cy="1107852"/>
          </a:xfrm>
          <a:prstGeom prst="rect">
            <a:avLst/>
          </a:prstGeom>
          <a:solidFill>
            <a:srgbClr val="CC0063"/>
          </a:solidFill>
          <a:ln w="25400"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defTabSz="384048"/>
            <a:endParaRPr lang="id-ID">
              <a:latin typeface="Calibri" pitchFamily="34" charset="0"/>
            </a:endParaRPr>
          </a:p>
        </p:txBody>
      </p:sp>
      <p:sp>
        <p:nvSpPr>
          <p:cNvPr id="33" name="Oval 153"/>
          <p:cNvSpPr/>
          <p:nvPr/>
        </p:nvSpPr>
        <p:spPr bwMode="auto">
          <a:xfrm>
            <a:off x="380287" y="3367642"/>
            <a:ext cx="1126659" cy="1151058"/>
          </a:xfrm>
          <a:prstGeom prst="ellipse">
            <a:avLst/>
          </a:prstGeom>
          <a:solidFill>
            <a:srgbClr val="CC0063"/>
          </a:solidFill>
          <a:ln w="50800" cap="flat" cmpd="sng" algn="ctr">
            <a:solidFill>
              <a:schemeClr val="bg1">
                <a:lumMod val="95000"/>
              </a:schemeClr>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endParaRPr lang="id-ID" sz="1500" dirty="0">
              <a:latin typeface="Calibri" pitchFamily="34" charset="0"/>
            </a:endParaRPr>
          </a:p>
        </p:txBody>
      </p:sp>
      <p:sp>
        <p:nvSpPr>
          <p:cNvPr id="4" name="Rectangle 3"/>
          <p:cNvSpPr/>
          <p:nvPr/>
        </p:nvSpPr>
        <p:spPr>
          <a:xfrm>
            <a:off x="1506947" y="612406"/>
            <a:ext cx="6134150" cy="346556"/>
          </a:xfrm>
          <a:prstGeom prst="rect">
            <a:avLst/>
          </a:prstGeom>
        </p:spPr>
        <p:txBody>
          <a:bodyPr wrap="none" lIns="38403" tIns="19202" rIns="38403" bIns="19202">
            <a:spAutoFit/>
          </a:bodyPr>
          <a:lstStyle/>
          <a:p>
            <a:r>
              <a:rPr lang="ru-RU" sz="2000" dirty="0">
                <a:solidFill>
                  <a:schemeClr val="accent2">
                    <a:lumMod val="50000"/>
                  </a:schemeClr>
                </a:solidFill>
              </a:rPr>
              <a:t>Направление предложения на согласование ГРБС</a:t>
            </a:r>
          </a:p>
        </p:txBody>
      </p:sp>
      <p:grpSp>
        <p:nvGrpSpPr>
          <p:cNvPr id="5" name="Group 4"/>
          <p:cNvGrpSpPr/>
          <p:nvPr/>
        </p:nvGrpSpPr>
        <p:grpSpPr>
          <a:xfrm flipV="1">
            <a:off x="3900986" y="1168559"/>
            <a:ext cx="1346072" cy="69870"/>
            <a:chOff x="11238286" y="6370260"/>
            <a:chExt cx="12007569" cy="152400"/>
          </a:xfrm>
        </p:grpSpPr>
        <p:grpSp>
          <p:nvGrpSpPr>
            <p:cNvPr id="6" name="Group 5"/>
            <p:cNvGrpSpPr/>
            <p:nvPr/>
          </p:nvGrpSpPr>
          <p:grpSpPr>
            <a:xfrm>
              <a:off x="13639800" y="6370260"/>
              <a:ext cx="9606055" cy="152400"/>
              <a:chOff x="2055030" y="1463669"/>
              <a:chExt cx="2304256" cy="544908"/>
            </a:xfrm>
          </p:grpSpPr>
          <p:sp>
            <p:nvSpPr>
              <p:cNvPr id="8" name="Rectangle 42"/>
              <p:cNvSpPr/>
              <p:nvPr/>
            </p:nvSpPr>
            <p:spPr>
              <a:xfrm>
                <a:off x="2055030" y="1463670"/>
                <a:ext cx="576064" cy="544907"/>
              </a:xfrm>
              <a:prstGeom prst="rect">
                <a:avLst/>
              </a:prstGeom>
              <a:solidFill>
                <a:srgbClr val="CC0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43"/>
              <p:cNvSpPr/>
              <p:nvPr/>
            </p:nvSpPr>
            <p:spPr>
              <a:xfrm>
                <a:off x="2631094" y="1463670"/>
                <a:ext cx="576064" cy="544907"/>
              </a:xfrm>
              <a:prstGeom prst="rect">
                <a:avLst/>
              </a:prstGeom>
              <a:solidFill>
                <a:srgbClr val="86269B"/>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0" name="Rectangle 44"/>
              <p:cNvSpPr/>
              <p:nvPr/>
            </p:nvSpPr>
            <p:spPr>
              <a:xfrm>
                <a:off x="3207158" y="1463669"/>
                <a:ext cx="576064" cy="544907"/>
              </a:xfrm>
              <a:prstGeom prst="rect">
                <a:avLst/>
              </a:prstGeom>
              <a:solidFill>
                <a:srgbClr val="00D2F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11" name="Rectangle 45"/>
              <p:cNvSpPr/>
              <p:nvPr/>
            </p:nvSpPr>
            <p:spPr>
              <a:xfrm>
                <a:off x="3783222" y="1463670"/>
                <a:ext cx="576064" cy="544907"/>
              </a:xfrm>
              <a:prstGeom prst="rect">
                <a:avLst/>
              </a:prstGeom>
              <a:solidFill>
                <a:srgbClr val="00B796"/>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sp>
          <p:nvSpPr>
            <p:cNvPr id="7" name="Rectangle 41"/>
            <p:cNvSpPr/>
            <p:nvPr/>
          </p:nvSpPr>
          <p:spPr>
            <a:xfrm>
              <a:off x="11238286" y="6370260"/>
              <a:ext cx="2401514" cy="152400"/>
            </a:xfrm>
            <a:prstGeom prst="rect">
              <a:avLst/>
            </a:prstGeom>
            <a:solidFill>
              <a:srgbClr val="FE960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grpSp>
        <p:nvGrpSpPr>
          <p:cNvPr id="13" name="Group 12"/>
          <p:cNvGrpSpPr/>
          <p:nvPr/>
        </p:nvGrpSpPr>
        <p:grpSpPr>
          <a:xfrm>
            <a:off x="-3100" y="0"/>
            <a:ext cx="9154244" cy="62186"/>
            <a:chOff x="11238286" y="6370260"/>
            <a:chExt cx="12007569" cy="152400"/>
          </a:xfrm>
        </p:grpSpPr>
        <p:grpSp>
          <p:nvGrpSpPr>
            <p:cNvPr id="14" name="Group 13"/>
            <p:cNvGrpSpPr/>
            <p:nvPr/>
          </p:nvGrpSpPr>
          <p:grpSpPr>
            <a:xfrm>
              <a:off x="13639800" y="6370260"/>
              <a:ext cx="9606055" cy="152400"/>
              <a:chOff x="2055030" y="1463669"/>
              <a:chExt cx="2304256" cy="544908"/>
            </a:xfrm>
          </p:grpSpPr>
          <p:sp>
            <p:nvSpPr>
              <p:cNvPr id="16" name="Rectangle 15"/>
              <p:cNvSpPr/>
              <p:nvPr/>
            </p:nvSpPr>
            <p:spPr>
              <a:xfrm>
                <a:off x="2055030" y="1463670"/>
                <a:ext cx="576064" cy="544907"/>
              </a:xfrm>
              <a:prstGeom prst="rect">
                <a:avLst/>
              </a:prstGeom>
              <a:solidFill>
                <a:srgbClr val="CC0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2631094" y="1463670"/>
                <a:ext cx="576064" cy="544907"/>
              </a:xfrm>
              <a:prstGeom prst="rect">
                <a:avLst/>
              </a:prstGeom>
              <a:solidFill>
                <a:srgbClr val="86269B"/>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8" name="Rectangle 17"/>
              <p:cNvSpPr/>
              <p:nvPr/>
            </p:nvSpPr>
            <p:spPr>
              <a:xfrm>
                <a:off x="3207158" y="1463669"/>
                <a:ext cx="576064" cy="544907"/>
              </a:xfrm>
              <a:prstGeom prst="rect">
                <a:avLst/>
              </a:prstGeom>
              <a:solidFill>
                <a:srgbClr val="00D2F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19" name="Rectangle 18"/>
              <p:cNvSpPr/>
              <p:nvPr/>
            </p:nvSpPr>
            <p:spPr>
              <a:xfrm>
                <a:off x="3783222" y="1463670"/>
                <a:ext cx="576064" cy="544907"/>
              </a:xfrm>
              <a:prstGeom prst="rect">
                <a:avLst/>
              </a:prstGeom>
              <a:solidFill>
                <a:srgbClr val="00B796"/>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sp>
          <p:nvSpPr>
            <p:cNvPr id="15" name="Rectangle 14"/>
            <p:cNvSpPr/>
            <p:nvPr/>
          </p:nvSpPr>
          <p:spPr>
            <a:xfrm>
              <a:off x="11238286" y="6370260"/>
              <a:ext cx="2401514" cy="152400"/>
            </a:xfrm>
            <a:prstGeom prst="rect">
              <a:avLst/>
            </a:prstGeom>
            <a:solidFill>
              <a:srgbClr val="FE960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pic>
        <p:nvPicPr>
          <p:cNvPr id="165" name="Picture 2" descr="U:\Бирюков\ГЕРБ КАЗНАЧЕЙСТВА.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348" y="80628"/>
            <a:ext cx="356786" cy="324036"/>
          </a:xfrm>
          <a:prstGeom prst="rect">
            <a:avLst/>
          </a:prstGeom>
          <a:noFill/>
          <a:extLst>
            <a:ext uri="{909E8E84-426E-40DD-AFC4-6F175D3DCCD1}">
              <a14:hiddenFill xmlns:a14="http://schemas.microsoft.com/office/drawing/2010/main">
                <a:solidFill>
                  <a:srgbClr val="FFFFFF"/>
                </a:solidFill>
              </a14:hiddenFill>
            </a:ext>
          </a:extLst>
        </p:spPr>
      </p:pic>
      <p:sp>
        <p:nvSpPr>
          <p:cNvPr id="167" name="TextBox 166"/>
          <p:cNvSpPr txBox="1"/>
          <p:nvPr/>
        </p:nvSpPr>
        <p:spPr>
          <a:xfrm>
            <a:off x="607423" y="108046"/>
            <a:ext cx="8429073" cy="238834"/>
          </a:xfrm>
          <a:prstGeom prst="rect">
            <a:avLst/>
          </a:prstGeom>
          <a:noFill/>
          <a:ln w="25400">
            <a:noFill/>
          </a:ln>
        </p:spPr>
        <p:txBody>
          <a:bodyPr wrap="none" lIns="38403" tIns="19202" rIns="38403" bIns="19202" rtlCol="0">
            <a:spAutoFit/>
          </a:bodyPr>
          <a:lstStyle/>
          <a:p>
            <a:r>
              <a:rPr lang="ru-RU" sz="1300" spc="-63" dirty="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rPr>
              <a:t>Управление Федерального казначейства по Саратовской </a:t>
            </a:r>
            <a:r>
              <a:rPr lang="ru-RU" sz="1300" spc="-63" dirty="0" smtClean="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rPr>
              <a:t>области</a:t>
            </a:r>
            <a:r>
              <a:rPr lang="en-US" sz="1300" spc="-63" dirty="0" smtClean="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rPr>
              <a:t>                                                                                                      saratov.roskazna.ru</a:t>
            </a:r>
            <a:endParaRPr lang="id-ID" sz="1300" spc="-63" dirty="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endParaRPr>
          </a:p>
        </p:txBody>
      </p:sp>
      <p:cxnSp>
        <p:nvCxnSpPr>
          <p:cNvPr id="168" name="Прямая соединительная линия 167"/>
          <p:cNvCxnSpPr/>
          <p:nvPr/>
        </p:nvCxnSpPr>
        <p:spPr bwMode="auto">
          <a:xfrm>
            <a:off x="-3100" y="434106"/>
            <a:ext cx="9154244" cy="0"/>
          </a:xfrm>
          <a:prstGeom prst="line">
            <a:avLst/>
          </a:prstGeom>
          <a:blipFill dpi="0" rotWithShape="0">
            <a:blip r:embed="rId4"/>
            <a:srcRect/>
            <a:tile tx="0" ty="0" sx="100000" sy="100000" flip="none" algn="tl"/>
          </a:blipFill>
          <a:ln w="25400"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3" name="Номер слайда 22"/>
          <p:cNvSpPr>
            <a:spLocks noGrp="1"/>
          </p:cNvSpPr>
          <p:nvPr>
            <p:ph type="sldNum" sz="quarter" idx="12"/>
          </p:nvPr>
        </p:nvSpPr>
        <p:spPr>
          <a:xfrm>
            <a:off x="7011563" y="6494132"/>
            <a:ext cx="2133600" cy="365125"/>
          </a:xfrm>
        </p:spPr>
        <p:txBody>
          <a:bodyPr/>
          <a:lstStyle/>
          <a:p>
            <a:fld id="{C0EB37D2-4202-4A90-8246-13FB6654ACC2}" type="slidenum">
              <a:rPr lang="ru-RU" smtClean="0"/>
              <a:pPr/>
              <a:t>14</a:t>
            </a:fld>
            <a:endParaRPr lang="ru-RU" dirty="0"/>
          </a:p>
        </p:txBody>
      </p:sp>
      <p:sp>
        <p:nvSpPr>
          <p:cNvPr id="24" name="TextBox 23"/>
          <p:cNvSpPr txBox="1"/>
          <p:nvPr/>
        </p:nvSpPr>
        <p:spPr>
          <a:xfrm>
            <a:off x="1619672" y="3367643"/>
            <a:ext cx="7220094" cy="1092607"/>
          </a:xfrm>
          <a:prstGeom prst="rect">
            <a:avLst/>
          </a:prstGeom>
          <a:noFill/>
        </p:spPr>
        <p:txBody>
          <a:bodyPr wrap="square" rtlCol="0">
            <a:spAutoFit/>
          </a:bodyPr>
          <a:lstStyle/>
          <a:p>
            <a:pPr algn="just"/>
            <a:r>
              <a:rPr lang="ru-RU" sz="1300" dirty="0">
                <a:solidFill>
                  <a:schemeClr val="bg1"/>
                </a:solidFill>
              </a:rPr>
              <a:t>Направление предложений по закупкам заказчика для формирования ОБАС в Подсистему бюджетного планирования возможно только после утверждения предложения по закупкам и подписанием ЭП. </a:t>
            </a:r>
            <a:r>
              <a:rPr lang="ru-RU" sz="1300" dirty="0" smtClean="0">
                <a:solidFill>
                  <a:schemeClr val="bg1"/>
                </a:solidFill>
              </a:rPr>
              <a:t>Для </a:t>
            </a:r>
            <a:r>
              <a:rPr lang="ru-RU" sz="1300" dirty="0">
                <a:solidFill>
                  <a:schemeClr val="bg1"/>
                </a:solidFill>
              </a:rPr>
              <a:t>отправки предложения необходимо выделить из списка утвержденный документ в </a:t>
            </a:r>
            <a:r>
              <a:rPr lang="ru-RU" sz="1300" dirty="0" smtClean="0">
                <a:solidFill>
                  <a:schemeClr val="bg1"/>
                </a:solidFill>
              </a:rPr>
              <a:t>реестре </a:t>
            </a:r>
            <a:r>
              <a:rPr lang="ru-RU" sz="1300" dirty="0">
                <a:solidFill>
                  <a:schemeClr val="bg1"/>
                </a:solidFill>
              </a:rPr>
              <a:t>предложений или фильтр-папке «Утвержденные предложения по закупкам» и нажать на кнопку «Отправить ГРБС».</a:t>
            </a:r>
          </a:p>
        </p:txBody>
      </p:sp>
      <p:pic>
        <p:nvPicPr>
          <p:cNvPr id="26" name="Рисунок 25"/>
          <p:cNvPicPr/>
          <p:nvPr/>
        </p:nvPicPr>
        <p:blipFill>
          <a:blip r:embed="rId5" cstate="print"/>
          <a:srcRect/>
          <a:stretch>
            <a:fillRect/>
          </a:stretch>
        </p:blipFill>
        <p:spPr bwMode="auto">
          <a:xfrm>
            <a:off x="395536" y="1926412"/>
            <a:ext cx="8444230" cy="1000414"/>
          </a:xfrm>
          <a:prstGeom prst="rect">
            <a:avLst/>
          </a:prstGeom>
          <a:solidFill>
            <a:srgbClr val="FFFFFF"/>
          </a:solidFill>
          <a:ln w="9525">
            <a:solidFill>
              <a:srgbClr val="000000"/>
            </a:solidFill>
            <a:miter lim="800000"/>
            <a:headEnd/>
            <a:tailEnd/>
          </a:ln>
        </p:spPr>
      </p:pic>
      <p:sp>
        <p:nvSpPr>
          <p:cNvPr id="31" name="TextBox 30"/>
          <p:cNvSpPr txBox="1"/>
          <p:nvPr/>
        </p:nvSpPr>
        <p:spPr>
          <a:xfrm>
            <a:off x="1388399" y="5009402"/>
            <a:ext cx="7451367" cy="692497"/>
          </a:xfrm>
          <a:prstGeom prst="rect">
            <a:avLst/>
          </a:prstGeom>
          <a:noFill/>
        </p:spPr>
        <p:txBody>
          <a:bodyPr wrap="square" rtlCol="0">
            <a:spAutoFit/>
          </a:bodyPr>
          <a:lstStyle/>
          <a:p>
            <a:pPr algn="just"/>
            <a:r>
              <a:rPr lang="ru-RU" sz="1300" dirty="0">
                <a:solidFill>
                  <a:schemeClr val="bg1"/>
                </a:solidFill>
              </a:rPr>
              <a:t>После передачи Предложения по закупкам на согласование ГРБС карточки укрупненных закупок, включенные в предложения, не подлежат корректировкам (внесению изменений) до получения результатов согласования от ГРБС. </a:t>
            </a:r>
          </a:p>
        </p:txBody>
      </p:sp>
    </p:spTree>
    <p:extLst>
      <p:ext uri="{BB962C8B-B14F-4D97-AF65-F5344CB8AC3E}">
        <p14:creationId xmlns:p14="http://schemas.microsoft.com/office/powerpoint/2010/main" val="607415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Rectangle 103"/>
          <p:cNvSpPr/>
          <p:nvPr/>
        </p:nvSpPr>
        <p:spPr bwMode="auto">
          <a:xfrm>
            <a:off x="701978" y="2201933"/>
            <a:ext cx="7917718" cy="720081"/>
          </a:xfrm>
          <a:prstGeom prst="rect">
            <a:avLst/>
          </a:prstGeom>
          <a:solidFill>
            <a:srgbClr val="00B796"/>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384048"/>
            <a:endParaRPr lang="id-ID">
              <a:latin typeface="Calibri" pitchFamily="34" charset="0"/>
            </a:endParaRPr>
          </a:p>
        </p:txBody>
      </p:sp>
      <p:sp>
        <p:nvSpPr>
          <p:cNvPr id="35" name="Oval 153"/>
          <p:cNvSpPr/>
          <p:nvPr/>
        </p:nvSpPr>
        <p:spPr bwMode="auto">
          <a:xfrm>
            <a:off x="247383" y="2201933"/>
            <a:ext cx="720080" cy="720082"/>
          </a:xfrm>
          <a:prstGeom prst="ellipse">
            <a:avLst/>
          </a:prstGeom>
          <a:solidFill>
            <a:srgbClr val="00B796"/>
          </a:solidFill>
          <a:ln w="50800" cap="flat" cmpd="sng" algn="ctr">
            <a:solidFill>
              <a:schemeClr val="bg1">
                <a:lumMod val="9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id-ID" sz="1500" dirty="0">
              <a:latin typeface="Calibri" pitchFamily="34" charset="0"/>
            </a:endParaRPr>
          </a:p>
        </p:txBody>
      </p:sp>
      <p:sp>
        <p:nvSpPr>
          <p:cNvPr id="4" name="Rectangle 3"/>
          <p:cNvSpPr/>
          <p:nvPr/>
        </p:nvSpPr>
        <p:spPr>
          <a:xfrm>
            <a:off x="1506947" y="612406"/>
            <a:ext cx="6134150" cy="346556"/>
          </a:xfrm>
          <a:prstGeom prst="rect">
            <a:avLst/>
          </a:prstGeom>
        </p:spPr>
        <p:txBody>
          <a:bodyPr wrap="none" lIns="38403" tIns="19202" rIns="38403" bIns="19202">
            <a:spAutoFit/>
          </a:bodyPr>
          <a:lstStyle/>
          <a:p>
            <a:r>
              <a:rPr lang="ru-RU" sz="2000" dirty="0">
                <a:solidFill>
                  <a:schemeClr val="accent2">
                    <a:lumMod val="50000"/>
                  </a:schemeClr>
                </a:solidFill>
              </a:rPr>
              <a:t>Направление предложения на согласование ГРБС</a:t>
            </a:r>
          </a:p>
        </p:txBody>
      </p:sp>
      <p:grpSp>
        <p:nvGrpSpPr>
          <p:cNvPr id="5" name="Group 4"/>
          <p:cNvGrpSpPr/>
          <p:nvPr/>
        </p:nvGrpSpPr>
        <p:grpSpPr>
          <a:xfrm flipV="1">
            <a:off x="3900986" y="1168559"/>
            <a:ext cx="1346072" cy="69870"/>
            <a:chOff x="11238286" y="6370260"/>
            <a:chExt cx="12007569" cy="152400"/>
          </a:xfrm>
        </p:grpSpPr>
        <p:grpSp>
          <p:nvGrpSpPr>
            <p:cNvPr id="6" name="Group 5"/>
            <p:cNvGrpSpPr/>
            <p:nvPr/>
          </p:nvGrpSpPr>
          <p:grpSpPr>
            <a:xfrm>
              <a:off x="13639800" y="6370260"/>
              <a:ext cx="9606055" cy="152400"/>
              <a:chOff x="2055030" y="1463669"/>
              <a:chExt cx="2304256" cy="544908"/>
            </a:xfrm>
          </p:grpSpPr>
          <p:sp>
            <p:nvSpPr>
              <p:cNvPr id="8" name="Rectangle 42"/>
              <p:cNvSpPr/>
              <p:nvPr/>
            </p:nvSpPr>
            <p:spPr>
              <a:xfrm>
                <a:off x="2055030" y="1463670"/>
                <a:ext cx="576064" cy="544907"/>
              </a:xfrm>
              <a:prstGeom prst="rect">
                <a:avLst/>
              </a:prstGeom>
              <a:solidFill>
                <a:srgbClr val="CC0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43"/>
              <p:cNvSpPr/>
              <p:nvPr/>
            </p:nvSpPr>
            <p:spPr>
              <a:xfrm>
                <a:off x="2631094" y="1463670"/>
                <a:ext cx="576064" cy="544907"/>
              </a:xfrm>
              <a:prstGeom prst="rect">
                <a:avLst/>
              </a:prstGeom>
              <a:solidFill>
                <a:srgbClr val="86269B"/>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0" name="Rectangle 44"/>
              <p:cNvSpPr/>
              <p:nvPr/>
            </p:nvSpPr>
            <p:spPr>
              <a:xfrm>
                <a:off x="3207158" y="1463669"/>
                <a:ext cx="576064" cy="544907"/>
              </a:xfrm>
              <a:prstGeom prst="rect">
                <a:avLst/>
              </a:prstGeom>
              <a:solidFill>
                <a:srgbClr val="00D2F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11" name="Rectangle 45"/>
              <p:cNvSpPr/>
              <p:nvPr/>
            </p:nvSpPr>
            <p:spPr>
              <a:xfrm>
                <a:off x="3783222" y="1463670"/>
                <a:ext cx="576064" cy="544907"/>
              </a:xfrm>
              <a:prstGeom prst="rect">
                <a:avLst/>
              </a:prstGeom>
              <a:solidFill>
                <a:srgbClr val="00B796"/>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sp>
          <p:nvSpPr>
            <p:cNvPr id="7" name="Rectangle 41"/>
            <p:cNvSpPr/>
            <p:nvPr/>
          </p:nvSpPr>
          <p:spPr>
            <a:xfrm>
              <a:off x="11238286" y="6370260"/>
              <a:ext cx="2401514" cy="152400"/>
            </a:xfrm>
            <a:prstGeom prst="rect">
              <a:avLst/>
            </a:prstGeom>
            <a:solidFill>
              <a:srgbClr val="FE960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grpSp>
        <p:nvGrpSpPr>
          <p:cNvPr id="13" name="Group 12"/>
          <p:cNvGrpSpPr/>
          <p:nvPr/>
        </p:nvGrpSpPr>
        <p:grpSpPr>
          <a:xfrm>
            <a:off x="-3100" y="0"/>
            <a:ext cx="9154244" cy="62186"/>
            <a:chOff x="11238286" y="6370260"/>
            <a:chExt cx="12007569" cy="152400"/>
          </a:xfrm>
        </p:grpSpPr>
        <p:grpSp>
          <p:nvGrpSpPr>
            <p:cNvPr id="14" name="Group 13"/>
            <p:cNvGrpSpPr/>
            <p:nvPr/>
          </p:nvGrpSpPr>
          <p:grpSpPr>
            <a:xfrm>
              <a:off x="13639800" y="6370260"/>
              <a:ext cx="9606055" cy="152400"/>
              <a:chOff x="2055030" y="1463669"/>
              <a:chExt cx="2304256" cy="544908"/>
            </a:xfrm>
          </p:grpSpPr>
          <p:sp>
            <p:nvSpPr>
              <p:cNvPr id="16" name="Rectangle 15"/>
              <p:cNvSpPr/>
              <p:nvPr/>
            </p:nvSpPr>
            <p:spPr>
              <a:xfrm>
                <a:off x="2055030" y="1463670"/>
                <a:ext cx="576064" cy="544907"/>
              </a:xfrm>
              <a:prstGeom prst="rect">
                <a:avLst/>
              </a:prstGeom>
              <a:solidFill>
                <a:srgbClr val="CC00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a:off x="2631094" y="1463670"/>
                <a:ext cx="576064" cy="544907"/>
              </a:xfrm>
              <a:prstGeom prst="rect">
                <a:avLst/>
              </a:prstGeom>
              <a:solidFill>
                <a:srgbClr val="86269B"/>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18" name="Rectangle 17"/>
              <p:cNvSpPr/>
              <p:nvPr/>
            </p:nvSpPr>
            <p:spPr>
              <a:xfrm>
                <a:off x="3207158" y="1463669"/>
                <a:ext cx="576064" cy="544907"/>
              </a:xfrm>
              <a:prstGeom prst="rect">
                <a:avLst/>
              </a:prstGeom>
              <a:solidFill>
                <a:srgbClr val="00D2F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19" name="Rectangle 18"/>
              <p:cNvSpPr/>
              <p:nvPr/>
            </p:nvSpPr>
            <p:spPr>
              <a:xfrm>
                <a:off x="3783222" y="1463670"/>
                <a:ext cx="576064" cy="544907"/>
              </a:xfrm>
              <a:prstGeom prst="rect">
                <a:avLst/>
              </a:prstGeom>
              <a:solidFill>
                <a:srgbClr val="00B796"/>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sp>
          <p:nvSpPr>
            <p:cNvPr id="15" name="Rectangle 14"/>
            <p:cNvSpPr/>
            <p:nvPr/>
          </p:nvSpPr>
          <p:spPr>
            <a:xfrm>
              <a:off x="11238286" y="6370260"/>
              <a:ext cx="2401514" cy="152400"/>
            </a:xfrm>
            <a:prstGeom prst="rect">
              <a:avLst/>
            </a:prstGeom>
            <a:solidFill>
              <a:srgbClr val="FE960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pic>
        <p:nvPicPr>
          <p:cNvPr id="165" name="Picture 2" descr="U:\Бирюков\ГЕРБ КАЗНАЧЕЙСТВА.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348" y="80628"/>
            <a:ext cx="356786" cy="324036"/>
          </a:xfrm>
          <a:prstGeom prst="rect">
            <a:avLst/>
          </a:prstGeom>
          <a:noFill/>
          <a:extLst>
            <a:ext uri="{909E8E84-426E-40DD-AFC4-6F175D3DCCD1}">
              <a14:hiddenFill xmlns:a14="http://schemas.microsoft.com/office/drawing/2010/main">
                <a:solidFill>
                  <a:srgbClr val="FFFFFF"/>
                </a:solidFill>
              </a14:hiddenFill>
            </a:ext>
          </a:extLst>
        </p:spPr>
      </p:pic>
      <p:sp>
        <p:nvSpPr>
          <p:cNvPr id="167" name="TextBox 166"/>
          <p:cNvSpPr txBox="1"/>
          <p:nvPr/>
        </p:nvSpPr>
        <p:spPr>
          <a:xfrm>
            <a:off x="607423" y="108046"/>
            <a:ext cx="8429073" cy="238834"/>
          </a:xfrm>
          <a:prstGeom prst="rect">
            <a:avLst/>
          </a:prstGeom>
          <a:noFill/>
          <a:ln w="25400">
            <a:noFill/>
          </a:ln>
        </p:spPr>
        <p:txBody>
          <a:bodyPr wrap="none" lIns="38403" tIns="19202" rIns="38403" bIns="19202" rtlCol="0">
            <a:spAutoFit/>
          </a:bodyPr>
          <a:lstStyle/>
          <a:p>
            <a:r>
              <a:rPr lang="ru-RU" sz="1300" spc="-63" dirty="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rPr>
              <a:t>Управление Федерального казначейства по Саратовской </a:t>
            </a:r>
            <a:r>
              <a:rPr lang="ru-RU" sz="1300" spc="-63" dirty="0" smtClean="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rPr>
              <a:t>области</a:t>
            </a:r>
            <a:r>
              <a:rPr lang="en-US" sz="1300" spc="-63" dirty="0" smtClean="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rPr>
              <a:t>                                                                                                      saratov.roskazna.ru</a:t>
            </a:r>
            <a:endParaRPr lang="id-ID" sz="1300" spc="-63" dirty="0">
              <a:solidFill>
                <a:schemeClr val="accent1">
                  <a:lumMod val="75000"/>
                  <a:lumOff val="25000"/>
                </a:schemeClr>
              </a:solidFill>
              <a:latin typeface="Calibri" pitchFamily="34" charset="0"/>
              <a:ea typeface="Open Sans" panose="020B0606030504020204" pitchFamily="34" charset="0"/>
              <a:cs typeface="Open Sans" panose="020B0606030504020204" pitchFamily="34" charset="0"/>
            </a:endParaRPr>
          </a:p>
        </p:txBody>
      </p:sp>
      <p:cxnSp>
        <p:nvCxnSpPr>
          <p:cNvPr id="168" name="Прямая соединительная линия 167"/>
          <p:cNvCxnSpPr/>
          <p:nvPr/>
        </p:nvCxnSpPr>
        <p:spPr bwMode="auto">
          <a:xfrm>
            <a:off x="-3100" y="434106"/>
            <a:ext cx="9154244" cy="0"/>
          </a:xfrm>
          <a:prstGeom prst="line">
            <a:avLst/>
          </a:prstGeom>
          <a:blipFill dpi="0" rotWithShape="0">
            <a:blip r:embed="rId4"/>
            <a:srcRect/>
            <a:tile tx="0" ty="0" sx="100000" sy="100000" flip="none" algn="tl"/>
          </a:blipFill>
          <a:ln w="25400" cap="flat" cmpd="sng" algn="ctr">
            <a:solidFill>
              <a:schemeClr val="bg1">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3" name="Номер слайда 22"/>
          <p:cNvSpPr>
            <a:spLocks noGrp="1"/>
          </p:cNvSpPr>
          <p:nvPr>
            <p:ph type="sldNum" sz="quarter" idx="12"/>
          </p:nvPr>
        </p:nvSpPr>
        <p:spPr>
          <a:xfrm>
            <a:off x="7011563" y="6494132"/>
            <a:ext cx="2133600" cy="365125"/>
          </a:xfrm>
        </p:spPr>
        <p:txBody>
          <a:bodyPr/>
          <a:lstStyle/>
          <a:p>
            <a:fld id="{C0EB37D2-4202-4A90-8246-13FB6654ACC2}" type="slidenum">
              <a:rPr lang="ru-RU" smtClean="0"/>
              <a:pPr/>
              <a:t>15</a:t>
            </a:fld>
            <a:endParaRPr lang="ru-RU" dirty="0"/>
          </a:p>
        </p:txBody>
      </p:sp>
      <p:sp>
        <p:nvSpPr>
          <p:cNvPr id="29" name="TextBox 28"/>
          <p:cNvSpPr txBox="1"/>
          <p:nvPr/>
        </p:nvSpPr>
        <p:spPr>
          <a:xfrm>
            <a:off x="1043608" y="2273941"/>
            <a:ext cx="7576088" cy="646331"/>
          </a:xfrm>
          <a:prstGeom prst="rect">
            <a:avLst/>
          </a:prstGeom>
          <a:noFill/>
        </p:spPr>
        <p:txBody>
          <a:bodyPr wrap="square" rtlCol="0">
            <a:spAutoFit/>
          </a:bodyPr>
          <a:lstStyle/>
          <a:p>
            <a:pPr algn="just"/>
            <a:r>
              <a:rPr lang="ru-RU" sz="1200" dirty="0" smtClean="0">
                <a:solidFill>
                  <a:schemeClr val="bg1"/>
                </a:solidFill>
              </a:rPr>
              <a:t>После отправки индикатор </a:t>
            </a:r>
            <a:r>
              <a:rPr lang="ru-RU" sz="1200" dirty="0">
                <a:solidFill>
                  <a:schemeClr val="bg1"/>
                </a:solidFill>
              </a:rPr>
              <a:t>состояния </a:t>
            </a:r>
            <a:r>
              <a:rPr lang="ru-RU" sz="1200" dirty="0" smtClean="0">
                <a:solidFill>
                  <a:schemeClr val="bg1"/>
                </a:solidFill>
              </a:rPr>
              <a:t>предложения «Решение ГРБС» </a:t>
            </a:r>
            <a:r>
              <a:rPr lang="ru-RU" sz="1200" dirty="0">
                <a:solidFill>
                  <a:schemeClr val="bg1"/>
                </a:solidFill>
              </a:rPr>
              <a:t>изменится </a:t>
            </a:r>
            <a:r>
              <a:rPr lang="ru-RU" sz="1200" dirty="0">
                <a:solidFill>
                  <a:schemeClr val="bg1"/>
                </a:solidFill>
              </a:rPr>
              <a:t>на «Получено ГРБС</a:t>
            </a:r>
            <a:r>
              <a:rPr lang="ru-RU" sz="1200" dirty="0" smtClean="0">
                <a:solidFill>
                  <a:schemeClr val="bg1"/>
                </a:solidFill>
              </a:rPr>
              <a:t>», </a:t>
            </a:r>
            <a:r>
              <a:rPr lang="ru-RU" sz="1200" dirty="0" smtClean="0">
                <a:solidFill>
                  <a:schemeClr val="bg1"/>
                </a:solidFill>
              </a:rPr>
              <a:t>при этом </a:t>
            </a:r>
            <a:r>
              <a:rPr lang="ru-RU" sz="1200" dirty="0">
                <a:solidFill>
                  <a:schemeClr val="bg1"/>
                </a:solidFill>
              </a:rPr>
              <a:t>все закупки, включенные в отправленное ГРБС предложение, </a:t>
            </a:r>
            <a:r>
              <a:rPr lang="ru-RU" sz="1200" dirty="0" smtClean="0">
                <a:solidFill>
                  <a:schemeClr val="bg1"/>
                </a:solidFill>
              </a:rPr>
              <a:t>в колонке «Решение ГРБС» подсвечиваются  желтым индикатором </a:t>
            </a:r>
            <a:r>
              <a:rPr lang="ru-RU" sz="1200" dirty="0" smtClean="0">
                <a:solidFill>
                  <a:schemeClr val="bg1"/>
                </a:solidFill>
              </a:rPr>
              <a:t>«На </a:t>
            </a:r>
            <a:r>
              <a:rPr lang="ru-RU" sz="1200" dirty="0">
                <a:solidFill>
                  <a:schemeClr val="bg1"/>
                </a:solidFill>
              </a:rPr>
              <a:t>рассмотрении </a:t>
            </a:r>
            <a:r>
              <a:rPr lang="ru-RU" sz="1200" dirty="0" smtClean="0">
                <a:solidFill>
                  <a:schemeClr val="bg1"/>
                </a:solidFill>
              </a:rPr>
              <a:t>ГРБС».</a:t>
            </a:r>
            <a:endParaRPr lang="ru-RU" sz="1200" dirty="0">
              <a:solidFill>
                <a:schemeClr val="bg1"/>
              </a:solidFill>
            </a:endParaRPr>
          </a:p>
        </p:txBody>
      </p:sp>
      <p:pic>
        <p:nvPicPr>
          <p:cNvPr id="30" name="Рисунок 29"/>
          <p:cNvPicPr/>
          <p:nvPr/>
        </p:nvPicPr>
        <p:blipFill>
          <a:blip r:embed="rId5" cstate="print"/>
          <a:srcRect/>
          <a:stretch>
            <a:fillRect/>
          </a:stretch>
        </p:blipFill>
        <p:spPr bwMode="auto">
          <a:xfrm>
            <a:off x="1506947" y="1422413"/>
            <a:ext cx="6017381" cy="491490"/>
          </a:xfrm>
          <a:prstGeom prst="rect">
            <a:avLst/>
          </a:prstGeom>
          <a:noFill/>
          <a:ln w="9525" cmpd="sng">
            <a:solidFill>
              <a:srgbClr val="000000"/>
            </a:solidFill>
            <a:miter lim="800000"/>
            <a:headEnd/>
            <a:tailEnd/>
          </a:ln>
          <a:effectLst/>
        </p:spPr>
      </p:pic>
      <p:pic>
        <p:nvPicPr>
          <p:cNvPr id="39" name="Рисунок 38" descr="C:\Users\8FEE~1\AppData\Local\Temp\Rar$DRa0.754\скрины\Предложение Откл ГРБС.jpg"/>
          <p:cNvPicPr/>
          <p:nvPr/>
        </p:nvPicPr>
        <p:blipFill>
          <a:blip r:embed="rId6" cstate="print"/>
          <a:srcRect/>
          <a:stretch>
            <a:fillRect/>
          </a:stretch>
        </p:blipFill>
        <p:spPr bwMode="auto">
          <a:xfrm>
            <a:off x="1547664" y="5014942"/>
            <a:ext cx="5926455" cy="862330"/>
          </a:xfrm>
          <a:prstGeom prst="rect">
            <a:avLst/>
          </a:prstGeom>
          <a:noFill/>
          <a:ln w="9525" cmpd="sng">
            <a:solidFill>
              <a:srgbClr val="000000"/>
            </a:solidFill>
            <a:miter lim="800000"/>
            <a:headEnd/>
            <a:tailEnd/>
          </a:ln>
          <a:effectLst/>
        </p:spPr>
      </p:pic>
      <p:sp>
        <p:nvSpPr>
          <p:cNvPr id="40" name="Rectangle 103"/>
          <p:cNvSpPr/>
          <p:nvPr/>
        </p:nvSpPr>
        <p:spPr bwMode="auto">
          <a:xfrm>
            <a:off x="706115" y="6021286"/>
            <a:ext cx="7917718" cy="720081"/>
          </a:xfrm>
          <a:prstGeom prst="rect">
            <a:avLst/>
          </a:prstGeom>
          <a:solidFill>
            <a:srgbClr val="86269B"/>
          </a:solidFill>
          <a:ln w="254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defTabSz="384048"/>
            <a:endParaRPr lang="id-ID">
              <a:latin typeface="Calibri" pitchFamily="34" charset="0"/>
            </a:endParaRPr>
          </a:p>
        </p:txBody>
      </p:sp>
      <p:sp>
        <p:nvSpPr>
          <p:cNvPr id="41" name="Oval 153"/>
          <p:cNvSpPr/>
          <p:nvPr/>
        </p:nvSpPr>
        <p:spPr bwMode="auto">
          <a:xfrm>
            <a:off x="251520" y="6021286"/>
            <a:ext cx="720080" cy="720082"/>
          </a:xfrm>
          <a:prstGeom prst="ellipse">
            <a:avLst/>
          </a:prstGeom>
          <a:solidFill>
            <a:srgbClr val="86269B"/>
          </a:solidFill>
          <a:ln w="50800" cap="flat" cmpd="sng" algn="ctr">
            <a:solidFill>
              <a:schemeClr val="bg1">
                <a:lumMod val="95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id-ID" sz="1500" dirty="0">
              <a:latin typeface="Calibri" pitchFamily="34" charset="0"/>
            </a:endParaRPr>
          </a:p>
        </p:txBody>
      </p:sp>
      <p:sp>
        <p:nvSpPr>
          <p:cNvPr id="42" name="TextBox 41"/>
          <p:cNvSpPr txBox="1"/>
          <p:nvPr/>
        </p:nvSpPr>
        <p:spPr>
          <a:xfrm>
            <a:off x="1047745" y="6135687"/>
            <a:ext cx="7576088" cy="646331"/>
          </a:xfrm>
          <a:prstGeom prst="rect">
            <a:avLst/>
          </a:prstGeom>
          <a:noFill/>
        </p:spPr>
        <p:txBody>
          <a:bodyPr wrap="square" rtlCol="0">
            <a:spAutoFit/>
          </a:bodyPr>
          <a:lstStyle/>
          <a:p>
            <a:pPr algn="just"/>
            <a:r>
              <a:rPr lang="ru-RU" sz="1200" dirty="0" smtClean="0">
                <a:solidFill>
                  <a:schemeClr val="bg1"/>
                </a:solidFill>
              </a:rPr>
              <a:t>В случае отклонения предложения по закупкам ГРБС индикатор </a:t>
            </a:r>
            <a:r>
              <a:rPr lang="ru-RU" sz="1200" dirty="0">
                <a:solidFill>
                  <a:schemeClr val="bg1"/>
                </a:solidFill>
              </a:rPr>
              <a:t>состояния изменится на </a:t>
            </a:r>
            <a:r>
              <a:rPr lang="ru-RU" sz="1200" dirty="0" smtClean="0">
                <a:solidFill>
                  <a:schemeClr val="bg1"/>
                </a:solidFill>
              </a:rPr>
              <a:t>«Отклонено </a:t>
            </a:r>
            <a:r>
              <a:rPr lang="ru-RU" sz="1200" dirty="0">
                <a:solidFill>
                  <a:schemeClr val="bg1"/>
                </a:solidFill>
              </a:rPr>
              <a:t>ГРБС</a:t>
            </a:r>
            <a:r>
              <a:rPr lang="ru-RU" sz="1200" dirty="0">
                <a:solidFill>
                  <a:schemeClr val="bg1"/>
                </a:solidFill>
              </a:rPr>
              <a:t>» (И на самом Предложении по закупкам, и в карточках укрупненных закупок, , включенных в отправленное ГРБС предложение</a:t>
            </a:r>
            <a:r>
              <a:rPr lang="ru-RU" sz="1200" dirty="0" smtClean="0">
                <a:solidFill>
                  <a:schemeClr val="bg1"/>
                </a:solidFill>
              </a:rPr>
              <a:t>)</a:t>
            </a:r>
            <a:r>
              <a:rPr lang="ru-RU" sz="1200" dirty="0" smtClean="0">
                <a:solidFill>
                  <a:schemeClr val="bg1"/>
                </a:solidFill>
              </a:rPr>
              <a:t>.</a:t>
            </a:r>
            <a:endParaRPr lang="ru-RU" sz="1200" dirty="0">
              <a:solidFill>
                <a:schemeClr val="bg1"/>
              </a:solidFill>
            </a:endParaRPr>
          </a:p>
        </p:txBody>
      </p:sp>
      <p:sp>
        <p:nvSpPr>
          <p:cNvPr id="43" name="Овал 42"/>
          <p:cNvSpPr/>
          <p:nvPr/>
        </p:nvSpPr>
        <p:spPr>
          <a:xfrm>
            <a:off x="1763688" y="5339347"/>
            <a:ext cx="216024" cy="2160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4" name="Овал 43"/>
          <p:cNvSpPr/>
          <p:nvPr/>
        </p:nvSpPr>
        <p:spPr>
          <a:xfrm>
            <a:off x="1870328" y="1769618"/>
            <a:ext cx="236466" cy="20345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1" name="Rectangle 103"/>
          <p:cNvSpPr/>
          <p:nvPr/>
        </p:nvSpPr>
        <p:spPr bwMode="auto">
          <a:xfrm>
            <a:off x="701978" y="4014335"/>
            <a:ext cx="7917718" cy="720081"/>
          </a:xfrm>
          <a:prstGeom prst="rect">
            <a:avLst/>
          </a:prstGeom>
          <a:solidFill>
            <a:srgbClr val="CC0063"/>
          </a:solidFill>
          <a:ln w="25400"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defTabSz="384048"/>
            <a:endParaRPr lang="id-ID">
              <a:latin typeface="Calibri" pitchFamily="34" charset="0"/>
            </a:endParaRPr>
          </a:p>
        </p:txBody>
      </p:sp>
      <p:sp>
        <p:nvSpPr>
          <p:cNvPr id="32" name="Oval 153"/>
          <p:cNvSpPr/>
          <p:nvPr/>
        </p:nvSpPr>
        <p:spPr bwMode="auto">
          <a:xfrm>
            <a:off x="247383" y="4014335"/>
            <a:ext cx="720080" cy="720082"/>
          </a:xfrm>
          <a:prstGeom prst="ellipse">
            <a:avLst/>
          </a:prstGeom>
          <a:solidFill>
            <a:srgbClr val="CC0063"/>
          </a:solidFill>
          <a:ln w="50800" cap="flat" cmpd="sng" algn="ctr">
            <a:solidFill>
              <a:schemeClr val="bg1">
                <a:lumMod val="95000"/>
              </a:schemeClr>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endParaRPr lang="id-ID" sz="1500" dirty="0">
              <a:latin typeface="Calibri" pitchFamily="34" charset="0"/>
            </a:endParaRPr>
          </a:p>
        </p:txBody>
      </p:sp>
      <p:sp>
        <p:nvSpPr>
          <p:cNvPr id="33" name="TextBox 32"/>
          <p:cNvSpPr txBox="1"/>
          <p:nvPr/>
        </p:nvSpPr>
        <p:spPr>
          <a:xfrm>
            <a:off x="1043608" y="4086343"/>
            <a:ext cx="7576088" cy="646331"/>
          </a:xfrm>
          <a:prstGeom prst="rect">
            <a:avLst/>
          </a:prstGeom>
          <a:noFill/>
        </p:spPr>
        <p:txBody>
          <a:bodyPr wrap="square" rtlCol="0">
            <a:spAutoFit/>
          </a:bodyPr>
          <a:lstStyle/>
          <a:p>
            <a:pPr algn="just"/>
            <a:r>
              <a:rPr lang="ru-RU" sz="1200" dirty="0">
                <a:solidFill>
                  <a:schemeClr val="bg1"/>
                </a:solidFill>
              </a:rPr>
              <a:t>В случае </a:t>
            </a:r>
            <a:r>
              <a:rPr lang="ru-RU" sz="1200" dirty="0" smtClean="0">
                <a:solidFill>
                  <a:schemeClr val="bg1"/>
                </a:solidFill>
              </a:rPr>
              <a:t>согласования </a:t>
            </a:r>
            <a:r>
              <a:rPr lang="ru-RU" sz="1200" dirty="0">
                <a:solidFill>
                  <a:schemeClr val="bg1"/>
                </a:solidFill>
              </a:rPr>
              <a:t>предложения по закупкам ГРБС индикатор состояния изменится на </a:t>
            </a:r>
            <a:r>
              <a:rPr lang="ru-RU" sz="1200" dirty="0" smtClean="0">
                <a:solidFill>
                  <a:schemeClr val="bg1"/>
                </a:solidFill>
              </a:rPr>
              <a:t>«Принято </a:t>
            </a:r>
            <a:r>
              <a:rPr lang="ru-RU" sz="1200" dirty="0">
                <a:solidFill>
                  <a:schemeClr val="bg1"/>
                </a:solidFill>
              </a:rPr>
              <a:t>ГРБС</a:t>
            </a:r>
            <a:r>
              <a:rPr lang="ru-RU" sz="1200" dirty="0" smtClean="0">
                <a:solidFill>
                  <a:schemeClr val="bg1"/>
                </a:solidFill>
              </a:rPr>
              <a:t>» (И на самом Предложении по закупкам, и в карточках укрупненных закупок, </a:t>
            </a:r>
            <a:r>
              <a:rPr lang="ru-RU" sz="1200" dirty="0">
                <a:solidFill>
                  <a:schemeClr val="bg1"/>
                </a:solidFill>
              </a:rPr>
              <a:t>, </a:t>
            </a:r>
            <a:r>
              <a:rPr lang="ru-RU" sz="1200" dirty="0" smtClean="0">
                <a:solidFill>
                  <a:schemeClr val="bg1"/>
                </a:solidFill>
              </a:rPr>
              <a:t>включенных </a:t>
            </a:r>
            <a:r>
              <a:rPr lang="ru-RU" sz="1200" dirty="0">
                <a:solidFill>
                  <a:schemeClr val="bg1"/>
                </a:solidFill>
              </a:rPr>
              <a:t>в отправленное ГРБС предложение</a:t>
            </a:r>
            <a:r>
              <a:rPr lang="ru-RU" sz="1200" dirty="0" smtClean="0">
                <a:solidFill>
                  <a:schemeClr val="bg1"/>
                </a:solidFill>
              </a:rPr>
              <a:t>).</a:t>
            </a:r>
            <a:endParaRPr lang="ru-RU" sz="1200" dirty="0">
              <a:solidFill>
                <a:schemeClr val="bg1"/>
              </a:solidFill>
            </a:endParaRPr>
          </a:p>
        </p:txBody>
      </p:sp>
      <p:pic>
        <p:nvPicPr>
          <p:cNvPr id="36" name="Рисунок 35"/>
          <p:cNvPicPr/>
          <p:nvPr/>
        </p:nvPicPr>
        <p:blipFill>
          <a:blip r:embed="rId5" cstate="print"/>
          <a:srcRect/>
          <a:stretch>
            <a:fillRect/>
          </a:stretch>
        </p:blipFill>
        <p:spPr bwMode="auto">
          <a:xfrm>
            <a:off x="1506947" y="3234815"/>
            <a:ext cx="6017381" cy="491490"/>
          </a:xfrm>
          <a:prstGeom prst="rect">
            <a:avLst/>
          </a:prstGeom>
          <a:noFill/>
          <a:ln w="9525" cmpd="sng">
            <a:solidFill>
              <a:srgbClr val="000000"/>
            </a:solidFill>
            <a:miter lim="800000"/>
            <a:headEnd/>
            <a:tailEnd/>
          </a:ln>
          <a:effectLst/>
        </p:spPr>
      </p:pic>
      <p:sp>
        <p:nvSpPr>
          <p:cNvPr id="37" name="Овал 36"/>
          <p:cNvSpPr/>
          <p:nvPr/>
        </p:nvSpPr>
        <p:spPr>
          <a:xfrm>
            <a:off x="1870328" y="3582020"/>
            <a:ext cx="236466" cy="20345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2" name="Рисунок 1"/>
          <p:cNvPicPr>
            <a:picLocks noChangeAspect="1"/>
          </p:cNvPicPr>
          <p:nvPr/>
        </p:nvPicPr>
        <p:blipFill rotWithShape="1">
          <a:blip r:embed="rId7"/>
          <a:srcRect l="3437" t="43616" r="85999" b="2750"/>
          <a:stretch/>
        </p:blipFill>
        <p:spPr>
          <a:xfrm>
            <a:off x="1941029" y="1820907"/>
            <a:ext cx="95064" cy="81722"/>
          </a:xfrm>
          <a:prstGeom prst="rect">
            <a:avLst/>
          </a:prstGeom>
        </p:spPr>
      </p:pic>
    </p:spTree>
    <p:extLst>
      <p:ext uri="{BB962C8B-B14F-4D97-AF65-F5344CB8AC3E}">
        <p14:creationId xmlns:p14="http://schemas.microsoft.com/office/powerpoint/2010/main" val="280585429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1" name="Rectangle 10"/>
          <p:cNvSpPr/>
          <p:nvPr/>
        </p:nvSpPr>
        <p:spPr bwMode="auto">
          <a:xfrm>
            <a:off x="-12442" y="0"/>
            <a:ext cx="9156442" cy="6858000"/>
          </a:xfrm>
          <a:prstGeom prst="rect">
            <a:avLst/>
          </a:prstGeom>
          <a:solidFill>
            <a:schemeClr val="bg1">
              <a:lumMod val="95000"/>
              <a:alpha val="70000"/>
            </a:schemeClr>
          </a:solidFill>
          <a:ln w="25400"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38403" tIns="19202" rIns="38403" bIns="19202" numCol="1" rtlCol="0" anchor="t" anchorCtr="0" compatLnSpc="1">
            <a:prstTxWarp prst="textNoShape">
              <a:avLst/>
            </a:prstTxWarp>
          </a:bodyPr>
          <a:lstStyle/>
          <a:p>
            <a:pPr defTabSz="384032"/>
            <a:endParaRPr lang="id-ID" dirty="0"/>
          </a:p>
        </p:txBody>
      </p:sp>
      <p:grpSp>
        <p:nvGrpSpPr>
          <p:cNvPr id="3" name="Group 2"/>
          <p:cNvGrpSpPr/>
          <p:nvPr/>
        </p:nvGrpSpPr>
        <p:grpSpPr>
          <a:xfrm>
            <a:off x="1285875" y="2470472"/>
            <a:ext cx="7174557" cy="2101528"/>
            <a:chOff x="2714595" y="4940944"/>
            <a:chExt cx="19132152" cy="4203055"/>
          </a:xfrm>
        </p:grpSpPr>
        <p:grpSp>
          <p:nvGrpSpPr>
            <p:cNvPr id="4" name="Group 3"/>
            <p:cNvGrpSpPr/>
            <p:nvPr/>
          </p:nvGrpSpPr>
          <p:grpSpPr>
            <a:xfrm>
              <a:off x="2714595" y="4940944"/>
              <a:ext cx="18295652" cy="4203055"/>
              <a:chOff x="11238286" y="6370260"/>
              <a:chExt cx="12007569" cy="152400"/>
            </a:xfrm>
          </p:grpSpPr>
          <p:grpSp>
            <p:nvGrpSpPr>
              <p:cNvPr id="5" name="Group 4"/>
              <p:cNvGrpSpPr/>
              <p:nvPr/>
            </p:nvGrpSpPr>
            <p:grpSpPr>
              <a:xfrm>
                <a:off x="13639800" y="6370260"/>
                <a:ext cx="9606055" cy="152400"/>
                <a:chOff x="2055030" y="1463669"/>
                <a:chExt cx="2304256" cy="544908"/>
              </a:xfrm>
            </p:grpSpPr>
            <p:sp>
              <p:nvSpPr>
                <p:cNvPr id="7" name="Rectangle 6"/>
                <p:cNvSpPr/>
                <p:nvPr/>
              </p:nvSpPr>
              <p:spPr>
                <a:xfrm>
                  <a:off x="2055030" y="1463670"/>
                  <a:ext cx="576064" cy="544907"/>
                </a:xfrm>
                <a:prstGeom prst="rect">
                  <a:avLst/>
                </a:prstGeom>
                <a:solidFill>
                  <a:srgbClr val="CC0063">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2631094" y="1463670"/>
                  <a:ext cx="576064" cy="544907"/>
                </a:xfrm>
                <a:prstGeom prst="rect">
                  <a:avLst/>
                </a:prstGeom>
                <a:solidFill>
                  <a:srgbClr val="86269B">
                    <a:alpha val="70000"/>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9" name="Rectangle 8"/>
                <p:cNvSpPr/>
                <p:nvPr/>
              </p:nvSpPr>
              <p:spPr>
                <a:xfrm>
                  <a:off x="3207158" y="1463669"/>
                  <a:ext cx="576064" cy="544907"/>
                </a:xfrm>
                <a:prstGeom prst="rect">
                  <a:avLst/>
                </a:prstGeom>
                <a:solidFill>
                  <a:srgbClr val="00D2F1">
                    <a:alpha val="70000"/>
                  </a:srgb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p:txBody>
            </p:sp>
            <p:sp>
              <p:nvSpPr>
                <p:cNvPr id="10" name="Rectangle 9"/>
                <p:cNvSpPr/>
                <p:nvPr/>
              </p:nvSpPr>
              <p:spPr>
                <a:xfrm>
                  <a:off x="3783222" y="1463670"/>
                  <a:ext cx="576064" cy="544907"/>
                </a:xfrm>
                <a:prstGeom prst="rect">
                  <a:avLst/>
                </a:prstGeom>
                <a:solidFill>
                  <a:srgbClr val="00B796">
                    <a:alpha val="70000"/>
                  </a:srgb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sp>
            <p:nvSpPr>
              <p:cNvPr id="6" name="Rectangle 5"/>
              <p:cNvSpPr/>
              <p:nvPr/>
            </p:nvSpPr>
            <p:spPr>
              <a:xfrm>
                <a:off x="11238286" y="6370260"/>
                <a:ext cx="2401514" cy="152400"/>
              </a:xfrm>
              <a:prstGeom prst="rect">
                <a:avLst/>
              </a:prstGeom>
              <a:solidFill>
                <a:srgbClr val="FE9601">
                  <a:alpha val="70000"/>
                </a:srgb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grpSp>
        <p:sp>
          <p:nvSpPr>
            <p:cNvPr id="2" name="Rectangle 1"/>
            <p:cNvSpPr/>
            <p:nvPr/>
          </p:nvSpPr>
          <p:spPr>
            <a:xfrm>
              <a:off x="4930347" y="6257638"/>
              <a:ext cx="16916400" cy="1415772"/>
            </a:xfrm>
            <a:prstGeom prst="rect">
              <a:avLst/>
            </a:prstGeom>
          </p:spPr>
          <p:txBody>
            <a:bodyPr wrap="square">
              <a:spAutoFit/>
            </a:bodyPr>
            <a:lstStyle/>
            <a:p>
              <a:pPr algn="l"/>
              <a:r>
                <a:rPr lang="ru-RU" sz="4000" b="1" dirty="0">
                  <a:solidFill>
                    <a:schemeClr val="bg1">
                      <a:lumMod val="95000"/>
                    </a:schemeClr>
                  </a:solidFill>
                  <a:latin typeface="Source Sans Pro" panose="020B0503030403020204" pitchFamily="34" charset="0"/>
                  <a:ea typeface="Open Sans" panose="020B0606030504020204" pitchFamily="34" charset="0"/>
                  <a:cs typeface="Open Sans" panose="020B0606030504020204" pitchFamily="34" charset="0"/>
                </a:rPr>
                <a:t>Спасибо за внимание!</a:t>
              </a:r>
              <a:endParaRPr lang="id-ID" sz="4000" b="1" dirty="0">
                <a:solidFill>
                  <a:schemeClr val="bg1">
                    <a:lumMod val="95000"/>
                  </a:schemeClr>
                </a:solidFill>
                <a:latin typeface="Source Sans Pro" panose="020B0503030403020204" pitchFamily="34" charset="0"/>
                <a:ea typeface="Open Sans" panose="020B0606030504020204" pitchFamily="34" charset="0"/>
                <a:cs typeface="Open Sans" panose="020B0606030504020204" pitchFamily="34" charset="0"/>
              </a:endParaRPr>
            </a:p>
          </p:txBody>
        </p:sp>
      </p:grpSp>
      <p:sp>
        <p:nvSpPr>
          <p:cNvPr id="12" name="Номер слайда 11"/>
          <p:cNvSpPr>
            <a:spLocks noGrp="1"/>
          </p:cNvSpPr>
          <p:nvPr>
            <p:ph type="sldNum" sz="quarter" idx="12"/>
          </p:nvPr>
        </p:nvSpPr>
        <p:spPr>
          <a:xfrm>
            <a:off x="6948264" y="6453336"/>
            <a:ext cx="2133600" cy="365125"/>
          </a:xfrm>
        </p:spPr>
        <p:txBody>
          <a:bodyPr/>
          <a:lstStyle/>
          <a:p>
            <a:fld id="{C0EB37D2-4202-4A90-8246-13FB6654ACC2}" type="slidenum">
              <a:rPr lang="ru-RU" smtClean="0"/>
              <a:pPr/>
              <a:t>16</a:t>
            </a:fld>
            <a:endParaRPr lang="ru-RU" dirty="0"/>
          </a:p>
        </p:txBody>
      </p:sp>
    </p:spTree>
    <p:extLst>
      <p:ext uri="{BB962C8B-B14F-4D97-AF65-F5344CB8AC3E}">
        <p14:creationId xmlns:p14="http://schemas.microsoft.com/office/powerpoint/2010/main" val="1803778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8273</TotalTime>
  <Pages>0</Pages>
  <Words>1380</Words>
  <Characters>0</Characters>
  <Application>Microsoft Office PowerPoint</Application>
  <PresentationFormat>Экран (4:3)</PresentationFormat>
  <Lines>0</Lines>
  <Paragraphs>145</Paragraphs>
  <Slides>16</Slides>
  <Notes>16</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16</vt:i4>
      </vt:variant>
    </vt:vector>
  </HeadingPairs>
  <TitlesOfParts>
    <vt:vector size="25" baseType="lpstr">
      <vt:lpstr>Arial</vt:lpstr>
      <vt:lpstr>Arial Narrow</vt:lpstr>
      <vt:lpstr>Calibri</vt:lpstr>
      <vt:lpstr>Gill Sans</vt:lpstr>
      <vt:lpstr>Heiti SC Light</vt:lpstr>
      <vt:lpstr>Open Sans</vt:lpstr>
      <vt:lpstr>Source Sans Pro</vt:lpstr>
      <vt:lpstr>Tahoma</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Dell460</dc:creator>
  <cp:lastModifiedBy>Dezhur</cp:lastModifiedBy>
  <cp:revision>1338</cp:revision>
  <dcterms:modified xsi:type="dcterms:W3CDTF">2016-08-08T08:46:19Z</dcterms:modified>
</cp:coreProperties>
</file>