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sldIdLst>
    <p:sldId id="31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2" r:id="rId14"/>
    <p:sldId id="311" r:id="rId15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9" d="100"/>
          <a:sy n="119" d="100"/>
        </p:scale>
        <p:origin x="1374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987D2C-1D87-40C6-A4BF-91DCD41DCE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C97A429-FB3A-46A5-97D9-D4EB70634E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9E4C2C-7EB6-4375-AF00-B40061167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12/18/2017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8F6A502-2DE7-43F7-9BD2-EE9884796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223F80-4E22-4B93-8369-B60EA313D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4459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72D0F2-517A-4A3F-BA8F-FC22C860C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F7319E-1376-44E9-95DA-A6ED1B468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4DD8E3-9CB5-4070-89EA-CC4E1834C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12/18/2017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6E48FB-A48C-4693-832B-3CBFAE79C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186507-9844-436A-BE3A-28D3F23B1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964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17DE21-1E7D-497E-8971-70D23FABA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8DB2F5-AEEC-4DD2-8A7D-762DFCB2A4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13D045-70E3-417F-86B7-337A1F4C5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12/18/2017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28BAD1-AEE4-4789-AE19-1779C6293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A65F0B-A3B0-4950-A239-FF60A27EE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653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2CDE7C-2DF0-4056-AC50-B84DCC70E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490C1B-963B-4EA6-BA60-F0B379BF83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540D016-E18D-452B-AC1C-AABB67F064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7718C4-5429-4778-B447-941C210B6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12/18/2017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84044A8-4335-4F8B-AF89-F4A17356E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F954068-C4AE-4392-B98B-254715CC2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571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48523D-5112-498A-9BC8-2A6274513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83C0B45-A8C7-42E1-835F-EE3DDEDDE8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4ECD8DE-799F-4B45-A2CA-37A4052F8C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26B0A55-0E88-4DD5-BF2F-2A1B5CB247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0DC5F9F-7219-4EFF-B78C-C0A2BB9B29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D50729B-36D9-4A53-8A26-FC98A3CAE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12/18/2017</a:t>
            </a:fld>
            <a:endParaRPr lang="en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AA51935-E2E1-4265-99B1-2C7B409E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6AF6C42-02EB-488C-951D-A1F17A546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385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53C5D2-392D-4FBF-AB0A-00E798E48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B4AE03F-46B5-4AC4-A1E2-C2165934D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12/18/2017</a:t>
            </a:fld>
            <a:endParaRPr lang="en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EF4611A-63BB-4AEF-AFF2-0204E12EA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300BCAA-BFD0-4BAB-B027-5D8F157AD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7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E4E04FB-4242-45BB-857B-C6BE92A64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12/18/2017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2661013-F8DF-4E3A-8681-C62346C4A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DA9406D-3534-43DB-9EE2-BB526FF79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653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437A3E-F3A9-4CBB-AE0D-E6F2CCB6E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AEBEB0-4151-4A01-A7E5-D6B867868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1414073-5B34-4CB6-9AE4-7F80CF5851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74080B-8693-41D1-90F5-F2AC5E1B1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12/18/2017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50A41FB-137B-49E9-9D80-DC214F0A1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413148C-C3FA-4726-BC54-9EFAA823C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589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004A72-0DFB-44C7-B5D9-39D0DE991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A6892BC-3A7D-40A9-AC44-E86A3A9492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813C03C-AF5F-4F28-8AD4-100510E9FA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6D794F1-0DA9-4753-99BB-554CE46F5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12/18/2017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861D69A-40DD-4DCD-B25A-4B7EC1442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B9F9330-5CA9-476D-9E50-22277F07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293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F33B99-0C79-45DD-942C-7C16FDF4B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AE1B041-E93C-42BE-A523-5BB6230525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376CB6-A339-4206-AE09-08FA59755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12/18/2017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5F606E-288F-4956-9B6E-0BE834C2A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F8247B-291C-47C0-9B07-B44A9C56A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236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9820781-F175-44B6-BD18-B811928202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FAA4D24-B396-483B-8C80-6A55A1A810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21F1E4-FCA0-4781-A0FB-EF508278E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12/18/2017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B03F6F-202C-4F53-8389-BAEFB781F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509479-EE57-45D9-8D7B-D68EBD8A3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1418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12/18/2017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59111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12/18/2017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99115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6D44F0-3DF3-4800-AD64-9F7D6250D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F703CC-F37D-42DD-95E0-0BF9E7283F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102D2C7-B8F3-4245-8E66-B7164CCB31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12/18/2017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2A8D3F-298D-40C6-BB4F-A94A8FBC7C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0F13F3-ADB6-4031-89DB-6C302C3130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746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7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33" Type="http://schemas.openxmlformats.org/officeDocument/2006/relationships/image" Target="../media/image3.png"/><Relationship Id="rId2" Type="http://schemas.openxmlformats.org/officeDocument/2006/relationships/image" Target="../media/image1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29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32" Type="http://schemas.openxmlformats.org/officeDocument/2006/relationships/image" Target="../media/image33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28" Type="http://schemas.openxmlformats.org/officeDocument/2006/relationships/image" Target="../media/image29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31" Type="http://schemas.openxmlformats.org/officeDocument/2006/relationships/image" Target="../media/image32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Relationship Id="rId27" Type="http://schemas.openxmlformats.org/officeDocument/2006/relationships/image" Target="../media/image28.png"/><Relationship Id="rId30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1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709"/>
            <a:ext cx="9144000" cy="796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2564904"/>
            <a:ext cx="864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Отдельные вопросы обеспечения кассового обслуживания федерального бюджета по расходам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267200" y="51816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руководителя Управления Федерального казначейства по Республике Карелия 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О.В. Климова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F780AE3-28BC-47F7-AAAA-493430DFA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368"/>
            <a:ext cx="91440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Республике Карелия</a:t>
            </a:r>
          </a:p>
        </p:txBody>
      </p:sp>
    </p:spTree>
    <p:extLst>
      <p:ext uri="{BB962C8B-B14F-4D97-AF65-F5344CB8AC3E}">
        <p14:creationId xmlns:p14="http://schemas.microsoft.com/office/powerpoint/2010/main" val="3381985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267E1E4D-1A0B-40EC-BDEB-0B024F514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709"/>
            <a:ext cx="9144000" cy="796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2859" y="2515870"/>
            <a:ext cx="837057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solidFill>
                  <a:srgbClr val="002060"/>
                </a:solidFill>
              </a:rPr>
              <a:t>О</a:t>
            </a:r>
            <a:r>
              <a:rPr lang="ru-RU" sz="2400" spc="-15" dirty="0" err="1">
                <a:solidFill>
                  <a:srgbClr val="002060"/>
                </a:solidFill>
              </a:rPr>
              <a:t>тдельные</a:t>
            </a:r>
            <a:r>
              <a:rPr sz="2400" spc="-15" dirty="0">
                <a:solidFill>
                  <a:srgbClr val="002060"/>
                </a:solidFill>
              </a:rPr>
              <a:t> </a:t>
            </a:r>
            <a:r>
              <a:rPr sz="2400" spc="-20" dirty="0">
                <a:solidFill>
                  <a:srgbClr val="002060"/>
                </a:solidFill>
              </a:rPr>
              <a:t>положения </a:t>
            </a:r>
            <a:r>
              <a:rPr sz="2400" spc="-10" dirty="0">
                <a:solidFill>
                  <a:srgbClr val="002060"/>
                </a:solidFill>
              </a:rPr>
              <a:t>постановления </a:t>
            </a:r>
            <a:r>
              <a:rPr sz="2400" dirty="0">
                <a:solidFill>
                  <a:srgbClr val="002060"/>
                </a:solidFill>
              </a:rPr>
              <a:t>Правительства  </a:t>
            </a:r>
            <a:r>
              <a:rPr sz="2400" spc="-15" dirty="0">
                <a:solidFill>
                  <a:srgbClr val="002060"/>
                </a:solidFill>
              </a:rPr>
              <a:t>Российской </a:t>
            </a:r>
            <a:r>
              <a:rPr sz="2400" spc="-5" dirty="0">
                <a:solidFill>
                  <a:srgbClr val="002060"/>
                </a:solidFill>
              </a:rPr>
              <a:t>Федерации </a:t>
            </a:r>
            <a:r>
              <a:rPr sz="2400" spc="-20" dirty="0">
                <a:solidFill>
                  <a:srgbClr val="002060"/>
                </a:solidFill>
              </a:rPr>
              <a:t>от </a:t>
            </a:r>
            <a:r>
              <a:rPr sz="2400" dirty="0">
                <a:solidFill>
                  <a:srgbClr val="002060"/>
                </a:solidFill>
              </a:rPr>
              <a:t>9 </a:t>
            </a:r>
            <a:r>
              <a:rPr sz="2400" spc="-10" dirty="0">
                <a:solidFill>
                  <a:srgbClr val="002060"/>
                </a:solidFill>
              </a:rPr>
              <a:t>декабря </a:t>
            </a:r>
            <a:r>
              <a:rPr sz="2400" dirty="0">
                <a:solidFill>
                  <a:srgbClr val="002060"/>
                </a:solidFill>
              </a:rPr>
              <a:t>2017 </a:t>
            </a:r>
            <a:r>
              <a:rPr sz="2400" spc="-135" dirty="0">
                <a:solidFill>
                  <a:srgbClr val="002060"/>
                </a:solidFill>
              </a:rPr>
              <a:t>г. </a:t>
            </a:r>
            <a:r>
              <a:rPr sz="2400" dirty="0">
                <a:solidFill>
                  <a:srgbClr val="002060"/>
                </a:solidFill>
              </a:rPr>
              <a:t>№ 1496 «О </a:t>
            </a:r>
            <a:r>
              <a:rPr sz="2400" spc="-5" dirty="0">
                <a:solidFill>
                  <a:srgbClr val="002060"/>
                </a:solidFill>
              </a:rPr>
              <a:t>мерах  по </a:t>
            </a:r>
            <a:r>
              <a:rPr sz="2400" spc="-10" dirty="0">
                <a:solidFill>
                  <a:srgbClr val="002060"/>
                </a:solidFill>
              </a:rPr>
              <a:t>обеспечению исполнения </a:t>
            </a:r>
            <a:r>
              <a:rPr sz="2400" spc="-15" dirty="0">
                <a:solidFill>
                  <a:srgbClr val="002060"/>
                </a:solidFill>
              </a:rPr>
              <a:t>федерального</a:t>
            </a:r>
            <a:r>
              <a:rPr sz="2400" spc="105" dirty="0">
                <a:solidFill>
                  <a:srgbClr val="002060"/>
                </a:solidFill>
              </a:rPr>
              <a:t> </a:t>
            </a:r>
            <a:r>
              <a:rPr sz="2400" spc="-20" dirty="0">
                <a:solidFill>
                  <a:srgbClr val="002060"/>
                </a:solidFill>
              </a:rPr>
              <a:t>бюджета»</a:t>
            </a:r>
            <a:endParaRPr sz="2400" dirty="0">
              <a:solidFill>
                <a:srgbClr val="00206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980969-F309-45BE-BC1F-DF305412B8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11"/>
            <a:ext cx="9144000" cy="79857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68C393E-E1D2-4DCE-B37A-CEE6FB2F7B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77419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5">
            <a:extLst>
              <a:ext uri="{FF2B5EF4-FFF2-40B4-BE49-F238E27FC236}">
                <a16:creationId xmlns:a16="http://schemas.microsoft.com/office/drawing/2014/main" id="{40873E62-7309-4624-B008-F0A7C1244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709"/>
            <a:ext cx="9144000" cy="796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8596630" y="178435"/>
            <a:ext cx="18097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DEAA46"/>
                </a:solidFill>
                <a:latin typeface="Arial"/>
                <a:cs typeface="Arial"/>
              </a:rPr>
              <a:t>3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462015" y="1891283"/>
            <a:ext cx="2141219" cy="23820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509133" y="1919351"/>
            <a:ext cx="2046350" cy="22866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09133" y="1919351"/>
            <a:ext cx="2046605" cy="2286635"/>
          </a:xfrm>
          <a:custGeom>
            <a:avLst/>
            <a:gdLst/>
            <a:ahLst/>
            <a:cxnLst/>
            <a:rect l="l" t="t" r="r" b="b"/>
            <a:pathLst>
              <a:path w="2046604" h="2286635">
                <a:moveTo>
                  <a:pt x="2039746" y="2286635"/>
                </a:moveTo>
                <a:lnTo>
                  <a:pt x="1925827" y="2280031"/>
                </a:lnTo>
                <a:lnTo>
                  <a:pt x="1955926" y="2253107"/>
                </a:lnTo>
                <a:lnTo>
                  <a:pt x="0" y="53594"/>
                </a:lnTo>
                <a:lnTo>
                  <a:pt x="60325" y="0"/>
                </a:lnTo>
                <a:lnTo>
                  <a:pt x="2016251" y="2199513"/>
                </a:lnTo>
                <a:lnTo>
                  <a:pt x="2046350" y="2172716"/>
                </a:lnTo>
                <a:lnTo>
                  <a:pt x="2039746" y="2286635"/>
                </a:lnTo>
                <a:close/>
              </a:path>
            </a:pathLst>
          </a:custGeom>
          <a:ln w="9525">
            <a:solidFill>
              <a:srgbClr val="97B8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90116" y="1891283"/>
            <a:ext cx="2209800" cy="23469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37486" y="1918461"/>
            <a:ext cx="2114296" cy="225234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737486" y="1918461"/>
            <a:ext cx="2114550" cy="2252345"/>
          </a:xfrm>
          <a:custGeom>
            <a:avLst/>
            <a:gdLst/>
            <a:ahLst/>
            <a:cxnLst/>
            <a:rect l="l" t="t" r="r" b="b"/>
            <a:pathLst>
              <a:path w="2114550" h="2252345">
                <a:moveTo>
                  <a:pt x="4190" y="2252345"/>
                </a:moveTo>
                <a:lnTo>
                  <a:pt x="0" y="2125980"/>
                </a:lnTo>
                <a:lnTo>
                  <a:pt x="32638" y="2156460"/>
                </a:lnTo>
                <a:lnTo>
                  <a:pt x="2049017" y="0"/>
                </a:lnTo>
                <a:lnTo>
                  <a:pt x="2114296" y="61087"/>
                </a:lnTo>
                <a:lnTo>
                  <a:pt x="97917" y="2217547"/>
                </a:lnTo>
                <a:lnTo>
                  <a:pt x="130556" y="2248027"/>
                </a:lnTo>
                <a:lnTo>
                  <a:pt x="4190" y="2252345"/>
                </a:lnTo>
                <a:close/>
              </a:path>
            </a:pathLst>
          </a:custGeom>
          <a:ln w="9525">
            <a:solidFill>
              <a:srgbClr val="97B8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921633" y="399541"/>
            <a:ext cx="1562100" cy="1530350"/>
          </a:xfrm>
          <a:custGeom>
            <a:avLst/>
            <a:gdLst/>
            <a:ahLst/>
            <a:cxnLst/>
            <a:rect l="l" t="t" r="r" b="b"/>
            <a:pathLst>
              <a:path w="1562100" h="1530350">
                <a:moveTo>
                  <a:pt x="255269" y="0"/>
                </a:moveTo>
                <a:lnTo>
                  <a:pt x="0" y="263271"/>
                </a:lnTo>
                <a:lnTo>
                  <a:pt x="517651" y="765175"/>
                </a:lnTo>
                <a:lnTo>
                  <a:pt x="0" y="1267206"/>
                </a:lnTo>
                <a:lnTo>
                  <a:pt x="255269" y="1530350"/>
                </a:lnTo>
                <a:lnTo>
                  <a:pt x="781050" y="1020572"/>
                </a:lnTo>
                <a:lnTo>
                  <a:pt x="1307664" y="1020572"/>
                </a:lnTo>
                <a:lnTo>
                  <a:pt x="1044320" y="765175"/>
                </a:lnTo>
                <a:lnTo>
                  <a:pt x="1307731" y="509778"/>
                </a:lnTo>
                <a:lnTo>
                  <a:pt x="781050" y="509778"/>
                </a:lnTo>
                <a:lnTo>
                  <a:pt x="255269" y="0"/>
                </a:lnTo>
                <a:close/>
              </a:path>
              <a:path w="1562100" h="1530350">
                <a:moveTo>
                  <a:pt x="1307664" y="1020572"/>
                </a:moveTo>
                <a:lnTo>
                  <a:pt x="781050" y="1020572"/>
                </a:lnTo>
                <a:lnTo>
                  <a:pt x="1306702" y="1530350"/>
                </a:lnTo>
                <a:lnTo>
                  <a:pt x="1561972" y="1267206"/>
                </a:lnTo>
                <a:lnTo>
                  <a:pt x="1307664" y="1020572"/>
                </a:lnTo>
                <a:close/>
              </a:path>
              <a:path w="1562100" h="1530350">
                <a:moveTo>
                  <a:pt x="1306702" y="0"/>
                </a:moveTo>
                <a:lnTo>
                  <a:pt x="781050" y="509778"/>
                </a:lnTo>
                <a:lnTo>
                  <a:pt x="1307731" y="509778"/>
                </a:lnTo>
                <a:lnTo>
                  <a:pt x="1561972" y="263271"/>
                </a:lnTo>
                <a:lnTo>
                  <a:pt x="130670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921633" y="399541"/>
            <a:ext cx="1562100" cy="1530350"/>
          </a:xfrm>
          <a:custGeom>
            <a:avLst/>
            <a:gdLst/>
            <a:ahLst/>
            <a:cxnLst/>
            <a:rect l="l" t="t" r="r" b="b"/>
            <a:pathLst>
              <a:path w="1562100" h="1530350">
                <a:moveTo>
                  <a:pt x="0" y="263271"/>
                </a:moveTo>
                <a:lnTo>
                  <a:pt x="255269" y="0"/>
                </a:lnTo>
                <a:lnTo>
                  <a:pt x="781050" y="509778"/>
                </a:lnTo>
                <a:lnTo>
                  <a:pt x="1306702" y="0"/>
                </a:lnTo>
                <a:lnTo>
                  <a:pt x="1561972" y="263271"/>
                </a:lnTo>
                <a:lnTo>
                  <a:pt x="1044320" y="765175"/>
                </a:lnTo>
                <a:lnTo>
                  <a:pt x="1561972" y="1267206"/>
                </a:lnTo>
                <a:lnTo>
                  <a:pt x="1306702" y="1530350"/>
                </a:lnTo>
                <a:lnTo>
                  <a:pt x="781050" y="1020572"/>
                </a:lnTo>
                <a:lnTo>
                  <a:pt x="255269" y="1530350"/>
                </a:lnTo>
                <a:lnTo>
                  <a:pt x="0" y="1267206"/>
                </a:lnTo>
                <a:lnTo>
                  <a:pt x="517651" y="765175"/>
                </a:lnTo>
                <a:lnTo>
                  <a:pt x="0" y="263271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41019" y="755904"/>
            <a:ext cx="8188452" cy="8580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90372" y="768095"/>
            <a:ext cx="7933944" cy="88544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87832" y="783716"/>
            <a:ext cx="8093583" cy="7620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87832" y="783716"/>
            <a:ext cx="8093709" cy="76200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55244" rIns="0" bIns="0" rtlCol="0">
            <a:spAutoFit/>
          </a:bodyPr>
          <a:lstStyle/>
          <a:p>
            <a:pPr marL="251460" marR="245745" indent="-2540" algn="ctr">
              <a:lnSpc>
                <a:spcPct val="100000"/>
              </a:lnSpc>
              <a:spcBef>
                <a:spcPts val="434"/>
              </a:spcBef>
            </a:pPr>
            <a:r>
              <a:rPr sz="1400" b="1" spc="-5" dirty="0">
                <a:latin typeface="Times New Roman"/>
                <a:cs typeface="Times New Roman"/>
              </a:rPr>
              <a:t>постановление </a:t>
            </a:r>
            <a:r>
              <a:rPr sz="1400" b="1" dirty="0">
                <a:latin typeface="Times New Roman"/>
                <a:cs typeface="Times New Roman"/>
              </a:rPr>
              <a:t>Правительства </a:t>
            </a:r>
            <a:r>
              <a:rPr sz="1400" b="1" spc="-10" dirty="0">
                <a:latin typeface="Times New Roman"/>
                <a:cs typeface="Times New Roman"/>
              </a:rPr>
              <a:t>Российской </a:t>
            </a:r>
            <a:r>
              <a:rPr sz="1400" b="1" spc="-5" dirty="0">
                <a:latin typeface="Times New Roman"/>
                <a:cs typeface="Times New Roman"/>
              </a:rPr>
              <a:t>Федерации </a:t>
            </a:r>
            <a:r>
              <a:rPr sz="1400" b="1" spc="-10" dirty="0">
                <a:latin typeface="Times New Roman"/>
                <a:cs typeface="Times New Roman"/>
              </a:rPr>
              <a:t>от </a:t>
            </a:r>
            <a:r>
              <a:rPr sz="1400" b="1" dirty="0">
                <a:latin typeface="Times New Roman"/>
                <a:cs typeface="Times New Roman"/>
              </a:rPr>
              <a:t>30.12.2016 № 1551 «О мерах </a:t>
            </a:r>
            <a:r>
              <a:rPr sz="1400" b="1" spc="-5" dirty="0">
                <a:latin typeface="Times New Roman"/>
                <a:cs typeface="Times New Roman"/>
              </a:rPr>
              <a:t>по  </a:t>
            </a:r>
            <a:r>
              <a:rPr sz="1400" b="1" dirty="0">
                <a:latin typeface="Times New Roman"/>
                <a:cs typeface="Times New Roman"/>
              </a:rPr>
              <a:t>реализации </a:t>
            </a:r>
            <a:r>
              <a:rPr sz="1400" b="1" spc="-5" dirty="0">
                <a:latin typeface="Times New Roman"/>
                <a:cs typeface="Times New Roman"/>
              </a:rPr>
              <a:t>Федерального закона </a:t>
            </a:r>
            <a:r>
              <a:rPr sz="1400" b="1" dirty="0">
                <a:latin typeface="Times New Roman"/>
                <a:cs typeface="Times New Roman"/>
              </a:rPr>
              <a:t>«О </a:t>
            </a:r>
            <a:r>
              <a:rPr sz="1400" b="1" spc="-5" dirty="0">
                <a:latin typeface="Times New Roman"/>
                <a:cs typeface="Times New Roman"/>
              </a:rPr>
              <a:t>федеральном </a:t>
            </a:r>
            <a:r>
              <a:rPr sz="1400" b="1" spc="-20" dirty="0">
                <a:latin typeface="Times New Roman"/>
                <a:cs typeface="Times New Roman"/>
              </a:rPr>
              <a:t>бюджете </a:t>
            </a:r>
            <a:r>
              <a:rPr sz="1400" b="1" spc="-5" dirty="0">
                <a:latin typeface="Times New Roman"/>
                <a:cs typeface="Times New Roman"/>
              </a:rPr>
              <a:t>на </a:t>
            </a:r>
            <a:r>
              <a:rPr sz="1400" b="1" dirty="0">
                <a:latin typeface="Times New Roman"/>
                <a:cs typeface="Times New Roman"/>
              </a:rPr>
              <a:t>2017 </a:t>
            </a:r>
            <a:r>
              <a:rPr sz="1400" b="1" spc="-25" dirty="0">
                <a:latin typeface="Times New Roman"/>
                <a:cs typeface="Times New Roman"/>
              </a:rPr>
              <a:t>год </a:t>
            </a:r>
            <a:r>
              <a:rPr sz="1400" b="1" dirty="0">
                <a:latin typeface="Times New Roman"/>
                <a:cs typeface="Times New Roman"/>
              </a:rPr>
              <a:t>и </a:t>
            </a:r>
            <a:r>
              <a:rPr sz="1400" b="1" spc="-5" dirty="0">
                <a:latin typeface="Times New Roman"/>
                <a:cs typeface="Times New Roman"/>
              </a:rPr>
              <a:t>на </a:t>
            </a:r>
            <a:r>
              <a:rPr sz="1400" b="1" spc="-10" dirty="0">
                <a:latin typeface="Times New Roman"/>
                <a:cs typeface="Times New Roman"/>
              </a:rPr>
              <a:t>плановый период  </a:t>
            </a:r>
            <a:r>
              <a:rPr sz="1400" b="1" dirty="0">
                <a:latin typeface="Times New Roman"/>
                <a:cs typeface="Times New Roman"/>
              </a:rPr>
              <a:t>2018 и 2019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годов»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59079" y="4232147"/>
            <a:ext cx="3430524" cy="133045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35279" y="4375403"/>
            <a:ext cx="3322320" cy="109880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06743" y="4259592"/>
            <a:ext cx="3335274" cy="123607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06743" y="4259592"/>
            <a:ext cx="3335654" cy="1236345"/>
          </a:xfrm>
          <a:custGeom>
            <a:avLst/>
            <a:gdLst/>
            <a:ahLst/>
            <a:cxnLst/>
            <a:rect l="l" t="t" r="r" b="b"/>
            <a:pathLst>
              <a:path w="3335654" h="1236345">
                <a:moveTo>
                  <a:pt x="0" y="1236078"/>
                </a:moveTo>
                <a:lnTo>
                  <a:pt x="3335274" y="1236078"/>
                </a:lnTo>
                <a:lnTo>
                  <a:pt x="3335274" y="0"/>
                </a:lnTo>
                <a:lnTo>
                  <a:pt x="0" y="0"/>
                </a:lnTo>
                <a:lnTo>
                  <a:pt x="0" y="1236078"/>
                </a:lnTo>
                <a:close/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71322" y="4433061"/>
            <a:ext cx="3005455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3340" marR="46355" indent="208279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Times New Roman"/>
                <a:cs typeface="Times New Roman"/>
              </a:rPr>
              <a:t>постановление </a:t>
            </a:r>
            <a:r>
              <a:rPr sz="1400" b="1" dirty="0">
                <a:latin typeface="Times New Roman"/>
                <a:cs typeface="Times New Roman"/>
              </a:rPr>
              <a:t>Правительства  </a:t>
            </a:r>
            <a:r>
              <a:rPr sz="1400" b="1" spc="-10" dirty="0">
                <a:latin typeface="Times New Roman"/>
                <a:cs typeface="Times New Roman"/>
              </a:rPr>
              <a:t>Российской </a:t>
            </a:r>
            <a:r>
              <a:rPr sz="1400" b="1" spc="-5" dirty="0">
                <a:latin typeface="Times New Roman"/>
                <a:cs typeface="Times New Roman"/>
              </a:rPr>
              <a:t>Федерации </a:t>
            </a:r>
            <a:r>
              <a:rPr sz="1400" b="1" dirty="0">
                <a:latin typeface="Times New Roman"/>
                <a:cs typeface="Times New Roman"/>
              </a:rPr>
              <a:t>«О мерах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по</a:t>
            </a:r>
            <a:endParaRPr sz="14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обеспечению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исполнения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федерального </a:t>
            </a:r>
            <a:r>
              <a:rPr sz="1400" b="1" spc="-15" dirty="0">
                <a:latin typeface="Times New Roman"/>
                <a:cs typeface="Times New Roman"/>
              </a:rPr>
              <a:t>бюджета» </a:t>
            </a:r>
            <a:r>
              <a:rPr sz="1400" b="1" dirty="0">
                <a:latin typeface="Times New Roman"/>
                <a:cs typeface="Times New Roman"/>
              </a:rPr>
              <a:t>-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Положение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145023" y="4232147"/>
            <a:ext cx="3774948" cy="133045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155691" y="4268723"/>
            <a:ext cx="3800856" cy="131216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192648" y="4259592"/>
            <a:ext cx="3679316" cy="123607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192648" y="4259592"/>
            <a:ext cx="3679825" cy="1236345"/>
          </a:xfrm>
          <a:custGeom>
            <a:avLst/>
            <a:gdLst/>
            <a:ahLst/>
            <a:cxnLst/>
            <a:rect l="l" t="t" r="r" b="b"/>
            <a:pathLst>
              <a:path w="3679825" h="1236345">
                <a:moveTo>
                  <a:pt x="0" y="1236078"/>
                </a:moveTo>
                <a:lnTo>
                  <a:pt x="3679316" y="1236078"/>
                </a:lnTo>
                <a:lnTo>
                  <a:pt x="3679316" y="0"/>
                </a:lnTo>
                <a:lnTo>
                  <a:pt x="0" y="0"/>
                </a:lnTo>
                <a:lnTo>
                  <a:pt x="0" y="1236078"/>
                </a:lnTo>
                <a:close/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292344" y="4326382"/>
            <a:ext cx="3481070" cy="1092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 marR="10160" algn="ctr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imes New Roman"/>
                <a:cs typeface="Times New Roman"/>
              </a:rPr>
              <a:t>постановление </a:t>
            </a:r>
            <a:r>
              <a:rPr sz="1400" b="1" dirty="0">
                <a:latin typeface="Times New Roman"/>
                <a:cs typeface="Times New Roman"/>
              </a:rPr>
              <a:t>Правительства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Российской  </a:t>
            </a:r>
            <a:r>
              <a:rPr sz="1400" b="1" spc="-5" dirty="0">
                <a:latin typeface="Times New Roman"/>
                <a:cs typeface="Times New Roman"/>
              </a:rPr>
              <a:t>Федерации </a:t>
            </a:r>
            <a:r>
              <a:rPr sz="1400" b="1" dirty="0">
                <a:latin typeface="Times New Roman"/>
                <a:cs typeface="Times New Roman"/>
              </a:rPr>
              <a:t>«Об </a:t>
            </a:r>
            <a:r>
              <a:rPr sz="1400" b="1" spc="-5" dirty="0">
                <a:latin typeface="Times New Roman"/>
                <a:cs typeface="Times New Roman"/>
              </a:rPr>
              <a:t>особенностях </a:t>
            </a:r>
            <a:r>
              <a:rPr sz="1400" b="1" dirty="0">
                <a:latin typeface="Times New Roman"/>
                <a:cs typeface="Times New Roman"/>
              </a:rPr>
              <a:t>реализации  </a:t>
            </a:r>
            <a:r>
              <a:rPr sz="1400" b="1" spc="-5" dirty="0">
                <a:latin typeface="Times New Roman"/>
                <a:cs typeface="Times New Roman"/>
              </a:rPr>
              <a:t>Федерального закона </a:t>
            </a:r>
            <a:r>
              <a:rPr sz="1400" b="1" dirty="0">
                <a:latin typeface="Times New Roman"/>
                <a:cs typeface="Times New Roman"/>
              </a:rPr>
              <a:t>«О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федеральном</a:t>
            </a:r>
            <a:endParaRPr sz="1400">
              <a:latin typeface="Times New Roman"/>
              <a:cs typeface="Times New Roman"/>
            </a:endParaRPr>
          </a:p>
          <a:p>
            <a:pPr marL="12700" marR="5080" algn="ctr">
              <a:lnSpc>
                <a:spcPct val="100000"/>
              </a:lnSpc>
            </a:pPr>
            <a:r>
              <a:rPr sz="1400" b="1" spc="-20" dirty="0">
                <a:latin typeface="Times New Roman"/>
                <a:cs typeface="Times New Roman"/>
              </a:rPr>
              <a:t>бюджете </a:t>
            </a:r>
            <a:r>
              <a:rPr sz="1400" b="1" spc="-5" dirty="0">
                <a:latin typeface="Times New Roman"/>
                <a:cs typeface="Times New Roman"/>
              </a:rPr>
              <a:t>на </a:t>
            </a:r>
            <a:r>
              <a:rPr sz="1400" b="1" dirty="0">
                <a:latin typeface="Times New Roman"/>
                <a:cs typeface="Times New Roman"/>
              </a:rPr>
              <a:t>2018 </a:t>
            </a:r>
            <a:r>
              <a:rPr sz="1400" b="1" spc="-25" dirty="0">
                <a:latin typeface="Times New Roman"/>
                <a:cs typeface="Times New Roman"/>
              </a:rPr>
              <a:t>год </a:t>
            </a:r>
            <a:r>
              <a:rPr sz="1400" b="1" dirty="0">
                <a:latin typeface="Times New Roman"/>
                <a:cs typeface="Times New Roman"/>
              </a:rPr>
              <a:t>и </a:t>
            </a:r>
            <a:r>
              <a:rPr sz="1400" b="1" spc="-5" dirty="0">
                <a:latin typeface="Times New Roman"/>
                <a:cs typeface="Times New Roman"/>
              </a:rPr>
              <a:t>на плановый период  </a:t>
            </a:r>
            <a:r>
              <a:rPr sz="1400" b="1" dirty="0">
                <a:latin typeface="Times New Roman"/>
                <a:cs typeface="Times New Roman"/>
              </a:rPr>
              <a:t>2019 и 2020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годов»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54330" y="1727961"/>
            <a:ext cx="2328545" cy="19469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115">
              <a:lnSpc>
                <a:spcPct val="100000"/>
              </a:lnSpc>
              <a:spcBef>
                <a:spcPts val="105"/>
              </a:spcBef>
            </a:pPr>
            <a:r>
              <a:rPr sz="1400" b="1" i="1" dirty="0">
                <a:latin typeface="Times New Roman"/>
                <a:cs typeface="Times New Roman"/>
              </a:rPr>
              <a:t>основные</a:t>
            </a:r>
            <a:r>
              <a:rPr sz="1400" b="1" i="1" u="heavy" spc="-105" dirty="0">
                <a:latin typeface="Times New Roman"/>
                <a:cs typeface="Times New Roman"/>
              </a:rPr>
              <a:t> </a:t>
            </a:r>
            <a:r>
              <a:rPr sz="1400" b="1" i="1" u="heavy" spc="-10" dirty="0">
                <a:latin typeface="Times New Roman"/>
                <a:cs typeface="Times New Roman"/>
              </a:rPr>
              <a:t>Положения</a:t>
            </a:r>
            <a:r>
              <a:rPr sz="1400" i="1" spc="-10" dirty="0">
                <a:latin typeface="Times New Roman"/>
                <a:cs typeface="Times New Roman"/>
              </a:rPr>
              <a:t>,</a:t>
            </a:r>
            <a:endParaRPr sz="1400">
              <a:latin typeface="Times New Roman"/>
              <a:cs typeface="Times New Roman"/>
            </a:endParaRPr>
          </a:p>
          <a:p>
            <a:pPr marL="12065" marR="5080" indent="2540" algn="ctr">
              <a:lnSpc>
                <a:spcPct val="100000"/>
              </a:lnSpc>
            </a:pPr>
            <a:r>
              <a:rPr sz="1400" i="1" spc="-10" dirty="0">
                <a:latin typeface="Times New Roman"/>
                <a:cs typeface="Times New Roman"/>
              </a:rPr>
              <a:t>ежегодно утверждаемые  Правительством Российской  </a:t>
            </a:r>
            <a:r>
              <a:rPr sz="1400" i="1" spc="-5" dirty="0">
                <a:latin typeface="Times New Roman"/>
                <a:cs typeface="Times New Roman"/>
              </a:rPr>
              <a:t>Федерации </a:t>
            </a:r>
            <a:r>
              <a:rPr sz="1400" i="1" dirty="0">
                <a:latin typeface="Times New Roman"/>
                <a:cs typeface="Times New Roman"/>
              </a:rPr>
              <a:t>в </a:t>
            </a:r>
            <a:r>
              <a:rPr sz="1400" i="1" spc="-5" dirty="0">
                <a:latin typeface="Times New Roman"/>
                <a:cs typeface="Times New Roman"/>
              </a:rPr>
              <a:t>целях реализации  федерального </a:t>
            </a:r>
            <a:r>
              <a:rPr sz="1400" i="1" spc="-10" dirty="0">
                <a:latin typeface="Times New Roman"/>
                <a:cs typeface="Times New Roman"/>
              </a:rPr>
              <a:t>закона</a:t>
            </a:r>
            <a:r>
              <a:rPr sz="1400" i="1" spc="-5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о</a:t>
            </a:r>
            <a:endParaRPr sz="1400">
              <a:latin typeface="Times New Roman"/>
              <a:cs typeface="Times New Roman"/>
            </a:endParaRPr>
          </a:p>
          <a:p>
            <a:pPr marL="156845" marR="149225" algn="ctr">
              <a:lnSpc>
                <a:spcPct val="100000"/>
              </a:lnSpc>
            </a:pPr>
            <a:r>
              <a:rPr sz="1400" i="1" spc="-10" dirty="0">
                <a:latin typeface="Times New Roman"/>
                <a:cs typeface="Times New Roman"/>
              </a:rPr>
              <a:t>федеральном бюджете </a:t>
            </a:r>
            <a:r>
              <a:rPr sz="1400" i="1" spc="-5" dirty="0">
                <a:latin typeface="Times New Roman"/>
                <a:cs typeface="Times New Roman"/>
              </a:rPr>
              <a:t>на  </a:t>
            </a:r>
            <a:r>
              <a:rPr sz="1400" i="1" spc="-10" dirty="0">
                <a:latin typeface="Times New Roman"/>
                <a:cs typeface="Times New Roman"/>
              </a:rPr>
              <a:t>соответствующий</a:t>
            </a:r>
            <a:endParaRPr sz="1400">
              <a:latin typeface="Times New Roman"/>
              <a:cs typeface="Times New Roman"/>
            </a:endParaRPr>
          </a:p>
          <a:p>
            <a:pPr marL="100965" marR="92710" algn="ctr">
              <a:lnSpc>
                <a:spcPct val="100000"/>
              </a:lnSpc>
            </a:pPr>
            <a:r>
              <a:rPr sz="1400" i="1" spc="-5" dirty="0">
                <a:latin typeface="Times New Roman"/>
                <a:cs typeface="Times New Roman"/>
              </a:rPr>
              <a:t>финансовый год </a:t>
            </a:r>
            <a:r>
              <a:rPr sz="1400" i="1" dirty="0">
                <a:latin typeface="Times New Roman"/>
                <a:cs typeface="Times New Roman"/>
              </a:rPr>
              <a:t>и</a:t>
            </a:r>
            <a:r>
              <a:rPr sz="1400" i="1" spc="-8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плановый  </a:t>
            </a:r>
            <a:r>
              <a:rPr sz="1400" i="1" spc="-5" dirty="0">
                <a:latin typeface="Times New Roman"/>
                <a:cs typeface="Times New Roman"/>
              </a:rPr>
              <a:t>период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491985" y="1742694"/>
            <a:ext cx="2451735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635" algn="ctr">
              <a:lnSpc>
                <a:spcPct val="100000"/>
              </a:lnSpc>
              <a:spcBef>
                <a:spcPts val="95"/>
              </a:spcBef>
            </a:pPr>
            <a:r>
              <a:rPr sz="1600" b="1" i="1" spc="-10" dirty="0">
                <a:latin typeface="Times New Roman"/>
                <a:cs typeface="Times New Roman"/>
              </a:rPr>
              <a:t>особенности реализации  </a:t>
            </a:r>
            <a:r>
              <a:rPr sz="1600" i="1" spc="-10" dirty="0">
                <a:latin typeface="Times New Roman"/>
                <a:cs typeface="Times New Roman"/>
              </a:rPr>
              <a:t>федерального </a:t>
            </a:r>
            <a:r>
              <a:rPr sz="1600" i="1" spc="-15" dirty="0">
                <a:latin typeface="Times New Roman"/>
                <a:cs typeface="Times New Roman"/>
              </a:rPr>
              <a:t>закона </a:t>
            </a:r>
            <a:r>
              <a:rPr sz="1600" i="1" spc="-5" dirty="0">
                <a:latin typeface="Times New Roman"/>
                <a:cs typeface="Times New Roman"/>
              </a:rPr>
              <a:t>о  </a:t>
            </a:r>
            <a:r>
              <a:rPr sz="1600" i="1" spc="-15" dirty="0">
                <a:latin typeface="Times New Roman"/>
                <a:cs typeface="Times New Roman"/>
              </a:rPr>
              <a:t>федеральном </a:t>
            </a:r>
            <a:r>
              <a:rPr sz="1600" i="1" spc="-10" dirty="0">
                <a:latin typeface="Times New Roman"/>
                <a:cs typeface="Times New Roman"/>
              </a:rPr>
              <a:t>бюджете на  соответствующий  финансовый </a:t>
            </a:r>
            <a:r>
              <a:rPr sz="1600" i="1" spc="-15" dirty="0">
                <a:latin typeface="Times New Roman"/>
                <a:cs typeface="Times New Roman"/>
              </a:rPr>
              <a:t>год </a:t>
            </a:r>
            <a:r>
              <a:rPr sz="1600" i="1" spc="-5" dirty="0">
                <a:latin typeface="Times New Roman"/>
                <a:cs typeface="Times New Roman"/>
              </a:rPr>
              <a:t>и плановый  </a:t>
            </a:r>
            <a:r>
              <a:rPr sz="1600" i="1" spc="-10" dirty="0">
                <a:latin typeface="Times New Roman"/>
                <a:cs typeface="Times New Roman"/>
              </a:rPr>
              <a:t>период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936113" y="4190619"/>
            <a:ext cx="1022985" cy="60744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741676" y="3983735"/>
            <a:ext cx="1456944" cy="105155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777996" y="4539996"/>
            <a:ext cx="464820" cy="51815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516111" y="4113276"/>
            <a:ext cx="522224" cy="36093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322564" y="3906011"/>
            <a:ext cx="821435" cy="75742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810243" y="4169664"/>
            <a:ext cx="333755" cy="51816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993641" y="2140711"/>
            <a:ext cx="97536" cy="12318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829811" y="1937004"/>
            <a:ext cx="484632" cy="53644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169409" y="2020442"/>
            <a:ext cx="691236" cy="244856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945635" y="1807464"/>
            <a:ext cx="1143000" cy="749808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719828" y="1937004"/>
            <a:ext cx="368808" cy="53644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943855" y="2140711"/>
            <a:ext cx="472186" cy="15024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780788" y="1937004"/>
            <a:ext cx="794003" cy="53644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266944" y="1937004"/>
            <a:ext cx="371855" cy="53644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41019" y="5661658"/>
            <a:ext cx="8188452" cy="1088136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90372" y="5682994"/>
            <a:ext cx="7935468" cy="109880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87832" y="5688507"/>
            <a:ext cx="8093583" cy="99423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87832" y="5688507"/>
            <a:ext cx="8093709" cy="994410"/>
          </a:xfrm>
          <a:custGeom>
            <a:avLst/>
            <a:gdLst/>
            <a:ahLst/>
            <a:cxnLst/>
            <a:rect l="l" t="t" r="r" b="b"/>
            <a:pathLst>
              <a:path w="8093709" h="994409">
                <a:moveTo>
                  <a:pt x="0" y="994232"/>
                </a:moveTo>
                <a:lnTo>
                  <a:pt x="8093583" y="994232"/>
                </a:lnTo>
                <a:lnTo>
                  <a:pt x="8093583" y="0"/>
                </a:lnTo>
                <a:lnTo>
                  <a:pt x="0" y="0"/>
                </a:lnTo>
                <a:lnTo>
                  <a:pt x="0" y="994232"/>
                </a:lnTo>
                <a:close/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826719" y="5229484"/>
            <a:ext cx="7617459" cy="139192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3150235">
              <a:lnSpc>
                <a:spcPct val="100000"/>
              </a:lnSpc>
              <a:spcBef>
                <a:spcPts val="1060"/>
              </a:spcBef>
            </a:pPr>
            <a:r>
              <a:rPr sz="20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ВАЖНО!</a:t>
            </a:r>
            <a:endParaRPr sz="2000">
              <a:latin typeface="Times New Roman"/>
              <a:cs typeface="Times New Roman"/>
            </a:endParaRPr>
          </a:p>
          <a:p>
            <a:pPr marL="12700" marR="5080" algn="ctr">
              <a:lnSpc>
                <a:spcPct val="100000"/>
              </a:lnSpc>
              <a:spcBef>
                <a:spcPts val="675"/>
              </a:spcBef>
            </a:pP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случае </a:t>
            </a:r>
            <a:r>
              <a:rPr sz="1400" spc="0" dirty="0">
                <a:latin typeface="Times New Roman"/>
                <a:cs typeface="Times New Roman"/>
              </a:rPr>
              <a:t>если </a:t>
            </a:r>
            <a:r>
              <a:rPr sz="1400" dirty="0">
                <a:latin typeface="Times New Roman"/>
                <a:cs typeface="Times New Roman"/>
              </a:rPr>
              <a:t>сроки, </a:t>
            </a:r>
            <a:r>
              <a:rPr sz="1400" spc="-5" dirty="0">
                <a:latin typeface="Times New Roman"/>
                <a:cs typeface="Times New Roman"/>
              </a:rPr>
              <a:t>установленные </a:t>
            </a:r>
            <a:r>
              <a:rPr sz="1400" spc="-10" dirty="0">
                <a:latin typeface="Times New Roman"/>
                <a:cs typeface="Times New Roman"/>
              </a:rPr>
              <a:t>Положением, приходятся </a:t>
            </a:r>
            <a:r>
              <a:rPr sz="1400" b="1" spc="-5" dirty="0">
                <a:latin typeface="Times New Roman"/>
                <a:cs typeface="Times New Roman"/>
              </a:rPr>
              <a:t>на </a:t>
            </a:r>
            <a:r>
              <a:rPr sz="1400" b="1" spc="-10" dirty="0">
                <a:latin typeface="Times New Roman"/>
                <a:cs typeface="Times New Roman"/>
              </a:rPr>
              <a:t>нерабочие </a:t>
            </a:r>
            <a:r>
              <a:rPr sz="1400" b="1" spc="-5" dirty="0">
                <a:latin typeface="Times New Roman"/>
                <a:cs typeface="Times New Roman"/>
              </a:rPr>
              <a:t>дни</a:t>
            </a:r>
            <a:r>
              <a:rPr sz="1400" spc="-5" dirty="0">
                <a:latin typeface="Times New Roman"/>
                <a:cs typeface="Times New Roman"/>
              </a:rPr>
              <a:t>, </a:t>
            </a:r>
            <a:r>
              <a:rPr sz="1400" b="1" spc="-5" dirty="0">
                <a:latin typeface="Times New Roman"/>
                <a:cs typeface="Times New Roman"/>
              </a:rPr>
              <a:t>днем окончания  указанных </a:t>
            </a:r>
            <a:r>
              <a:rPr sz="1400" b="1" spc="-10" dirty="0">
                <a:latin typeface="Times New Roman"/>
                <a:cs typeface="Times New Roman"/>
              </a:rPr>
              <a:t>сроков </a:t>
            </a:r>
            <a:r>
              <a:rPr sz="1400" b="1" dirty="0">
                <a:latin typeface="Times New Roman"/>
                <a:cs typeface="Times New Roman"/>
              </a:rPr>
              <a:t>считается 1-й </a:t>
            </a:r>
            <a:r>
              <a:rPr sz="1400" b="1" spc="-5" dirty="0">
                <a:latin typeface="Times New Roman"/>
                <a:cs typeface="Times New Roman"/>
              </a:rPr>
              <a:t>день</a:t>
            </a:r>
            <a:r>
              <a:rPr sz="1400" spc="-5" dirty="0">
                <a:latin typeface="Times New Roman"/>
                <a:cs typeface="Times New Roman"/>
              </a:rPr>
              <a:t>, </a:t>
            </a:r>
            <a:r>
              <a:rPr sz="1400" b="1" spc="-5" dirty="0">
                <a:latin typeface="Times New Roman"/>
                <a:cs typeface="Times New Roman"/>
              </a:rPr>
              <a:t>следующий </a:t>
            </a:r>
            <a:r>
              <a:rPr sz="1400" b="1" dirty="0">
                <a:latin typeface="Times New Roman"/>
                <a:cs typeface="Times New Roman"/>
              </a:rPr>
              <a:t>после </a:t>
            </a:r>
            <a:r>
              <a:rPr sz="1400" b="1" spc="-5" dirty="0">
                <a:latin typeface="Times New Roman"/>
                <a:cs typeface="Times New Roman"/>
              </a:rPr>
              <a:t>их</a:t>
            </a:r>
            <a:r>
              <a:rPr sz="1400" b="1" spc="3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наступления</a:t>
            </a:r>
            <a:r>
              <a:rPr sz="1400" spc="-5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31445" marR="128905" algn="ctr">
              <a:lnSpc>
                <a:spcPct val="100000"/>
              </a:lnSpc>
            </a:pPr>
            <a:r>
              <a:rPr sz="1400" spc="-15" dirty="0">
                <a:latin typeface="Times New Roman"/>
                <a:cs typeface="Times New Roman"/>
              </a:rPr>
              <a:t>Указанные </a:t>
            </a:r>
            <a:r>
              <a:rPr sz="1400" spc="-10" dirty="0">
                <a:latin typeface="Times New Roman"/>
                <a:cs typeface="Times New Roman"/>
              </a:rPr>
              <a:t>положения </a:t>
            </a:r>
            <a:r>
              <a:rPr sz="1400" dirty="0">
                <a:latin typeface="Times New Roman"/>
                <a:cs typeface="Times New Roman"/>
              </a:rPr>
              <a:t>не </a:t>
            </a:r>
            <a:r>
              <a:rPr sz="1400" spc="-5" dirty="0">
                <a:latin typeface="Times New Roman"/>
                <a:cs typeface="Times New Roman"/>
              </a:rPr>
              <a:t>применяются </a:t>
            </a:r>
            <a:r>
              <a:rPr sz="1400" dirty="0">
                <a:latin typeface="Times New Roman"/>
                <a:cs typeface="Times New Roman"/>
              </a:rPr>
              <a:t>к </a:t>
            </a:r>
            <a:r>
              <a:rPr sz="1400" spc="-5" dirty="0">
                <a:latin typeface="Times New Roman"/>
                <a:cs typeface="Times New Roman"/>
              </a:rPr>
              <a:t>срокам, установленным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соответствии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Федеральным  </a:t>
            </a:r>
            <a:r>
              <a:rPr sz="1400" spc="-15" dirty="0">
                <a:latin typeface="Times New Roman"/>
                <a:cs typeface="Times New Roman"/>
              </a:rPr>
              <a:t>законом, 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-5" dirty="0">
                <a:latin typeface="Times New Roman"/>
                <a:cs typeface="Times New Roman"/>
              </a:rPr>
              <a:t>также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случаях, установленных пунктами </a:t>
            </a:r>
            <a:r>
              <a:rPr sz="1400" dirty="0">
                <a:latin typeface="Times New Roman"/>
                <a:cs typeface="Times New Roman"/>
              </a:rPr>
              <a:t>4, 6, 10 и 31</a:t>
            </a:r>
            <a:r>
              <a:rPr sz="1400" spc="-10" dirty="0">
                <a:latin typeface="Times New Roman"/>
                <a:cs typeface="Times New Roman"/>
              </a:rPr>
              <a:t> Положения.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3822191" y="5294376"/>
            <a:ext cx="1379219" cy="53644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893564" y="5294376"/>
            <a:ext cx="371856" cy="53644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E9088CCB-6389-4806-9EA8-EB73A0F4AA66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0" y="0"/>
            <a:ext cx="9144000" cy="77419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96630" y="178435"/>
            <a:ext cx="18097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DEAA46"/>
                </a:solidFill>
                <a:latin typeface="Arial"/>
                <a:cs typeface="Arial"/>
              </a:rPr>
              <a:t>4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76300" y="1001267"/>
            <a:ext cx="6883908" cy="9387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r>
              <a:rPr lang="ru-RU" b="1" dirty="0">
                <a:solidFill>
                  <a:srgbClr val="FFFFFF"/>
                </a:solidFill>
                <a:latin typeface="Times New Roman,Bold"/>
              </a:rPr>
              <a:t>   </a:t>
            </a:r>
          </a:p>
          <a:p>
            <a:r>
              <a:rPr lang="ru-RU" b="1" dirty="0">
                <a:solidFill>
                  <a:srgbClr val="FFFFFF"/>
                </a:solidFill>
                <a:latin typeface="Times New Roman,Bold"/>
              </a:rPr>
              <a:t>                Положение о мерах по обеспечению исполнения</a:t>
            </a:r>
          </a:p>
          <a:p>
            <a:r>
              <a:rPr lang="ru-RU" b="1" dirty="0">
                <a:solidFill>
                  <a:srgbClr val="FFFFFF"/>
                </a:solidFill>
                <a:latin typeface="Times New Roman,Bold"/>
              </a:rPr>
              <a:t>                                      федерального бюджета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1583436" y="1763267"/>
            <a:ext cx="699515" cy="6156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29611" y="1895855"/>
            <a:ext cx="6181344" cy="1018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83436" y="1763267"/>
            <a:ext cx="652272" cy="164744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182367" y="2970276"/>
            <a:ext cx="6231635" cy="89306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83436" y="1763267"/>
            <a:ext cx="699515" cy="259994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209800" y="3823715"/>
            <a:ext cx="6182867" cy="11277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83436" y="1763267"/>
            <a:ext cx="699515" cy="359206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229611" y="4914900"/>
            <a:ext cx="6089903" cy="89458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583436" y="1763267"/>
            <a:ext cx="699515" cy="458419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229611" y="5907022"/>
            <a:ext cx="6080760" cy="89458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358898" y="1954783"/>
            <a:ext cx="5836920" cy="462343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48260" marR="8255" indent="1270" algn="ctr">
              <a:lnSpc>
                <a:spcPts val="1860"/>
              </a:lnSpc>
              <a:spcBef>
                <a:spcPts val="409"/>
              </a:spcBef>
            </a:pPr>
            <a:r>
              <a:rPr sz="1800" spc="-10" dirty="0">
                <a:latin typeface="Times New Roman"/>
                <a:cs typeface="Times New Roman"/>
              </a:rPr>
              <a:t>Требования </a:t>
            </a:r>
            <a:r>
              <a:rPr sz="1800" dirty="0">
                <a:latin typeface="Times New Roman"/>
                <a:cs typeface="Times New Roman"/>
              </a:rPr>
              <a:t>к </a:t>
            </a:r>
            <a:r>
              <a:rPr sz="1800" spc="-5" dirty="0">
                <a:latin typeface="Times New Roman"/>
                <a:cs typeface="Times New Roman"/>
              </a:rPr>
              <a:t>срокам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-10" dirty="0">
                <a:latin typeface="Times New Roman"/>
                <a:cs typeface="Times New Roman"/>
              </a:rPr>
              <a:t>порядку </a:t>
            </a:r>
            <a:r>
              <a:rPr sz="1800" spc="-5" dirty="0">
                <a:latin typeface="Times New Roman"/>
                <a:cs typeface="Times New Roman"/>
              </a:rPr>
              <a:t>утверждения,  распределения, </a:t>
            </a:r>
            <a:r>
              <a:rPr sz="1800" spc="-10" dirty="0">
                <a:latin typeface="Times New Roman"/>
                <a:cs typeface="Times New Roman"/>
              </a:rPr>
              <a:t>изменения, доведения лимитов </a:t>
            </a:r>
            <a:r>
              <a:rPr sz="1800" spc="-20" dirty="0">
                <a:latin typeface="Times New Roman"/>
                <a:cs typeface="Times New Roman"/>
              </a:rPr>
              <a:t>бюджетных  </a:t>
            </a:r>
            <a:r>
              <a:rPr sz="1800" spc="-15" dirty="0">
                <a:latin typeface="Times New Roman"/>
                <a:cs typeface="Times New Roman"/>
              </a:rPr>
              <a:t>обязательств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-5" dirty="0">
                <a:latin typeface="Times New Roman"/>
                <a:cs typeface="Times New Roman"/>
              </a:rPr>
              <a:t>принятия </a:t>
            </a:r>
            <a:r>
              <a:rPr sz="1800" spc="-20" dirty="0">
                <a:latin typeface="Times New Roman"/>
                <a:cs typeface="Times New Roman"/>
              </a:rPr>
              <a:t>бюджетных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обязательств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700">
              <a:latin typeface="Times New Roman"/>
              <a:cs typeface="Times New Roman"/>
            </a:endParaRPr>
          </a:p>
          <a:p>
            <a:pPr marL="63500">
              <a:lnSpc>
                <a:spcPts val="2010"/>
              </a:lnSpc>
              <a:spcBef>
                <a:spcPts val="5"/>
              </a:spcBef>
            </a:pPr>
            <a:r>
              <a:rPr sz="1800" spc="-5" dirty="0">
                <a:latin typeface="Times New Roman"/>
                <a:cs typeface="Times New Roman"/>
              </a:rPr>
              <a:t>Предоставление из </a:t>
            </a:r>
            <a:r>
              <a:rPr sz="1800" spc="-10" dirty="0">
                <a:latin typeface="Times New Roman"/>
                <a:cs typeface="Times New Roman"/>
              </a:rPr>
              <a:t>федерального </a:t>
            </a:r>
            <a:r>
              <a:rPr sz="1800" spc="-15" dirty="0">
                <a:latin typeface="Times New Roman"/>
                <a:cs typeface="Times New Roman"/>
              </a:rPr>
              <a:t>бюджета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межбюджетных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ts val="2010"/>
              </a:lnSpc>
            </a:pPr>
            <a:r>
              <a:rPr sz="1800" dirty="0">
                <a:latin typeface="Times New Roman"/>
                <a:cs typeface="Times New Roman"/>
              </a:rPr>
              <a:t>трансфертов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 marR="11430" algn="ctr">
              <a:lnSpc>
                <a:spcPts val="1660"/>
              </a:lnSpc>
            </a:pPr>
            <a:r>
              <a:rPr sz="1600" spc="-5" dirty="0">
                <a:latin typeface="Times New Roman"/>
                <a:cs typeface="Times New Roman"/>
              </a:rPr>
              <a:t>Предоставление из </a:t>
            </a:r>
            <a:r>
              <a:rPr sz="1600" spc="-10" dirty="0">
                <a:latin typeface="Times New Roman"/>
                <a:cs typeface="Times New Roman"/>
              </a:rPr>
              <a:t>федерального </a:t>
            </a:r>
            <a:r>
              <a:rPr sz="1600" spc="-20" dirty="0">
                <a:latin typeface="Times New Roman"/>
                <a:cs typeface="Times New Roman"/>
              </a:rPr>
              <a:t>бюджета </a:t>
            </a:r>
            <a:r>
              <a:rPr sz="1600" spc="-15" dirty="0">
                <a:latin typeface="Times New Roman"/>
                <a:cs typeface="Times New Roman"/>
              </a:rPr>
              <a:t>субсидий </a:t>
            </a:r>
            <a:r>
              <a:rPr sz="1600" spc="-5" dirty="0">
                <a:latin typeface="Times New Roman"/>
                <a:cs typeface="Times New Roman"/>
              </a:rPr>
              <a:t>юридическим  </a:t>
            </a:r>
            <a:r>
              <a:rPr sz="1600" spc="-10" dirty="0">
                <a:latin typeface="Times New Roman"/>
                <a:cs typeface="Times New Roman"/>
              </a:rPr>
              <a:t>лицам, индивидуальным предпринимателям, </a:t>
            </a:r>
            <a:r>
              <a:rPr sz="1600" spc="-5" dirty="0">
                <a:latin typeface="Times New Roman"/>
                <a:cs typeface="Times New Roman"/>
              </a:rPr>
              <a:t>а также </a:t>
            </a:r>
            <a:r>
              <a:rPr sz="1600" dirty="0">
                <a:latin typeface="Times New Roman"/>
                <a:cs typeface="Times New Roman"/>
              </a:rPr>
              <a:t>физическим  </a:t>
            </a:r>
            <a:r>
              <a:rPr sz="1600" spc="-10" dirty="0">
                <a:latin typeface="Times New Roman"/>
                <a:cs typeface="Times New Roman"/>
              </a:rPr>
              <a:t>лицам </a:t>
            </a:r>
            <a:r>
              <a:rPr sz="1600" spc="-5" dirty="0">
                <a:latin typeface="Times New Roman"/>
                <a:cs typeface="Times New Roman"/>
              </a:rPr>
              <a:t>- </a:t>
            </a:r>
            <a:r>
              <a:rPr sz="1600" spc="-10" dirty="0">
                <a:latin typeface="Times New Roman"/>
                <a:cs typeface="Times New Roman"/>
              </a:rPr>
              <a:t>производителям товаров, </a:t>
            </a:r>
            <a:r>
              <a:rPr sz="1600" spc="-30" dirty="0">
                <a:latin typeface="Times New Roman"/>
                <a:cs typeface="Times New Roman"/>
              </a:rPr>
              <a:t>работ, </a:t>
            </a:r>
            <a:r>
              <a:rPr sz="1600" spc="-10" dirty="0">
                <a:latin typeface="Times New Roman"/>
                <a:cs typeface="Times New Roman"/>
              </a:rPr>
              <a:t>услуг </a:t>
            </a:r>
            <a:r>
              <a:rPr sz="1600" spc="-5" dirty="0">
                <a:latin typeface="Times New Roman"/>
                <a:cs typeface="Times New Roman"/>
              </a:rPr>
              <a:t>и </a:t>
            </a:r>
            <a:r>
              <a:rPr sz="1600" spc="-20" dirty="0">
                <a:latin typeface="Times New Roman"/>
                <a:cs typeface="Times New Roman"/>
              </a:rPr>
              <a:t>бюджетных  </a:t>
            </a:r>
            <a:r>
              <a:rPr sz="1600" spc="-5" dirty="0">
                <a:latin typeface="Times New Roman"/>
                <a:cs typeface="Times New Roman"/>
              </a:rPr>
              <a:t>инвестиций юридическим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лицам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50">
              <a:latin typeface="Times New Roman"/>
              <a:cs typeface="Times New Roman"/>
            </a:endParaRPr>
          </a:p>
          <a:p>
            <a:pPr marL="622935" marR="565785" algn="ctr">
              <a:lnSpc>
                <a:spcPts val="1860"/>
              </a:lnSpc>
            </a:pPr>
            <a:r>
              <a:rPr sz="1800" spc="-15" dirty="0">
                <a:latin typeface="Times New Roman"/>
                <a:cs typeface="Times New Roman"/>
              </a:rPr>
              <a:t>Нормативные </a:t>
            </a:r>
            <a:r>
              <a:rPr sz="1800" spc="-5" dirty="0">
                <a:latin typeface="Times New Roman"/>
                <a:cs typeface="Times New Roman"/>
              </a:rPr>
              <a:t>правовые акты, </a:t>
            </a:r>
            <a:r>
              <a:rPr sz="1800" spc="-25" dirty="0">
                <a:latin typeface="Times New Roman"/>
                <a:cs typeface="Times New Roman"/>
              </a:rPr>
              <a:t>необходимые </a:t>
            </a:r>
            <a:r>
              <a:rPr sz="1800" dirty="0">
                <a:latin typeface="Times New Roman"/>
                <a:cs typeface="Times New Roman"/>
              </a:rPr>
              <a:t>для  </a:t>
            </a:r>
            <a:r>
              <a:rPr sz="1800" spc="-5" dirty="0">
                <a:latin typeface="Times New Roman"/>
                <a:cs typeface="Times New Roman"/>
              </a:rPr>
              <a:t>обеспечения </a:t>
            </a:r>
            <a:r>
              <a:rPr sz="1800" spc="-10" dirty="0">
                <a:latin typeface="Times New Roman"/>
                <a:cs typeface="Times New Roman"/>
              </a:rPr>
              <a:t>исполнения Федерального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закона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 marL="246379" marR="198755" algn="ctr">
              <a:lnSpc>
                <a:spcPts val="1860"/>
              </a:lnSpc>
              <a:spcBef>
                <a:spcPts val="1785"/>
              </a:spcBef>
            </a:pPr>
            <a:r>
              <a:rPr sz="1800" spc="-5" dirty="0">
                <a:latin typeface="Times New Roman"/>
                <a:cs typeface="Times New Roman"/>
              </a:rPr>
              <a:t>Иные </a:t>
            </a:r>
            <a:r>
              <a:rPr sz="1800" dirty="0">
                <a:latin typeface="Times New Roman"/>
                <a:cs typeface="Times New Roman"/>
              </a:rPr>
              <a:t>меры </a:t>
            </a:r>
            <a:r>
              <a:rPr sz="1800" spc="-5" dirty="0">
                <a:latin typeface="Times New Roman"/>
                <a:cs typeface="Times New Roman"/>
              </a:rPr>
              <a:t>по обеспечению </a:t>
            </a:r>
            <a:r>
              <a:rPr sz="1800" spc="-10" dirty="0">
                <a:latin typeface="Times New Roman"/>
                <a:cs typeface="Times New Roman"/>
              </a:rPr>
              <a:t>исполнения Федерального  </a:t>
            </a:r>
            <a:r>
              <a:rPr sz="1800" spc="-20" dirty="0">
                <a:latin typeface="Times New Roman"/>
                <a:cs typeface="Times New Roman"/>
              </a:rPr>
              <a:t>закона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6" name="Picture 5">
            <a:extLst>
              <a:ext uri="{FF2B5EF4-FFF2-40B4-BE49-F238E27FC236}">
                <a16:creationId xmlns:a16="http://schemas.microsoft.com/office/drawing/2014/main" id="{F1193F57-7E80-4716-953E-7A07E05CAB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709"/>
            <a:ext cx="9144000" cy="796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4B84351-353D-41AE-BC2D-4EC2308B41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368"/>
            <a:ext cx="91440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Республике Карелия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96630" y="178435"/>
            <a:ext cx="18097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DEAA46"/>
                </a:solidFill>
                <a:latin typeface="Arial"/>
                <a:cs typeface="Arial"/>
              </a:rPr>
              <a:t>5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585315"/>
            <a:ext cx="4572000" cy="343535"/>
          </a:xfrm>
          <a:custGeom>
            <a:avLst/>
            <a:gdLst/>
            <a:ahLst/>
            <a:cxnLst/>
            <a:rect l="l" t="t" r="r" b="b"/>
            <a:pathLst>
              <a:path w="4572000" h="343535">
                <a:moveTo>
                  <a:pt x="0" y="343179"/>
                </a:moveTo>
                <a:lnTo>
                  <a:pt x="4572000" y="343179"/>
                </a:lnTo>
                <a:lnTo>
                  <a:pt x="4572000" y="0"/>
                </a:lnTo>
                <a:lnTo>
                  <a:pt x="0" y="0"/>
                </a:lnTo>
                <a:lnTo>
                  <a:pt x="0" y="343179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>
            <a:pPr marL="621030">
              <a:lnSpc>
                <a:spcPct val="100000"/>
              </a:lnSpc>
              <a:spcBef>
                <a:spcPts val="310"/>
              </a:spcBef>
            </a:pPr>
            <a:r>
              <a:rPr lang="ru-RU" b="1" spc="-5">
                <a:solidFill>
                  <a:srgbClr val="FFFFFF"/>
                </a:solidFill>
                <a:latin typeface="Times New Roman"/>
                <a:cs typeface="Times New Roman"/>
              </a:rPr>
              <a:t>2017 и </a:t>
            </a:r>
            <a:r>
              <a:rPr lang="ru-RU" b="1" spc="-10">
                <a:solidFill>
                  <a:srgbClr val="FFFFFF"/>
                </a:solidFill>
                <a:latin typeface="Times New Roman"/>
                <a:cs typeface="Times New Roman"/>
              </a:rPr>
              <a:t>плановый </a:t>
            </a:r>
            <a:r>
              <a:rPr lang="ru-RU" b="1" spc="-15">
                <a:solidFill>
                  <a:srgbClr val="FFFFFF"/>
                </a:solidFill>
                <a:latin typeface="Times New Roman"/>
                <a:cs typeface="Times New Roman"/>
              </a:rPr>
              <a:t>период </a:t>
            </a:r>
            <a:r>
              <a:rPr lang="ru-RU" b="1" spc="-5">
                <a:solidFill>
                  <a:srgbClr val="FFFFFF"/>
                </a:solidFill>
                <a:latin typeface="Times New Roman"/>
                <a:cs typeface="Times New Roman"/>
              </a:rPr>
              <a:t>2018 и</a:t>
            </a:r>
            <a:r>
              <a:rPr lang="ru-RU" b="1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b="1" spc="-5">
                <a:solidFill>
                  <a:srgbClr val="FFFFFF"/>
                </a:solidFill>
                <a:latin typeface="Times New Roman"/>
                <a:cs typeface="Times New Roman"/>
              </a:rPr>
              <a:t>2019</a:t>
            </a:r>
            <a:endParaRPr lang="ru-RU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000" y="1585315"/>
            <a:ext cx="4572000" cy="343535"/>
          </a:xfrm>
          <a:custGeom>
            <a:avLst/>
            <a:gdLst/>
            <a:ahLst/>
            <a:cxnLst/>
            <a:rect l="l" t="t" r="r" b="b"/>
            <a:pathLst>
              <a:path w="4572000" h="343535">
                <a:moveTo>
                  <a:pt x="0" y="343179"/>
                </a:moveTo>
                <a:lnTo>
                  <a:pt x="4572000" y="343179"/>
                </a:lnTo>
                <a:lnTo>
                  <a:pt x="4572000" y="0"/>
                </a:lnTo>
                <a:lnTo>
                  <a:pt x="0" y="0"/>
                </a:lnTo>
                <a:lnTo>
                  <a:pt x="0" y="343179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>
            <a:pPr marL="13970" algn="ctr">
              <a:lnSpc>
                <a:spcPct val="100000"/>
              </a:lnSpc>
              <a:spcBef>
                <a:spcPts val="310"/>
              </a:spcBef>
            </a:pPr>
            <a:r>
              <a:rPr lang="ru-RU" b="1" spc="-5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lang="ru-RU" b="1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b="1" spc="-5">
                <a:solidFill>
                  <a:srgbClr val="FFFFFF"/>
                </a:solidFill>
                <a:latin typeface="Times New Roman"/>
                <a:cs typeface="Times New Roman"/>
              </a:rPr>
              <a:t>2018</a:t>
            </a:r>
            <a:endParaRPr lang="ru-RU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72000" y="1578991"/>
            <a:ext cx="0" cy="356235"/>
          </a:xfrm>
          <a:custGeom>
            <a:avLst/>
            <a:gdLst/>
            <a:ahLst/>
            <a:cxnLst/>
            <a:rect l="l" t="t" r="r" b="b"/>
            <a:pathLst>
              <a:path h="356235">
                <a:moveTo>
                  <a:pt x="0" y="0"/>
                </a:moveTo>
                <a:lnTo>
                  <a:pt x="0" y="35585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0" y="2287904"/>
            <a:ext cx="0" cy="2268220"/>
          </a:xfrm>
          <a:custGeom>
            <a:avLst/>
            <a:gdLst/>
            <a:ahLst/>
            <a:cxnLst/>
            <a:rect l="l" t="t" r="r" b="b"/>
            <a:pathLst>
              <a:path h="2268220">
                <a:moveTo>
                  <a:pt x="0" y="0"/>
                </a:moveTo>
                <a:lnTo>
                  <a:pt x="0" y="226822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1928495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2294254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4549775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4885054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175" y="1578991"/>
            <a:ext cx="0" cy="5279390"/>
          </a:xfrm>
          <a:custGeom>
            <a:avLst/>
            <a:gdLst/>
            <a:ahLst/>
            <a:cxnLst/>
            <a:rect l="l" t="t" r="r" b="b"/>
            <a:pathLst>
              <a:path h="5279390">
                <a:moveTo>
                  <a:pt x="0" y="0"/>
                </a:moveTo>
                <a:lnTo>
                  <a:pt x="0" y="5279005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140825" y="1578991"/>
            <a:ext cx="0" cy="5279390"/>
          </a:xfrm>
          <a:custGeom>
            <a:avLst/>
            <a:gdLst/>
            <a:ahLst/>
            <a:cxnLst/>
            <a:rect l="l" t="t" r="r" b="b"/>
            <a:pathLst>
              <a:path h="5279390">
                <a:moveTo>
                  <a:pt x="0" y="0"/>
                </a:moveTo>
                <a:lnTo>
                  <a:pt x="0" y="5279005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1585341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175410" y="1954225"/>
            <a:ext cx="67900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Доведение </a:t>
            </a:r>
            <a:r>
              <a:rPr sz="1800" dirty="0">
                <a:latin typeface="Times New Roman"/>
                <a:cs typeface="Times New Roman"/>
              </a:rPr>
              <a:t>и </a:t>
            </a:r>
            <a:r>
              <a:rPr sz="1800" spc="-5" dirty="0">
                <a:latin typeface="Times New Roman"/>
                <a:cs typeface="Times New Roman"/>
              </a:rPr>
              <a:t>распределение </a:t>
            </a:r>
            <a:r>
              <a:rPr sz="1800" spc="-10" dirty="0">
                <a:latin typeface="Times New Roman"/>
                <a:cs typeface="Times New Roman"/>
              </a:rPr>
              <a:t>ЛБО </a:t>
            </a:r>
            <a:r>
              <a:rPr sz="1800" dirty="0">
                <a:latin typeface="Times New Roman"/>
                <a:cs typeface="Times New Roman"/>
              </a:rPr>
              <a:t>до </a:t>
            </a:r>
            <a:r>
              <a:rPr sz="1800" spc="-10" dirty="0">
                <a:latin typeface="Times New Roman"/>
                <a:cs typeface="Times New Roman"/>
              </a:rPr>
              <a:t>получателей </a:t>
            </a:r>
            <a:r>
              <a:rPr sz="1800" spc="-20" dirty="0">
                <a:latin typeface="Times New Roman"/>
                <a:cs typeface="Times New Roman"/>
              </a:rPr>
              <a:t>бюджетных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средств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739" y="2321814"/>
            <a:ext cx="441261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3545" algn="l"/>
              </a:tabLst>
            </a:pPr>
            <a:r>
              <a:rPr sz="1400" dirty="0">
                <a:solidFill>
                  <a:srgbClr val="FF0000"/>
                </a:solidFill>
                <a:latin typeface="Times New Roman"/>
                <a:cs typeface="Times New Roman"/>
              </a:rPr>
              <a:t>п.4	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осуществление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закупок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товаров,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работ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услуг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8739" y="2535173"/>
            <a:ext cx="4414520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Times New Roman"/>
                <a:cs typeface="Times New Roman"/>
              </a:rPr>
              <a:t>не позднее </a:t>
            </a:r>
            <a:r>
              <a:rPr sz="1400" b="1" dirty="0">
                <a:solidFill>
                  <a:srgbClr val="FF0000"/>
                </a:solidFill>
                <a:latin typeface="Times New Roman"/>
                <a:cs typeface="Times New Roman"/>
              </a:rPr>
              <a:t>6 </a:t>
            </a:r>
            <a:r>
              <a:rPr sz="1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февраля 2017 </a:t>
            </a:r>
            <a:r>
              <a:rPr sz="1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года </a:t>
            </a:r>
            <a:r>
              <a:rPr sz="1400" dirty="0">
                <a:latin typeface="Times New Roman"/>
                <a:cs typeface="Times New Roman"/>
              </a:rPr>
              <a:t>или в </a:t>
            </a:r>
            <a:r>
              <a:rPr sz="1400" spc="-5" dirty="0">
                <a:latin typeface="Times New Roman"/>
                <a:cs typeface="Times New Roman"/>
              </a:rPr>
              <a:t>случае принятия  федерального </a:t>
            </a:r>
            <a:r>
              <a:rPr sz="1400" spc="-20" dirty="0">
                <a:latin typeface="Times New Roman"/>
                <a:cs typeface="Times New Roman"/>
              </a:rPr>
              <a:t>закона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0" dirty="0">
                <a:latin typeface="Times New Roman"/>
                <a:cs typeface="Times New Roman"/>
              </a:rPr>
              <a:t>внесении </a:t>
            </a:r>
            <a:r>
              <a:rPr sz="1400" spc="-5" dirty="0">
                <a:latin typeface="Times New Roman"/>
                <a:cs typeface="Times New Roman"/>
              </a:rPr>
              <a:t>изменений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ФЗ 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5" dirty="0">
                <a:latin typeface="Times New Roman"/>
                <a:cs typeface="Times New Roman"/>
              </a:rPr>
              <a:t>бюджете </a:t>
            </a:r>
            <a:r>
              <a:rPr sz="1400" dirty="0">
                <a:latin typeface="Times New Roman"/>
                <a:cs typeface="Times New Roman"/>
              </a:rPr>
              <a:t>– не </a:t>
            </a:r>
            <a:r>
              <a:rPr sz="1400" spc="-10" dirty="0">
                <a:latin typeface="Times New Roman"/>
                <a:cs typeface="Times New Roman"/>
              </a:rPr>
              <a:t>позднее </a:t>
            </a:r>
            <a:r>
              <a:rPr sz="1400" dirty="0">
                <a:latin typeface="Times New Roman"/>
                <a:cs typeface="Times New Roman"/>
              </a:rPr>
              <a:t>20 </a:t>
            </a:r>
            <a:r>
              <a:rPr sz="1400" spc="-10" dirty="0">
                <a:latin typeface="Times New Roman"/>
                <a:cs typeface="Times New Roman"/>
              </a:rPr>
              <a:t>рабочих </a:t>
            </a:r>
            <a:r>
              <a:rPr sz="1400" spc="-5" dirty="0">
                <a:latin typeface="Times New Roman"/>
                <a:cs typeface="Times New Roman"/>
              </a:rPr>
              <a:t>дней </a:t>
            </a:r>
            <a:r>
              <a:rPr sz="1400" dirty="0">
                <a:latin typeface="Times New Roman"/>
                <a:cs typeface="Times New Roman"/>
              </a:rPr>
              <a:t>со </a:t>
            </a:r>
            <a:r>
              <a:rPr sz="1400" spc="-5" dirty="0">
                <a:latin typeface="Times New Roman"/>
                <a:cs typeface="Times New Roman"/>
              </a:rPr>
              <a:t>дня вступления  </a:t>
            </a:r>
            <a:r>
              <a:rPr sz="1400" dirty="0">
                <a:latin typeface="Times New Roman"/>
                <a:cs typeface="Times New Roman"/>
              </a:rPr>
              <a:t>в силу </a:t>
            </a:r>
            <a:r>
              <a:rPr sz="1400" spc="-10" dirty="0">
                <a:latin typeface="Times New Roman"/>
                <a:cs typeface="Times New Roman"/>
              </a:rPr>
              <a:t>указанного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ФЗ</a:t>
            </a:r>
            <a:endParaRPr sz="1400">
              <a:latin typeface="Times New Roman"/>
              <a:cs typeface="Times New Roman"/>
            </a:endParaRPr>
          </a:p>
          <a:p>
            <a:pPr marL="365760">
              <a:lnSpc>
                <a:spcPct val="100000"/>
              </a:lnSpc>
              <a:tabLst>
                <a:tab pos="676910" algn="l"/>
                <a:tab pos="1971039" algn="l"/>
                <a:tab pos="2994025" algn="l"/>
                <a:tab pos="4025900" algn="l"/>
                <a:tab pos="4220845" algn="l"/>
              </a:tabLst>
            </a:pPr>
            <a:r>
              <a:rPr sz="1400" dirty="0">
                <a:latin typeface="Times New Roman"/>
                <a:cs typeface="Times New Roman"/>
              </a:rPr>
              <a:t>на	</a:t>
            </a:r>
            <a:r>
              <a:rPr sz="1400" spc="30" dirty="0">
                <a:latin typeface="Times New Roman"/>
                <a:cs typeface="Times New Roman"/>
              </a:rPr>
              <a:t>о</a:t>
            </a:r>
            <a:r>
              <a:rPr sz="1400" spc="-15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spc="-5" dirty="0">
                <a:latin typeface="Times New Roman"/>
                <a:cs typeface="Times New Roman"/>
              </a:rPr>
              <a:t>щ</a:t>
            </a:r>
            <a:r>
              <a:rPr sz="1400" spc="2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ст</a:t>
            </a:r>
            <a:r>
              <a:rPr sz="1400" spc="-2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5" dirty="0">
                <a:latin typeface="Times New Roman"/>
                <a:cs typeface="Times New Roman"/>
              </a:rPr>
              <a:t>е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spc="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е	б</a:t>
            </a:r>
            <a:r>
              <a:rPr sz="1400" spc="-75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0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-15" dirty="0">
                <a:latin typeface="Times New Roman"/>
                <a:cs typeface="Times New Roman"/>
              </a:rPr>
              <a:t>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	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н</a:t>
            </a:r>
            <a:r>
              <a:rPr sz="1400" spc="-15" dirty="0">
                <a:latin typeface="Times New Roman"/>
                <a:cs typeface="Times New Roman"/>
              </a:rPr>
              <a:t>в</a:t>
            </a:r>
            <a:r>
              <a:rPr sz="1400" spc="25" dirty="0">
                <a:latin typeface="Times New Roman"/>
                <a:cs typeface="Times New Roman"/>
              </a:rPr>
              <a:t>е</a:t>
            </a:r>
            <a:r>
              <a:rPr sz="1400" dirty="0">
                <a:latin typeface="Times New Roman"/>
                <a:cs typeface="Times New Roman"/>
              </a:rPr>
              <a:t>стиц</a:t>
            </a:r>
            <a:r>
              <a:rPr sz="1400" spc="-5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й	-	</a:t>
            </a:r>
            <a:r>
              <a:rPr sz="1400" b="1" spc="-10" dirty="0">
                <a:latin typeface="Times New Roman"/>
                <a:cs typeface="Times New Roman"/>
              </a:rPr>
              <a:t>не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8739" y="3602228"/>
            <a:ext cx="44145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84860" algn="l"/>
                <a:tab pos="1126490" algn="l"/>
                <a:tab pos="1772920" algn="l"/>
                <a:tab pos="2334895" algn="l"/>
                <a:tab pos="2776855" algn="l"/>
                <a:tab pos="3021330" algn="l"/>
                <a:tab pos="3687445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п</a:t>
            </a:r>
            <a:r>
              <a:rPr sz="1400" b="1" dirty="0">
                <a:latin typeface="Times New Roman"/>
                <a:cs typeface="Times New Roman"/>
              </a:rPr>
              <a:t>о</a:t>
            </a:r>
            <a:r>
              <a:rPr sz="1400" b="1" spc="-25" dirty="0">
                <a:latin typeface="Times New Roman"/>
                <a:cs typeface="Times New Roman"/>
              </a:rPr>
              <a:t>з</a:t>
            </a:r>
            <a:r>
              <a:rPr sz="1400" b="1" dirty="0">
                <a:latin typeface="Times New Roman"/>
                <a:cs typeface="Times New Roman"/>
              </a:rPr>
              <a:t>д</a:t>
            </a:r>
            <a:r>
              <a:rPr sz="1400" b="1" spc="-10" dirty="0">
                <a:latin typeface="Times New Roman"/>
                <a:cs typeface="Times New Roman"/>
              </a:rPr>
              <a:t>н</a:t>
            </a:r>
            <a:r>
              <a:rPr sz="1400" b="1" dirty="0">
                <a:latin typeface="Times New Roman"/>
                <a:cs typeface="Times New Roman"/>
              </a:rPr>
              <a:t>ее	</a:t>
            </a:r>
            <a:r>
              <a:rPr sz="1400" b="1" spc="0" dirty="0">
                <a:latin typeface="Times New Roman"/>
                <a:cs typeface="Times New Roman"/>
              </a:rPr>
              <a:t>1</a:t>
            </a:r>
            <a:r>
              <a:rPr sz="1400" b="1" dirty="0">
                <a:latin typeface="Times New Roman"/>
                <a:cs typeface="Times New Roman"/>
              </a:rPr>
              <a:t>0	</a:t>
            </a:r>
            <a:r>
              <a:rPr sz="1400" b="1" spc="-10" dirty="0">
                <a:latin typeface="Times New Roman"/>
                <a:cs typeface="Times New Roman"/>
              </a:rPr>
              <a:t>м</a:t>
            </a:r>
            <a:r>
              <a:rPr sz="1400" b="1" dirty="0">
                <a:latin typeface="Times New Roman"/>
                <a:cs typeface="Times New Roman"/>
              </a:rPr>
              <a:t>а</a:t>
            </a:r>
            <a:r>
              <a:rPr sz="1400" b="1" spc="-30" dirty="0">
                <a:latin typeface="Times New Roman"/>
                <a:cs typeface="Times New Roman"/>
              </a:rPr>
              <a:t>р</a:t>
            </a:r>
            <a:r>
              <a:rPr sz="1400" b="1" spc="0" dirty="0">
                <a:latin typeface="Times New Roman"/>
                <a:cs typeface="Times New Roman"/>
              </a:rPr>
              <a:t>т</a:t>
            </a:r>
            <a:r>
              <a:rPr sz="1400" b="1" dirty="0">
                <a:latin typeface="Times New Roman"/>
                <a:cs typeface="Times New Roman"/>
              </a:rPr>
              <a:t>а	</a:t>
            </a:r>
            <a:r>
              <a:rPr sz="1400" b="1" spc="-10" dirty="0">
                <a:latin typeface="Times New Roman"/>
                <a:cs typeface="Times New Roman"/>
              </a:rPr>
              <a:t>2</a:t>
            </a:r>
            <a:r>
              <a:rPr sz="1400" b="1" dirty="0">
                <a:latin typeface="Times New Roman"/>
                <a:cs typeface="Times New Roman"/>
              </a:rPr>
              <a:t>0</a:t>
            </a:r>
            <a:r>
              <a:rPr sz="1400" b="1" spc="-10" dirty="0">
                <a:latin typeface="Times New Roman"/>
                <a:cs typeface="Times New Roman"/>
              </a:rPr>
              <a:t>1</a:t>
            </a:r>
            <a:r>
              <a:rPr sz="1400" b="1" spc="0" dirty="0">
                <a:latin typeface="Times New Roman"/>
                <a:cs typeface="Times New Roman"/>
              </a:rPr>
              <a:t>7</a:t>
            </a:r>
            <a:r>
              <a:rPr sz="1400" b="1" dirty="0">
                <a:latin typeface="Times New Roman"/>
                <a:cs typeface="Times New Roman"/>
              </a:rPr>
              <a:t>.	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л</a:t>
            </a:r>
            <a:r>
              <a:rPr sz="1400" dirty="0">
                <a:latin typeface="Times New Roman"/>
                <a:cs typeface="Times New Roman"/>
              </a:rPr>
              <a:t>и	в	с</a:t>
            </a:r>
            <a:r>
              <a:rPr sz="1400" spc="0" dirty="0">
                <a:latin typeface="Times New Roman"/>
                <a:cs typeface="Times New Roman"/>
              </a:rPr>
              <a:t>л</a:t>
            </a:r>
            <a:r>
              <a:rPr sz="1400" spc="-20" dirty="0">
                <a:latin typeface="Times New Roman"/>
                <a:cs typeface="Times New Roman"/>
              </a:rPr>
              <a:t>у</a:t>
            </a:r>
            <a:r>
              <a:rPr sz="1400" dirty="0">
                <a:latin typeface="Times New Roman"/>
                <a:cs typeface="Times New Roman"/>
              </a:rPr>
              <a:t>чае	пр</a:t>
            </a:r>
            <a:r>
              <a:rPr sz="1400" spc="-10" dirty="0">
                <a:latin typeface="Times New Roman"/>
                <a:cs typeface="Times New Roman"/>
              </a:rPr>
              <a:t>и</a:t>
            </a:r>
            <a:r>
              <a:rPr sz="1400" dirty="0">
                <a:latin typeface="Times New Roman"/>
                <a:cs typeface="Times New Roman"/>
              </a:rPr>
              <a:t>нятия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8739" y="3815588"/>
            <a:ext cx="441325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imes New Roman"/>
                <a:cs typeface="Times New Roman"/>
              </a:rPr>
              <a:t>федерального </a:t>
            </a:r>
            <a:r>
              <a:rPr sz="1400" spc="-20" dirty="0">
                <a:latin typeface="Times New Roman"/>
                <a:cs typeface="Times New Roman"/>
              </a:rPr>
              <a:t>закона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 </a:t>
            </a:r>
            <a:r>
              <a:rPr sz="1400" spc="0" dirty="0">
                <a:latin typeface="Times New Roman"/>
                <a:cs typeface="Times New Roman"/>
              </a:rPr>
              <a:t>внесении </a:t>
            </a:r>
            <a:r>
              <a:rPr sz="1400" spc="-5" dirty="0">
                <a:latin typeface="Times New Roman"/>
                <a:cs typeface="Times New Roman"/>
              </a:rPr>
              <a:t>изменений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ФЗ </a:t>
            </a:r>
            <a:r>
              <a:rPr sz="1400" dirty="0">
                <a:latin typeface="Times New Roman"/>
                <a:cs typeface="Times New Roman"/>
              </a:rPr>
              <a:t>о  </a:t>
            </a:r>
            <a:r>
              <a:rPr sz="1400" spc="-15" dirty="0">
                <a:latin typeface="Times New Roman"/>
                <a:cs typeface="Times New Roman"/>
              </a:rPr>
              <a:t>бюджете </a:t>
            </a:r>
            <a:r>
              <a:rPr sz="1400" dirty="0">
                <a:latin typeface="Times New Roman"/>
                <a:cs typeface="Times New Roman"/>
              </a:rPr>
              <a:t>– не </a:t>
            </a:r>
            <a:r>
              <a:rPr sz="1400" spc="-10" dirty="0">
                <a:latin typeface="Times New Roman"/>
                <a:cs typeface="Times New Roman"/>
              </a:rPr>
              <a:t>позднее </a:t>
            </a:r>
            <a:r>
              <a:rPr sz="1400" dirty="0">
                <a:solidFill>
                  <a:srgbClr val="FF0000"/>
                </a:solidFill>
                <a:latin typeface="Times New Roman"/>
                <a:cs typeface="Times New Roman"/>
              </a:rPr>
              <a:t>45 </a:t>
            </a:r>
            <a:r>
              <a:rPr sz="1400" spc="-10" dirty="0">
                <a:solidFill>
                  <a:srgbClr val="FF0000"/>
                </a:solidFill>
                <a:latin typeface="Times New Roman"/>
                <a:cs typeface="Times New Roman"/>
              </a:rPr>
              <a:t>рабочих </a:t>
            </a:r>
            <a:r>
              <a:rPr sz="1400" spc="-5" dirty="0">
                <a:solidFill>
                  <a:srgbClr val="FF0000"/>
                </a:solidFill>
                <a:latin typeface="Times New Roman"/>
                <a:cs typeface="Times New Roman"/>
              </a:rPr>
              <a:t>дней </a:t>
            </a:r>
            <a:r>
              <a:rPr sz="1400" dirty="0">
                <a:latin typeface="Times New Roman"/>
                <a:cs typeface="Times New Roman"/>
              </a:rPr>
              <a:t>со </a:t>
            </a:r>
            <a:r>
              <a:rPr sz="1400" spc="-5" dirty="0">
                <a:latin typeface="Times New Roman"/>
                <a:cs typeface="Times New Roman"/>
              </a:rPr>
              <a:t>дня вступления  </a:t>
            </a:r>
            <a:r>
              <a:rPr sz="1400" dirty="0">
                <a:latin typeface="Times New Roman"/>
                <a:cs typeface="Times New Roman"/>
              </a:rPr>
              <a:t>в силу </a:t>
            </a:r>
            <a:r>
              <a:rPr sz="1400" spc="-10" dirty="0">
                <a:latin typeface="Times New Roman"/>
                <a:cs typeface="Times New Roman"/>
              </a:rPr>
              <a:t>указанного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ФЗ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651375" y="2321814"/>
            <a:ext cx="44145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76580" algn="l"/>
              </a:tabLst>
            </a:pPr>
            <a:r>
              <a:rPr sz="1400" dirty="0">
                <a:solidFill>
                  <a:srgbClr val="FF0000"/>
                </a:solidFill>
                <a:latin typeface="Times New Roman"/>
                <a:cs typeface="Times New Roman"/>
              </a:rPr>
              <a:t>п.2	</a:t>
            </a:r>
            <a:r>
              <a:rPr sz="1600" spc="-5" dirty="0">
                <a:latin typeface="Times New Roman"/>
                <a:cs typeface="Times New Roman"/>
              </a:rPr>
              <a:t>на осуществление </a:t>
            </a:r>
            <a:r>
              <a:rPr sz="1600" spc="-10" dirty="0">
                <a:latin typeface="Times New Roman"/>
                <a:cs typeface="Times New Roman"/>
              </a:rPr>
              <a:t>закупок товаров,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работ,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651375" y="2540660"/>
            <a:ext cx="4415790" cy="105410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7620" algn="just">
              <a:lnSpc>
                <a:spcPct val="106200"/>
              </a:lnSpc>
              <a:spcBef>
                <a:spcPts val="170"/>
              </a:spcBef>
            </a:pPr>
            <a:r>
              <a:rPr sz="1600" spc="-10" dirty="0">
                <a:latin typeface="Times New Roman"/>
                <a:cs typeface="Times New Roman"/>
              </a:rPr>
              <a:t>услуг </a:t>
            </a:r>
            <a:r>
              <a:rPr sz="1600" spc="-15" dirty="0">
                <a:latin typeface="Times New Roman"/>
                <a:cs typeface="Times New Roman"/>
              </a:rPr>
              <a:t>подлежат </a:t>
            </a:r>
            <a:r>
              <a:rPr sz="1600" spc="-5" dirty="0">
                <a:latin typeface="Times New Roman"/>
                <a:cs typeface="Times New Roman"/>
              </a:rPr>
              <a:t>распределению </a:t>
            </a:r>
            <a:r>
              <a:rPr sz="1600" b="1" spc="-5" dirty="0">
                <a:latin typeface="Times New Roman"/>
                <a:cs typeface="Times New Roman"/>
              </a:rPr>
              <a:t>не </a:t>
            </a:r>
            <a:r>
              <a:rPr sz="1600" b="1" spc="-10" dirty="0">
                <a:latin typeface="Times New Roman"/>
                <a:cs typeface="Times New Roman"/>
              </a:rPr>
              <a:t>позднее </a:t>
            </a:r>
            <a:r>
              <a:rPr sz="16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20-го  </a:t>
            </a:r>
            <a:r>
              <a:rPr sz="16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рабочего </a:t>
            </a:r>
            <a:r>
              <a:rPr sz="16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дня </a:t>
            </a:r>
            <a:r>
              <a:rPr sz="1600" b="1" spc="-10" dirty="0">
                <a:latin typeface="Times New Roman"/>
                <a:cs typeface="Times New Roman"/>
              </a:rPr>
              <a:t>после </a:t>
            </a:r>
            <a:r>
              <a:rPr sz="1600" b="1" spc="-5" dirty="0">
                <a:latin typeface="Times New Roman"/>
                <a:cs typeface="Times New Roman"/>
              </a:rPr>
              <a:t>их </a:t>
            </a:r>
            <a:r>
              <a:rPr sz="1600" b="1" spc="-10" dirty="0">
                <a:latin typeface="Times New Roman"/>
                <a:cs typeface="Times New Roman"/>
              </a:rPr>
              <a:t>отражения </a:t>
            </a:r>
            <a:r>
              <a:rPr sz="1600" b="1" spc="-5" dirty="0">
                <a:latin typeface="Times New Roman"/>
                <a:cs typeface="Times New Roman"/>
              </a:rPr>
              <a:t>на лицевых  </a:t>
            </a:r>
            <a:r>
              <a:rPr sz="1600" b="1" spc="-10" dirty="0">
                <a:latin typeface="Times New Roman"/>
                <a:cs typeface="Times New Roman"/>
              </a:rPr>
              <a:t>счетах</a:t>
            </a:r>
            <a:r>
              <a:rPr sz="1600" b="1" spc="2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ГРБС</a:t>
            </a:r>
            <a:r>
              <a:rPr sz="1600" spc="-10" dirty="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 marL="467995">
              <a:lnSpc>
                <a:spcPct val="100000"/>
              </a:lnSpc>
              <a:spcBef>
                <a:spcPts val="95"/>
              </a:spcBef>
              <a:tabLst>
                <a:tab pos="3218180" algn="l"/>
              </a:tabLst>
            </a:pPr>
            <a:r>
              <a:rPr sz="1500" spc="-5" dirty="0">
                <a:latin typeface="Times New Roman"/>
                <a:cs typeface="Times New Roman"/>
              </a:rPr>
              <a:t>на </a:t>
            </a:r>
            <a:r>
              <a:rPr sz="1500" spc="26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осуществление </a:t>
            </a:r>
            <a:r>
              <a:rPr sz="1500" spc="265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Times New Roman"/>
                <a:cs typeface="Times New Roman"/>
              </a:rPr>
              <a:t>бюджетных	</a:t>
            </a:r>
            <a:r>
              <a:rPr sz="1500" spc="-5" dirty="0">
                <a:latin typeface="Times New Roman"/>
                <a:cs typeface="Times New Roman"/>
              </a:rPr>
              <a:t>инвестиций</a:t>
            </a:r>
            <a:r>
              <a:rPr sz="1500" spc="1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и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651375" y="3571747"/>
            <a:ext cx="441452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latin typeface="Times New Roman"/>
                <a:cs typeface="Times New Roman"/>
              </a:rPr>
              <a:t>предоставление </a:t>
            </a:r>
            <a:r>
              <a:rPr sz="1500" spc="-10" dirty="0">
                <a:latin typeface="Times New Roman"/>
                <a:cs typeface="Times New Roman"/>
              </a:rPr>
              <a:t>субсидий на </a:t>
            </a:r>
            <a:r>
              <a:rPr sz="1500" spc="-5" dirty="0">
                <a:latin typeface="Times New Roman"/>
                <a:cs typeface="Times New Roman"/>
              </a:rPr>
              <a:t>осуществление  </a:t>
            </a:r>
            <a:r>
              <a:rPr sz="1500" spc="-10" dirty="0">
                <a:latin typeface="Times New Roman"/>
                <a:cs typeface="Times New Roman"/>
              </a:rPr>
              <a:t>капитальных </a:t>
            </a:r>
            <a:r>
              <a:rPr sz="1500" spc="-15" dirty="0">
                <a:latin typeface="Times New Roman"/>
                <a:cs typeface="Times New Roman"/>
              </a:rPr>
              <a:t>вложений подлежат </a:t>
            </a:r>
            <a:r>
              <a:rPr sz="1500" spc="-10" dirty="0">
                <a:latin typeface="Times New Roman"/>
                <a:cs typeface="Times New Roman"/>
              </a:rPr>
              <a:t>распределению </a:t>
            </a:r>
            <a:r>
              <a:rPr sz="1500" b="1" spc="-5" dirty="0">
                <a:latin typeface="Times New Roman"/>
                <a:cs typeface="Times New Roman"/>
              </a:rPr>
              <a:t>не  </a:t>
            </a:r>
            <a:r>
              <a:rPr sz="1500" b="1" spc="-10" dirty="0">
                <a:latin typeface="Times New Roman"/>
                <a:cs typeface="Times New Roman"/>
              </a:rPr>
              <a:t>позднее </a:t>
            </a:r>
            <a:r>
              <a:rPr sz="15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45-го </a:t>
            </a:r>
            <a:r>
              <a:rPr sz="15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рабочего </a:t>
            </a:r>
            <a:r>
              <a:rPr sz="1500" b="1" dirty="0">
                <a:solidFill>
                  <a:srgbClr val="FF0000"/>
                </a:solidFill>
                <a:latin typeface="Times New Roman"/>
                <a:cs typeface="Times New Roman"/>
              </a:rPr>
              <a:t>дня </a:t>
            </a:r>
            <a:r>
              <a:rPr sz="1500" b="1" spc="-5" dirty="0">
                <a:latin typeface="Times New Roman"/>
                <a:cs typeface="Times New Roman"/>
              </a:rPr>
              <a:t>после их </a:t>
            </a:r>
            <a:r>
              <a:rPr sz="1500" b="1" spc="-10" dirty="0">
                <a:latin typeface="Times New Roman"/>
                <a:cs typeface="Times New Roman"/>
              </a:rPr>
              <a:t>отражения </a:t>
            </a:r>
            <a:r>
              <a:rPr sz="1500" b="1" spc="-5" dirty="0">
                <a:latin typeface="Times New Roman"/>
                <a:cs typeface="Times New Roman"/>
              </a:rPr>
              <a:t>на  лицевых </a:t>
            </a:r>
            <a:r>
              <a:rPr sz="1500" b="1" spc="-10" dirty="0">
                <a:latin typeface="Times New Roman"/>
                <a:cs typeface="Times New Roman"/>
              </a:rPr>
              <a:t>счетах</a:t>
            </a:r>
            <a:r>
              <a:rPr sz="1500" b="1" dirty="0">
                <a:latin typeface="Times New Roman"/>
                <a:cs typeface="Times New Roman"/>
              </a:rPr>
              <a:t> </a:t>
            </a:r>
            <a:r>
              <a:rPr sz="1500" b="1" spc="-5" dirty="0">
                <a:latin typeface="Times New Roman"/>
                <a:cs typeface="Times New Roman"/>
              </a:rPr>
              <a:t>ГРБС</a:t>
            </a:r>
            <a:r>
              <a:rPr sz="1500" spc="-5" dirty="0"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8739" y="4472661"/>
            <a:ext cx="8987790" cy="2387600"/>
          </a:xfrm>
          <a:prstGeom prst="rect">
            <a:avLst/>
          </a:prstGeom>
        </p:spPr>
        <p:txBody>
          <a:bodyPr vert="horz" wrap="square" lIns="0" tIns="116839" rIns="0" bIns="0" rtlCol="0">
            <a:spAutoFit/>
          </a:bodyPr>
          <a:lstStyle/>
          <a:p>
            <a:pPr marL="2906395">
              <a:lnSpc>
                <a:spcPct val="100000"/>
              </a:lnSpc>
              <a:spcBef>
                <a:spcPts val="919"/>
              </a:spcBef>
            </a:pPr>
            <a:r>
              <a:rPr sz="1600" b="1" spc="-10" dirty="0">
                <a:latin typeface="Times New Roman"/>
                <a:cs typeface="Times New Roman"/>
              </a:rPr>
              <a:t>Не </a:t>
            </a:r>
            <a:r>
              <a:rPr sz="1600" b="1" spc="-5" dirty="0">
                <a:latin typeface="Times New Roman"/>
                <a:cs typeface="Times New Roman"/>
              </a:rPr>
              <a:t>распространяется на </a:t>
            </a:r>
            <a:r>
              <a:rPr sz="1600" b="1" spc="-10" dirty="0">
                <a:latin typeface="Times New Roman"/>
                <a:cs typeface="Times New Roman"/>
              </a:rPr>
              <a:t>ЛБО</a:t>
            </a:r>
            <a:r>
              <a:rPr sz="1600" b="1" spc="7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(</a:t>
            </a:r>
            <a:r>
              <a:rPr sz="1600" spc="-5" dirty="0">
                <a:solidFill>
                  <a:srgbClr val="FF0000"/>
                </a:solidFill>
                <a:latin typeface="Times New Roman"/>
                <a:cs typeface="Times New Roman"/>
              </a:rPr>
              <a:t>п.3</a:t>
            </a:r>
            <a:r>
              <a:rPr sz="1600" b="1" spc="-5" dirty="0">
                <a:latin typeface="Times New Roman"/>
                <a:cs typeface="Times New Roman"/>
              </a:rPr>
              <a:t>)</a:t>
            </a:r>
            <a:endParaRPr sz="1600" dirty="0">
              <a:latin typeface="Times New Roman"/>
              <a:cs typeface="Times New Roman"/>
            </a:endParaRPr>
          </a:p>
          <a:p>
            <a:pPr marL="12700" marR="6985" indent="88265">
              <a:lnSpc>
                <a:spcPct val="100000"/>
              </a:lnSpc>
              <a:spcBef>
                <a:spcPts val="725"/>
              </a:spcBef>
              <a:buChar char="-"/>
              <a:tabLst>
                <a:tab pos="248920" algn="l"/>
              </a:tabLst>
            </a:pPr>
            <a:r>
              <a:rPr sz="1400" spc="-5" dirty="0">
                <a:latin typeface="Times New Roman"/>
                <a:cs typeface="Times New Roman"/>
              </a:rPr>
              <a:t>подлежащие перераспределению </a:t>
            </a:r>
            <a:r>
              <a:rPr sz="1400" dirty="0">
                <a:latin typeface="Times New Roman"/>
                <a:cs typeface="Times New Roman"/>
              </a:rPr>
              <a:t>между </a:t>
            </a:r>
            <a:r>
              <a:rPr sz="1400" spc="-5" dirty="0">
                <a:latin typeface="Times New Roman"/>
                <a:cs typeface="Times New Roman"/>
              </a:rPr>
              <a:t>ГРБС </a:t>
            </a:r>
            <a:r>
              <a:rPr sz="1400" dirty="0">
                <a:latin typeface="Times New Roman"/>
                <a:cs typeface="Times New Roman"/>
              </a:rPr>
              <a:t>по основаниям, </a:t>
            </a:r>
            <a:r>
              <a:rPr sz="1400" spc="-5" dirty="0">
                <a:latin typeface="Times New Roman"/>
                <a:cs typeface="Times New Roman"/>
              </a:rPr>
              <a:t>предусмотренным </a:t>
            </a:r>
            <a:r>
              <a:rPr sz="1400" spc="-15" dirty="0">
                <a:latin typeface="Times New Roman"/>
                <a:cs typeface="Times New Roman"/>
              </a:rPr>
              <a:t>законодательными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иными  нормативными правовыми актами </a:t>
            </a:r>
            <a:r>
              <a:rPr sz="1400" spc="-10" dirty="0">
                <a:latin typeface="Times New Roman"/>
                <a:cs typeface="Times New Roman"/>
              </a:rPr>
              <a:t>Российской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Федерации;</a:t>
            </a:r>
            <a:endParaRPr sz="1400" dirty="0">
              <a:latin typeface="Times New Roman"/>
              <a:cs typeface="Times New Roman"/>
            </a:endParaRPr>
          </a:p>
          <a:p>
            <a:pPr marL="204470" indent="-103505">
              <a:lnSpc>
                <a:spcPct val="100000"/>
              </a:lnSpc>
              <a:buChar char="-"/>
              <a:tabLst>
                <a:tab pos="205104" algn="l"/>
              </a:tabLst>
            </a:pPr>
            <a:r>
              <a:rPr sz="1400" spc="-5" dirty="0">
                <a:latin typeface="Times New Roman"/>
                <a:cs typeface="Times New Roman"/>
              </a:rPr>
              <a:t>подлежащие </a:t>
            </a:r>
            <a:r>
              <a:rPr sz="1400" dirty="0">
                <a:latin typeface="Times New Roman"/>
                <a:cs typeface="Times New Roman"/>
              </a:rPr>
              <a:t>распределению </a:t>
            </a:r>
            <a:r>
              <a:rPr sz="1400" spc="-5" dirty="0">
                <a:latin typeface="Times New Roman"/>
                <a:cs typeface="Times New Roman"/>
              </a:rPr>
              <a:t>ПБС, </a:t>
            </a:r>
            <a:r>
              <a:rPr sz="1400" spc="-10" dirty="0">
                <a:latin typeface="Times New Roman"/>
                <a:cs typeface="Times New Roman"/>
              </a:rPr>
              <a:t>находящимся </a:t>
            </a:r>
            <a:r>
              <a:rPr sz="1400" spc="-5" dirty="0">
                <a:latin typeface="Times New Roman"/>
                <a:cs typeface="Times New Roman"/>
              </a:rPr>
              <a:t>за пределами </a:t>
            </a:r>
            <a:r>
              <a:rPr sz="1400" spc="-10" dirty="0">
                <a:latin typeface="Times New Roman"/>
                <a:cs typeface="Times New Roman"/>
              </a:rPr>
              <a:t>Российской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Федерации;</a:t>
            </a:r>
            <a:endParaRPr sz="1400" dirty="0">
              <a:latin typeface="Times New Roman"/>
              <a:cs typeface="Times New Roman"/>
            </a:endParaRPr>
          </a:p>
          <a:p>
            <a:pPr marL="204470" indent="-103505">
              <a:lnSpc>
                <a:spcPct val="100000"/>
              </a:lnSpc>
              <a:buChar char="-"/>
              <a:tabLst>
                <a:tab pos="205104" algn="l"/>
              </a:tabLst>
            </a:pPr>
            <a:r>
              <a:rPr sz="1400" dirty="0">
                <a:latin typeface="Times New Roman"/>
                <a:cs typeface="Times New Roman"/>
              </a:rPr>
              <a:t>на принятие и </a:t>
            </a:r>
            <a:r>
              <a:rPr sz="1400" spc="-5" dirty="0">
                <a:latin typeface="Times New Roman"/>
                <a:cs typeface="Times New Roman"/>
              </a:rPr>
              <a:t>исполнение международных </a:t>
            </a:r>
            <a:r>
              <a:rPr sz="1400" spc="-10" dirty="0">
                <a:latin typeface="Times New Roman"/>
                <a:cs typeface="Times New Roman"/>
              </a:rPr>
              <a:t>обязательств Российской</a:t>
            </a:r>
            <a:r>
              <a:rPr sz="1400" spc="-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Федерации;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88265" algn="just">
              <a:lnSpc>
                <a:spcPct val="100000"/>
              </a:lnSpc>
              <a:buChar char="-"/>
              <a:tabLst>
                <a:tab pos="236854" algn="l"/>
              </a:tabLst>
            </a:pPr>
            <a:r>
              <a:rPr sz="1400" dirty="0">
                <a:latin typeface="Times New Roman"/>
                <a:cs typeface="Times New Roman"/>
              </a:rPr>
              <a:t>на </a:t>
            </a:r>
            <a:r>
              <a:rPr sz="1400" spc="-5" dirty="0">
                <a:latin typeface="Times New Roman"/>
                <a:cs typeface="Times New Roman"/>
              </a:rPr>
              <a:t>принятие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исполнение </a:t>
            </a:r>
            <a:r>
              <a:rPr sz="1400" spc="-10" dirty="0">
                <a:latin typeface="Times New Roman"/>
                <a:cs typeface="Times New Roman"/>
              </a:rPr>
              <a:t>обязательств, </a:t>
            </a:r>
            <a:r>
              <a:rPr sz="1400" spc="-5" dirty="0">
                <a:latin typeface="Times New Roman"/>
                <a:cs typeface="Times New Roman"/>
              </a:rPr>
              <a:t>возникающих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связи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процессуальными </a:t>
            </a:r>
            <a:r>
              <a:rPr sz="1400" spc="-10" dirty="0">
                <a:latin typeface="Times New Roman"/>
                <a:cs typeface="Times New Roman"/>
              </a:rPr>
              <a:t>издержками, </a:t>
            </a:r>
            <a:r>
              <a:rPr sz="1400" spc="-5" dirty="0">
                <a:latin typeface="Times New Roman"/>
                <a:cs typeface="Times New Roman"/>
              </a:rPr>
              <a:t>связанными </a:t>
            </a:r>
            <a:r>
              <a:rPr sz="1400" dirty="0">
                <a:latin typeface="Times New Roman"/>
                <a:cs typeface="Times New Roman"/>
              </a:rPr>
              <a:t>с  </a:t>
            </a:r>
            <a:r>
              <a:rPr sz="1400" spc="-10" dirty="0">
                <a:latin typeface="Times New Roman"/>
                <a:cs typeface="Times New Roman"/>
              </a:rPr>
              <a:t>производством </a:t>
            </a:r>
            <a:r>
              <a:rPr sz="1400" spc="-5" dirty="0">
                <a:latin typeface="Times New Roman"/>
                <a:cs typeface="Times New Roman"/>
              </a:rPr>
              <a:t>по </a:t>
            </a:r>
            <a:r>
              <a:rPr sz="1400" spc="-10" dirty="0">
                <a:latin typeface="Times New Roman"/>
                <a:cs typeface="Times New Roman"/>
              </a:rPr>
              <a:t>уголовному </a:t>
            </a:r>
            <a:r>
              <a:rPr sz="1400" spc="-35" dirty="0">
                <a:latin typeface="Times New Roman"/>
                <a:cs typeface="Times New Roman"/>
              </a:rPr>
              <a:t>делу, </a:t>
            </a:r>
            <a:r>
              <a:rPr sz="1400" spc="-10" dirty="0">
                <a:latin typeface="Times New Roman"/>
                <a:cs typeface="Times New Roman"/>
              </a:rPr>
              <a:t>издержками, </a:t>
            </a:r>
            <a:r>
              <a:rPr sz="1400" spc="-5" dirty="0">
                <a:latin typeface="Times New Roman"/>
                <a:cs typeface="Times New Roman"/>
              </a:rPr>
              <a:t>связанными </a:t>
            </a:r>
            <a:r>
              <a:rPr sz="1400" dirty="0">
                <a:latin typeface="Times New Roman"/>
                <a:cs typeface="Times New Roman"/>
              </a:rPr>
              <a:t>с рассмотрением </a:t>
            </a:r>
            <a:r>
              <a:rPr sz="1400" spc="-15" dirty="0">
                <a:latin typeface="Times New Roman"/>
                <a:cs typeface="Times New Roman"/>
              </a:rPr>
              <a:t>гражданского </a:t>
            </a:r>
            <a:r>
              <a:rPr sz="1400" spc="-5" dirty="0">
                <a:latin typeface="Times New Roman"/>
                <a:cs typeface="Times New Roman"/>
              </a:rPr>
              <a:t>дела,  административного </a:t>
            </a:r>
            <a:r>
              <a:rPr sz="1400" dirty="0">
                <a:latin typeface="Times New Roman"/>
                <a:cs typeface="Times New Roman"/>
              </a:rPr>
              <a:t>дела, </a:t>
            </a:r>
            <a:r>
              <a:rPr sz="1400" u="sng" dirty="0">
                <a:latin typeface="Times New Roman"/>
                <a:cs typeface="Times New Roman"/>
              </a:rPr>
              <a:t>дела по </a:t>
            </a:r>
            <a:r>
              <a:rPr sz="1400" u="sng" spc="-15" dirty="0">
                <a:latin typeface="Times New Roman"/>
                <a:cs typeface="Times New Roman"/>
              </a:rPr>
              <a:t>экономическому </a:t>
            </a:r>
            <a:r>
              <a:rPr sz="1400" u="sng" spc="-30" dirty="0">
                <a:latin typeface="Times New Roman"/>
                <a:cs typeface="Times New Roman"/>
              </a:rPr>
              <a:t>спору</a:t>
            </a:r>
            <a:r>
              <a:rPr sz="1400" spc="-30" dirty="0">
                <a:latin typeface="Times New Roman"/>
                <a:cs typeface="Times New Roman"/>
              </a:rPr>
              <a:t>, </a:t>
            </a:r>
            <a:r>
              <a:rPr sz="1400" dirty="0">
                <a:latin typeface="Times New Roman"/>
                <a:cs typeface="Times New Roman"/>
              </a:rPr>
              <a:t>а </a:t>
            </a:r>
            <a:r>
              <a:rPr sz="1400" spc="-5" dirty="0">
                <a:latin typeface="Times New Roman"/>
                <a:cs typeface="Times New Roman"/>
              </a:rPr>
              <a:t>также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выполнением требований </a:t>
            </a:r>
            <a:r>
              <a:rPr sz="1400" spc="-15" dirty="0">
                <a:latin typeface="Times New Roman"/>
                <a:cs typeface="Times New Roman"/>
              </a:rPr>
              <a:t>Конституционного </a:t>
            </a:r>
            <a:r>
              <a:rPr sz="1400" spc="-35" dirty="0">
                <a:latin typeface="Times New Roman"/>
                <a:cs typeface="Times New Roman"/>
              </a:rPr>
              <a:t>Суда  </a:t>
            </a:r>
            <a:r>
              <a:rPr sz="1400" spc="-10" dirty="0">
                <a:latin typeface="Times New Roman"/>
                <a:cs typeface="Times New Roman"/>
              </a:rPr>
              <a:t>Российской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Федерации;</a:t>
            </a:r>
            <a:endParaRPr sz="1400" dirty="0">
              <a:latin typeface="Times New Roman"/>
              <a:cs typeface="Times New Roman"/>
            </a:endParaRPr>
          </a:p>
          <a:p>
            <a:pPr marL="204470" indent="-103505">
              <a:lnSpc>
                <a:spcPct val="100000"/>
              </a:lnSpc>
              <a:buChar char="-"/>
              <a:tabLst>
                <a:tab pos="205104" algn="l"/>
              </a:tabLst>
            </a:pPr>
            <a:r>
              <a:rPr sz="1400" dirty="0">
                <a:latin typeface="Times New Roman"/>
                <a:cs typeface="Times New Roman"/>
              </a:rPr>
              <a:t>не превышающие 10 </a:t>
            </a:r>
            <a:r>
              <a:rPr sz="1400" spc="-5" dirty="0">
                <a:latin typeface="Times New Roman"/>
                <a:cs typeface="Times New Roman"/>
              </a:rPr>
              <a:t>процентов </a:t>
            </a:r>
            <a:r>
              <a:rPr sz="1400" dirty="0">
                <a:latin typeface="Times New Roman"/>
                <a:cs typeface="Times New Roman"/>
              </a:rPr>
              <a:t>общей </a:t>
            </a:r>
            <a:r>
              <a:rPr sz="1400" spc="-15" dirty="0">
                <a:latin typeface="Times New Roman"/>
                <a:cs typeface="Times New Roman"/>
              </a:rPr>
              <a:t>суммы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ЛБО.</a:t>
            </a:r>
            <a:endParaRPr sz="1400" dirty="0">
              <a:latin typeface="Times New Roman"/>
              <a:cs typeface="Times New Roman"/>
            </a:endParaRPr>
          </a:p>
        </p:txBody>
      </p:sp>
      <p:pic>
        <p:nvPicPr>
          <p:cNvPr id="27" name="Picture 5">
            <a:extLst>
              <a:ext uri="{FF2B5EF4-FFF2-40B4-BE49-F238E27FC236}">
                <a16:creationId xmlns:a16="http://schemas.microsoft.com/office/drawing/2014/main" id="{03FDE80C-FB49-4BF0-8E00-34E3F8C20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709"/>
            <a:ext cx="9144000" cy="796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F961C59C-B7AF-450D-908E-341E21819C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368"/>
            <a:ext cx="91440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Республике Карелия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C2BB6C0D-C08D-4E12-964A-E662F8D6D790}"/>
              </a:ext>
            </a:extLst>
          </p:cNvPr>
          <p:cNvSpPr/>
          <p:nvPr/>
        </p:nvSpPr>
        <p:spPr>
          <a:xfrm>
            <a:off x="78739" y="963772"/>
            <a:ext cx="86080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У</a:t>
            </a:r>
            <a:r>
              <a:rPr kumimoji="0" lang="ru-RU" sz="1600" b="1" i="0" u="none" strike="noStrike" kern="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т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в</a:t>
            </a:r>
            <a:r>
              <a:rPr kumimoji="0" lang="ru-RU" sz="1600" b="1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ер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ж</a:t>
            </a:r>
            <a:r>
              <a:rPr kumimoji="0" lang="ru-RU" sz="1600" b="1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д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е</a:t>
            </a:r>
            <a:r>
              <a:rPr kumimoji="0" lang="ru-RU" sz="1600" b="1" i="0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н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ие</a:t>
            </a:r>
            <a:r>
              <a:rPr kumimoji="0" lang="ru-RU" sz="1600" b="1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, </a:t>
            </a:r>
            <a:r>
              <a:rPr kumimoji="0" lang="ru-RU" sz="1600" b="1" i="0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и</a:t>
            </a:r>
            <a:r>
              <a:rPr kumimoji="0" lang="ru-RU" sz="1600" b="1" i="0" u="none" strike="noStrike" kern="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з</a:t>
            </a:r>
            <a:r>
              <a:rPr kumimoji="0" lang="ru-RU" sz="1600" b="1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мен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е</a:t>
            </a:r>
            <a:r>
              <a:rPr kumimoji="0" lang="ru-RU" sz="1600" b="1" i="0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н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и</a:t>
            </a:r>
            <a:r>
              <a:rPr kumimoji="0" lang="ru-RU" sz="1600" b="1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е, 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д</a:t>
            </a:r>
            <a:r>
              <a:rPr kumimoji="0" lang="ru-RU" sz="1600" b="1" i="0" u="none" strike="noStrike" kern="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о</a:t>
            </a:r>
            <a:r>
              <a:rPr kumimoji="0" lang="ru-RU" sz="1600" b="1" i="0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в</a:t>
            </a:r>
            <a:r>
              <a:rPr kumimoji="0" lang="ru-RU" sz="1600" b="1" i="0" u="none" strike="noStrike" kern="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е</a:t>
            </a:r>
            <a:r>
              <a:rPr kumimoji="0" lang="ru-RU" sz="1600" b="1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дение </a:t>
            </a:r>
            <a:r>
              <a:rPr lang="ru-RU" sz="1600" b="1" spc="-10" dirty="0">
                <a:latin typeface="Times New Roman"/>
                <a:cs typeface="Times New Roman"/>
              </a:rPr>
              <a:t>л</a:t>
            </a:r>
            <a:r>
              <a:rPr lang="ru-RU" sz="1600" b="1" dirty="0">
                <a:latin typeface="Times New Roman"/>
                <a:cs typeface="Times New Roman"/>
              </a:rPr>
              <a:t>и</a:t>
            </a:r>
            <a:r>
              <a:rPr lang="ru-RU" sz="1600" b="1" spc="-5" dirty="0">
                <a:latin typeface="Times New Roman"/>
                <a:cs typeface="Times New Roman"/>
              </a:rPr>
              <a:t>м</a:t>
            </a:r>
            <a:r>
              <a:rPr lang="ru-RU" sz="1600" b="1" dirty="0">
                <a:latin typeface="Times New Roman"/>
                <a:cs typeface="Times New Roman"/>
              </a:rPr>
              <a:t>и</a:t>
            </a:r>
            <a:r>
              <a:rPr lang="ru-RU" sz="1600" b="1" spc="-50" dirty="0">
                <a:latin typeface="Times New Roman"/>
                <a:cs typeface="Times New Roman"/>
              </a:rPr>
              <a:t>т</a:t>
            </a:r>
            <a:r>
              <a:rPr lang="ru-RU" sz="1600" b="1" spc="-40" dirty="0">
                <a:latin typeface="Times New Roman"/>
                <a:cs typeface="Times New Roman"/>
              </a:rPr>
              <a:t>о</a:t>
            </a:r>
            <a:r>
              <a:rPr lang="ru-RU" sz="1600" b="1" spc="-5" dirty="0">
                <a:latin typeface="Times New Roman"/>
                <a:cs typeface="Times New Roman"/>
              </a:rPr>
              <a:t>в </a:t>
            </a:r>
            <a:r>
              <a:rPr lang="ru-RU" sz="1600" b="1" spc="5" dirty="0">
                <a:latin typeface="Times New Roman"/>
                <a:cs typeface="Times New Roman"/>
              </a:rPr>
              <a:t>б</a:t>
            </a:r>
            <a:r>
              <a:rPr lang="ru-RU" sz="1600" b="1" spc="-100" dirty="0">
                <a:latin typeface="Times New Roman"/>
                <a:cs typeface="Times New Roman"/>
              </a:rPr>
              <a:t>ю</a:t>
            </a:r>
            <a:r>
              <a:rPr lang="ru-RU" sz="1600" b="1" dirty="0">
                <a:latin typeface="Times New Roman"/>
                <a:cs typeface="Times New Roman"/>
              </a:rPr>
              <a:t>д</a:t>
            </a:r>
            <a:r>
              <a:rPr lang="ru-RU" sz="1600" b="1" spc="-25" dirty="0">
                <a:latin typeface="Times New Roman"/>
                <a:cs typeface="Times New Roman"/>
              </a:rPr>
              <a:t>ж</a:t>
            </a:r>
            <a:r>
              <a:rPr lang="ru-RU" sz="1600" b="1" dirty="0">
                <a:latin typeface="Times New Roman"/>
                <a:cs typeface="Times New Roman"/>
              </a:rPr>
              <a:t>е</a:t>
            </a:r>
            <a:r>
              <a:rPr lang="ru-RU" sz="1600" b="1" spc="-25" dirty="0">
                <a:latin typeface="Times New Roman"/>
                <a:cs typeface="Times New Roman"/>
              </a:rPr>
              <a:t>т</a:t>
            </a:r>
            <a:r>
              <a:rPr lang="ru-RU" sz="1600" b="1" dirty="0">
                <a:latin typeface="Times New Roman"/>
                <a:cs typeface="Times New Roman"/>
              </a:rPr>
              <a:t>н</a:t>
            </a:r>
            <a:r>
              <a:rPr lang="ru-RU" sz="1600" b="1" spc="-5" dirty="0">
                <a:latin typeface="Times New Roman"/>
                <a:cs typeface="Times New Roman"/>
              </a:rPr>
              <a:t>ых о</a:t>
            </a:r>
            <a:r>
              <a:rPr lang="ru-RU" sz="1600" b="1" spc="-40" dirty="0">
                <a:latin typeface="Times New Roman"/>
                <a:cs typeface="Times New Roman"/>
              </a:rPr>
              <a:t>б</a:t>
            </a:r>
            <a:r>
              <a:rPr lang="ru-RU" sz="1600" b="1" spc="-10" dirty="0">
                <a:latin typeface="Times New Roman"/>
                <a:cs typeface="Times New Roman"/>
              </a:rPr>
              <a:t>яз</a:t>
            </a:r>
            <a:r>
              <a:rPr lang="ru-RU" sz="1600" b="1" spc="-40" dirty="0">
                <a:latin typeface="Times New Roman"/>
                <a:cs typeface="Times New Roman"/>
              </a:rPr>
              <a:t>а</a:t>
            </a:r>
            <a:r>
              <a:rPr lang="ru-RU" sz="1600" b="1" spc="-25" dirty="0">
                <a:latin typeface="Times New Roman"/>
                <a:cs typeface="Times New Roman"/>
              </a:rPr>
              <a:t>т</a:t>
            </a:r>
            <a:r>
              <a:rPr lang="ru-RU" sz="1600" b="1" spc="-5" dirty="0">
                <a:latin typeface="Times New Roman"/>
                <a:cs typeface="Times New Roman"/>
              </a:rPr>
              <a:t>ел</a:t>
            </a:r>
            <a:r>
              <a:rPr lang="ru-RU" sz="1600" b="1" dirty="0">
                <a:latin typeface="Times New Roman"/>
                <a:cs typeface="Times New Roman"/>
              </a:rPr>
              <a:t>ьс</a:t>
            </a:r>
            <a:r>
              <a:rPr lang="ru-RU" sz="1600" b="1" spc="-25" dirty="0">
                <a:latin typeface="Times New Roman"/>
                <a:cs typeface="Times New Roman"/>
              </a:rPr>
              <a:t>т</a:t>
            </a:r>
            <a:r>
              <a:rPr lang="ru-RU" sz="1600" b="1" spc="-5" dirty="0">
                <a:latin typeface="Times New Roman"/>
                <a:cs typeface="Times New Roman"/>
              </a:rPr>
              <a:t>в и </a:t>
            </a:r>
            <a:r>
              <a:rPr lang="ru-RU" sz="1600" b="1" spc="-10" dirty="0">
                <a:latin typeface="Times New Roman"/>
                <a:cs typeface="Times New Roman"/>
              </a:rPr>
              <a:t>п</a:t>
            </a:r>
            <a:r>
              <a:rPr lang="ru-RU" sz="1600" b="1" spc="-5" dirty="0">
                <a:latin typeface="Times New Roman"/>
                <a:cs typeface="Times New Roman"/>
              </a:rPr>
              <a:t>р</a:t>
            </a:r>
            <a:r>
              <a:rPr lang="ru-RU" sz="1600" b="1" spc="-10" dirty="0">
                <a:latin typeface="Times New Roman"/>
                <a:cs typeface="Times New Roman"/>
              </a:rPr>
              <a:t>и</a:t>
            </a:r>
            <a:r>
              <a:rPr lang="ru-RU" sz="1600" b="1" dirty="0">
                <a:latin typeface="Times New Roman"/>
                <a:cs typeface="Times New Roman"/>
              </a:rPr>
              <a:t>ня</a:t>
            </a:r>
            <a:r>
              <a:rPr lang="ru-RU" sz="1600" b="1" spc="-25" dirty="0">
                <a:latin typeface="Times New Roman"/>
                <a:cs typeface="Times New Roman"/>
              </a:rPr>
              <a:t>т</a:t>
            </a:r>
            <a:r>
              <a:rPr lang="ru-RU" sz="1600" b="1" dirty="0">
                <a:latin typeface="Times New Roman"/>
                <a:cs typeface="Times New Roman"/>
              </a:rPr>
              <a:t>и</a:t>
            </a:r>
            <a:r>
              <a:rPr lang="ru-RU" sz="1600" b="1" spc="-5" dirty="0">
                <a:latin typeface="Times New Roman"/>
                <a:cs typeface="Times New Roman"/>
              </a:rPr>
              <a:t>е </a:t>
            </a:r>
            <a:r>
              <a:rPr kumimoji="0" lang="ru-RU" sz="1600" b="1" i="0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бюджетных</a:t>
            </a:r>
            <a:r>
              <a:rPr kumimoji="0" lang="ru-RU" sz="1600" b="1" i="0" u="none" strike="noStrike" kern="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600" b="1" i="0" u="none" strike="noStrike" kern="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обязательств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96630" y="178435"/>
            <a:ext cx="18097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DEAA46"/>
                </a:solidFill>
                <a:latin typeface="Arial"/>
                <a:cs typeface="Arial"/>
              </a:rPr>
              <a:t>6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514944"/>
            <a:ext cx="4370070" cy="346075"/>
          </a:xfrm>
          <a:custGeom>
            <a:avLst/>
            <a:gdLst/>
            <a:ahLst/>
            <a:cxnLst/>
            <a:rect l="l" t="t" r="r" b="b"/>
            <a:pathLst>
              <a:path w="4370070" h="346075">
                <a:moveTo>
                  <a:pt x="0" y="345732"/>
                </a:moveTo>
                <a:lnTo>
                  <a:pt x="4369816" y="345732"/>
                </a:lnTo>
                <a:lnTo>
                  <a:pt x="4369816" y="0"/>
                </a:lnTo>
                <a:lnTo>
                  <a:pt x="0" y="0"/>
                </a:lnTo>
                <a:lnTo>
                  <a:pt x="0" y="345732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>
            <a:pPr marL="621030">
              <a:lnSpc>
                <a:spcPct val="100000"/>
              </a:lnSpc>
              <a:spcBef>
                <a:spcPts val="310"/>
              </a:spcBef>
            </a:pPr>
            <a:r>
              <a:rPr lang="ru-RU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2017 и </a:t>
            </a:r>
            <a:r>
              <a:rPr lang="ru-RU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плановый </a:t>
            </a:r>
            <a:r>
              <a:rPr lang="ru-RU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период </a:t>
            </a:r>
            <a:r>
              <a:rPr lang="ru-RU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2018 и</a:t>
            </a:r>
            <a:r>
              <a:rPr lang="ru-RU" b="1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2019</a:t>
            </a:r>
            <a:endParaRPr lang="ru-RU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369815" y="1514944"/>
            <a:ext cx="4774565" cy="346075"/>
          </a:xfrm>
          <a:custGeom>
            <a:avLst/>
            <a:gdLst/>
            <a:ahLst/>
            <a:cxnLst/>
            <a:rect l="l" t="t" r="r" b="b"/>
            <a:pathLst>
              <a:path w="4774565" h="346075">
                <a:moveTo>
                  <a:pt x="0" y="345732"/>
                </a:moveTo>
                <a:lnTo>
                  <a:pt x="4774184" y="345732"/>
                </a:lnTo>
                <a:lnTo>
                  <a:pt x="4774184" y="0"/>
                </a:lnTo>
                <a:lnTo>
                  <a:pt x="0" y="0"/>
                </a:lnTo>
                <a:lnTo>
                  <a:pt x="0" y="345732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>
            <a:pPr marL="13970" algn="ctr">
              <a:lnSpc>
                <a:spcPct val="100000"/>
              </a:lnSpc>
              <a:spcBef>
                <a:spcPts val="310"/>
              </a:spcBef>
            </a:pPr>
            <a:r>
              <a:rPr lang="ru-RU" b="1" spc="-5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lang="ru-RU" b="1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b="1" spc="-5">
                <a:solidFill>
                  <a:srgbClr val="FFFFFF"/>
                </a:solidFill>
                <a:latin typeface="Times New Roman"/>
                <a:cs typeface="Times New Roman"/>
              </a:rPr>
              <a:t>2018</a:t>
            </a:r>
            <a:endParaRPr lang="ru-RU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369815" y="1508633"/>
            <a:ext cx="0" cy="5349875"/>
          </a:xfrm>
          <a:custGeom>
            <a:avLst/>
            <a:gdLst/>
            <a:ahLst/>
            <a:cxnLst/>
            <a:rect l="l" t="t" r="r" b="b"/>
            <a:pathLst>
              <a:path h="5349875">
                <a:moveTo>
                  <a:pt x="0" y="0"/>
                </a:moveTo>
                <a:lnTo>
                  <a:pt x="0" y="534936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186067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5" y="1508633"/>
            <a:ext cx="0" cy="5349875"/>
          </a:xfrm>
          <a:custGeom>
            <a:avLst/>
            <a:gdLst/>
            <a:ahLst/>
            <a:cxnLst/>
            <a:rect l="l" t="t" r="r" b="b"/>
            <a:pathLst>
              <a:path h="5349875">
                <a:moveTo>
                  <a:pt x="0" y="0"/>
                </a:moveTo>
                <a:lnTo>
                  <a:pt x="0" y="5349364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140825" y="1508633"/>
            <a:ext cx="0" cy="5349875"/>
          </a:xfrm>
          <a:custGeom>
            <a:avLst/>
            <a:gdLst/>
            <a:ahLst/>
            <a:cxnLst/>
            <a:rect l="l" t="t" r="r" b="b"/>
            <a:pathLst>
              <a:path h="5349875">
                <a:moveTo>
                  <a:pt x="0" y="0"/>
                </a:moveTo>
                <a:lnTo>
                  <a:pt x="0" y="5349364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1514983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6854822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63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11327" y="1887982"/>
            <a:ext cx="40811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FF0000"/>
                </a:solidFill>
                <a:latin typeface="Times New Roman"/>
                <a:cs typeface="Times New Roman"/>
              </a:rPr>
              <a:t>п. 8 </a:t>
            </a:r>
            <a:r>
              <a:rPr sz="1400" b="1" spc="-5" dirty="0">
                <a:latin typeface="Times New Roman"/>
                <a:cs typeface="Times New Roman"/>
              </a:rPr>
              <a:t>Изменение </a:t>
            </a:r>
            <a:r>
              <a:rPr sz="1400" b="1" dirty="0">
                <a:latin typeface="Times New Roman"/>
                <a:cs typeface="Times New Roman"/>
              </a:rPr>
              <a:t>в </a:t>
            </a:r>
            <a:r>
              <a:rPr sz="1400" b="1" spc="-5" dirty="0">
                <a:latin typeface="Times New Roman"/>
                <a:cs typeface="Times New Roman"/>
              </a:rPr>
              <a:t>СБР</a:t>
            </a:r>
            <a:r>
              <a:rPr sz="1400" b="1" spc="2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осуществляется </a:t>
            </a:r>
            <a:r>
              <a:rPr sz="1400" spc="-5" dirty="0">
                <a:latin typeface="Times New Roman"/>
                <a:cs typeface="Times New Roman"/>
              </a:rPr>
              <a:t>Минфином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739" y="2101342"/>
            <a:ext cx="421259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03630" algn="l"/>
                <a:tab pos="1830705" algn="l"/>
                <a:tab pos="3188970" algn="l"/>
              </a:tabLst>
            </a:pPr>
            <a:r>
              <a:rPr sz="1400" spc="-5" dirty="0">
                <a:latin typeface="Times New Roman"/>
                <a:cs typeface="Times New Roman"/>
              </a:rPr>
              <a:t>России	</a:t>
            </a:r>
            <a:r>
              <a:rPr sz="1400" dirty="0">
                <a:latin typeface="Times New Roman"/>
                <a:cs typeface="Times New Roman"/>
              </a:rPr>
              <a:t>на	основании	</a:t>
            </a:r>
            <a:r>
              <a:rPr sz="1400" spc="-10" dirty="0">
                <a:latin typeface="Times New Roman"/>
                <a:cs typeface="Times New Roman"/>
              </a:rPr>
              <a:t>предложений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739" y="2314701"/>
            <a:ext cx="4210685" cy="438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imes New Roman"/>
                <a:cs typeface="Times New Roman"/>
              </a:rPr>
              <a:t>предусматривающих </a:t>
            </a:r>
            <a:r>
              <a:rPr sz="1400" spc="-5" dirty="0">
                <a:latin typeface="Times New Roman"/>
                <a:cs typeface="Times New Roman"/>
              </a:rPr>
              <a:t>увеличение </a:t>
            </a:r>
            <a:r>
              <a:rPr sz="1400" spc="-15" dirty="0">
                <a:latin typeface="Times New Roman"/>
                <a:cs typeface="Times New Roman"/>
              </a:rPr>
              <a:t>БА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ЛБО:</a:t>
            </a:r>
            <a:endParaRPr sz="1400">
              <a:latin typeface="Times New Roman"/>
              <a:cs typeface="Times New Roman"/>
            </a:endParaRPr>
          </a:p>
          <a:p>
            <a:pPr marL="127000">
              <a:lnSpc>
                <a:spcPct val="100000"/>
              </a:lnSpc>
            </a:pPr>
            <a:r>
              <a:rPr sz="1300" spc="-5" dirty="0">
                <a:latin typeface="Times New Roman"/>
                <a:cs typeface="Times New Roman"/>
              </a:rPr>
              <a:t>а) на </a:t>
            </a:r>
            <a:r>
              <a:rPr sz="1300" spc="-10" dirty="0">
                <a:latin typeface="Times New Roman"/>
                <a:cs typeface="Times New Roman"/>
              </a:rPr>
              <a:t>оплату заключенных </a:t>
            </a:r>
            <a:r>
              <a:rPr sz="1300" spc="-15" dirty="0">
                <a:latin typeface="Times New Roman"/>
                <a:cs typeface="Times New Roman"/>
              </a:rPr>
              <a:t>государственных</a:t>
            </a:r>
            <a:r>
              <a:rPr sz="1300" spc="229" dirty="0">
                <a:latin typeface="Times New Roman"/>
                <a:cs typeface="Times New Roman"/>
              </a:rPr>
              <a:t> </a:t>
            </a:r>
            <a:r>
              <a:rPr sz="1300" spc="-15" dirty="0">
                <a:latin typeface="Times New Roman"/>
                <a:cs typeface="Times New Roman"/>
              </a:rPr>
              <a:t>контрактов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739" y="2728086"/>
            <a:ext cx="4213860" cy="398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95"/>
              </a:spcBef>
            </a:pPr>
            <a:r>
              <a:rPr sz="1300" spc="-10" dirty="0">
                <a:latin typeface="Times New Roman"/>
                <a:cs typeface="Times New Roman"/>
              </a:rPr>
              <a:t>подлежавших </a:t>
            </a:r>
            <a:r>
              <a:rPr sz="1300" spc="-5" dirty="0">
                <a:latin typeface="Times New Roman"/>
                <a:cs typeface="Times New Roman"/>
              </a:rPr>
              <a:t>в соответствии с </a:t>
            </a:r>
            <a:r>
              <a:rPr sz="1300" spc="-10" dirty="0">
                <a:latin typeface="Times New Roman"/>
                <a:cs typeface="Times New Roman"/>
              </a:rPr>
              <a:t>условиями </a:t>
            </a:r>
            <a:r>
              <a:rPr sz="1300" spc="-5" dirty="0">
                <a:latin typeface="Times New Roman"/>
                <a:cs typeface="Times New Roman"/>
              </a:rPr>
              <a:t>этих  </a:t>
            </a:r>
            <a:r>
              <a:rPr sz="1300" spc="-15" dirty="0">
                <a:latin typeface="Times New Roman"/>
                <a:cs typeface="Times New Roman"/>
              </a:rPr>
              <a:t>государственных контрактов </a:t>
            </a:r>
            <a:r>
              <a:rPr sz="1300" spc="-10" dirty="0">
                <a:latin typeface="Times New Roman"/>
                <a:cs typeface="Times New Roman"/>
              </a:rPr>
              <a:t>оплате </a:t>
            </a:r>
            <a:r>
              <a:rPr sz="1300" spc="-5" dirty="0">
                <a:latin typeface="Times New Roman"/>
                <a:cs typeface="Times New Roman"/>
              </a:rPr>
              <a:t>в 2016 </a:t>
            </a:r>
            <a:r>
              <a:rPr sz="1300" spc="-50" dirty="0">
                <a:latin typeface="Times New Roman"/>
                <a:cs typeface="Times New Roman"/>
              </a:rPr>
              <a:t>году, </a:t>
            </a:r>
            <a:r>
              <a:rPr sz="1300" spc="-5" dirty="0">
                <a:latin typeface="Times New Roman"/>
                <a:cs typeface="Times New Roman"/>
              </a:rPr>
              <a:t>в </a:t>
            </a:r>
            <a:r>
              <a:rPr sz="1300" spc="-10" dirty="0">
                <a:latin typeface="Times New Roman"/>
                <a:cs typeface="Times New Roman"/>
              </a:rPr>
              <a:t>объеме,  </a:t>
            </a:r>
            <a:r>
              <a:rPr sz="1300" spc="-5" dirty="0">
                <a:latin typeface="Times New Roman"/>
                <a:cs typeface="Times New Roman"/>
              </a:rPr>
              <a:t>не </a:t>
            </a:r>
            <a:r>
              <a:rPr sz="1300" spc="-10" dirty="0">
                <a:latin typeface="Times New Roman"/>
                <a:cs typeface="Times New Roman"/>
              </a:rPr>
              <a:t>превышающем остатка </a:t>
            </a:r>
            <a:r>
              <a:rPr sz="1300" spc="-5" dirty="0">
                <a:latin typeface="Times New Roman"/>
                <a:cs typeface="Times New Roman"/>
              </a:rPr>
              <a:t>не </a:t>
            </a:r>
            <a:r>
              <a:rPr sz="1300" spc="-10" dirty="0">
                <a:latin typeface="Times New Roman"/>
                <a:cs typeface="Times New Roman"/>
              </a:rPr>
              <a:t>использованных </a:t>
            </a:r>
            <a:r>
              <a:rPr sz="1300" spc="-5" dirty="0">
                <a:latin typeface="Times New Roman"/>
                <a:cs typeface="Times New Roman"/>
              </a:rPr>
              <a:t>на </a:t>
            </a:r>
            <a:r>
              <a:rPr sz="1300" spc="-15" dirty="0">
                <a:latin typeface="Times New Roman"/>
                <a:cs typeface="Times New Roman"/>
              </a:rPr>
              <a:t>начало  </a:t>
            </a:r>
            <a:r>
              <a:rPr sz="1300" spc="-5" dirty="0">
                <a:latin typeface="Times New Roman"/>
                <a:cs typeface="Times New Roman"/>
              </a:rPr>
              <a:t>2017 </a:t>
            </a:r>
            <a:r>
              <a:rPr sz="1300" spc="-25" dirty="0">
                <a:latin typeface="Times New Roman"/>
                <a:cs typeface="Times New Roman"/>
              </a:rPr>
              <a:t>года </a:t>
            </a:r>
            <a:r>
              <a:rPr sz="1300" spc="-10" dirty="0">
                <a:latin typeface="Times New Roman"/>
                <a:cs typeface="Times New Roman"/>
              </a:rPr>
              <a:t>ЛБО </a:t>
            </a:r>
            <a:r>
              <a:rPr sz="1300" spc="-5" dirty="0">
                <a:latin typeface="Times New Roman"/>
                <a:cs typeface="Times New Roman"/>
              </a:rPr>
              <a:t>на исполнение </a:t>
            </a:r>
            <a:r>
              <a:rPr sz="1300" spc="-10" dirty="0">
                <a:latin typeface="Times New Roman"/>
                <a:cs typeface="Times New Roman"/>
              </a:rPr>
              <a:t>указанных </a:t>
            </a:r>
            <a:r>
              <a:rPr sz="1300" spc="-15" dirty="0">
                <a:latin typeface="Times New Roman"/>
                <a:cs typeface="Times New Roman"/>
              </a:rPr>
              <a:t>государственных  контрактов </a:t>
            </a:r>
            <a:r>
              <a:rPr sz="1300" i="1" spc="-5" dirty="0">
                <a:latin typeface="Times New Roman"/>
                <a:cs typeface="Times New Roman"/>
              </a:rPr>
              <a:t>(представленных - </a:t>
            </a:r>
            <a:r>
              <a:rPr sz="13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до 27 </a:t>
            </a:r>
            <a:r>
              <a:rPr sz="13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февраля </a:t>
            </a:r>
            <a:r>
              <a:rPr sz="13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2017</a:t>
            </a:r>
            <a:r>
              <a:rPr sz="1300" b="1" spc="1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года</a:t>
            </a:r>
            <a:r>
              <a:rPr sz="1300" spc="-20" dirty="0">
                <a:latin typeface="Times New Roman"/>
                <a:cs typeface="Times New Roman"/>
              </a:rPr>
              <a:t>)</a:t>
            </a:r>
            <a:endParaRPr sz="1300">
              <a:latin typeface="Times New Roman"/>
              <a:cs typeface="Times New Roman"/>
            </a:endParaRPr>
          </a:p>
          <a:p>
            <a:pPr marL="12700" marR="5715" indent="123189" algn="just">
              <a:lnSpc>
                <a:spcPct val="100000"/>
              </a:lnSpc>
            </a:pPr>
            <a:r>
              <a:rPr sz="1300" spc="-5" dirty="0">
                <a:latin typeface="Times New Roman"/>
                <a:cs typeface="Times New Roman"/>
              </a:rPr>
              <a:t>б) на </a:t>
            </a:r>
            <a:r>
              <a:rPr sz="1300" spc="-10" dirty="0">
                <a:latin typeface="Times New Roman"/>
                <a:cs typeface="Times New Roman"/>
              </a:rPr>
              <a:t>оплату государственных </a:t>
            </a:r>
            <a:r>
              <a:rPr sz="1300" spc="-15" dirty="0">
                <a:latin typeface="Times New Roman"/>
                <a:cs typeface="Times New Roman"/>
              </a:rPr>
              <a:t>контрактов </a:t>
            </a:r>
            <a:r>
              <a:rPr sz="1300" spc="-10" dirty="0">
                <a:latin typeface="Times New Roman"/>
                <a:cs typeface="Times New Roman"/>
              </a:rPr>
              <a:t>расчеты </a:t>
            </a:r>
            <a:r>
              <a:rPr sz="1300" spc="-5" dirty="0">
                <a:latin typeface="Times New Roman"/>
                <a:cs typeface="Times New Roman"/>
              </a:rPr>
              <a:t>по  </a:t>
            </a:r>
            <a:r>
              <a:rPr sz="1300" spc="-20" dirty="0">
                <a:latin typeface="Times New Roman"/>
                <a:cs typeface="Times New Roman"/>
              </a:rPr>
              <a:t>которым</a:t>
            </a:r>
            <a:r>
              <a:rPr sz="1300" spc="280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в 2016 </a:t>
            </a:r>
            <a:r>
              <a:rPr sz="1300" spc="-20" dirty="0">
                <a:latin typeface="Times New Roman"/>
                <a:cs typeface="Times New Roman"/>
              </a:rPr>
              <a:t>году</a:t>
            </a:r>
            <a:r>
              <a:rPr sz="1300" spc="280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осуществлялись с применением  </a:t>
            </a:r>
            <a:r>
              <a:rPr sz="1300" spc="-20" dirty="0">
                <a:latin typeface="Times New Roman"/>
                <a:cs typeface="Times New Roman"/>
              </a:rPr>
              <a:t>казначейского</a:t>
            </a:r>
            <a:r>
              <a:rPr sz="1300" spc="280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аккредитива, в </a:t>
            </a:r>
            <a:r>
              <a:rPr sz="1300" spc="-10" dirty="0">
                <a:latin typeface="Times New Roman"/>
                <a:cs typeface="Times New Roman"/>
              </a:rPr>
              <a:t>объеме, </a:t>
            </a:r>
            <a:r>
              <a:rPr sz="1300" spc="-5" dirty="0">
                <a:latin typeface="Times New Roman"/>
                <a:cs typeface="Times New Roman"/>
              </a:rPr>
              <a:t>не </a:t>
            </a:r>
            <a:r>
              <a:rPr sz="1300" spc="-10" dirty="0">
                <a:latin typeface="Times New Roman"/>
                <a:cs typeface="Times New Roman"/>
              </a:rPr>
              <a:t>превышающем  остатка </a:t>
            </a:r>
            <a:r>
              <a:rPr sz="1300" spc="-5" dirty="0">
                <a:latin typeface="Times New Roman"/>
                <a:cs typeface="Times New Roman"/>
              </a:rPr>
              <a:t>не </a:t>
            </a:r>
            <a:r>
              <a:rPr sz="1300" spc="-10" dirty="0">
                <a:latin typeface="Times New Roman"/>
                <a:cs typeface="Times New Roman"/>
              </a:rPr>
              <a:t>использованных </a:t>
            </a:r>
            <a:r>
              <a:rPr sz="1300" spc="-5" dirty="0">
                <a:latin typeface="Times New Roman"/>
                <a:cs typeface="Times New Roman"/>
              </a:rPr>
              <a:t>в 2016 </a:t>
            </a:r>
            <a:r>
              <a:rPr sz="1300" spc="-15" dirty="0">
                <a:latin typeface="Times New Roman"/>
                <a:cs typeface="Times New Roman"/>
              </a:rPr>
              <a:t>году </a:t>
            </a:r>
            <a:r>
              <a:rPr sz="1300" spc="-10" dirty="0">
                <a:latin typeface="Times New Roman"/>
                <a:cs typeface="Times New Roman"/>
              </a:rPr>
              <a:t>ЛБО </a:t>
            </a:r>
            <a:r>
              <a:rPr sz="1300" spc="-5" dirty="0">
                <a:latin typeface="Times New Roman"/>
                <a:cs typeface="Times New Roman"/>
              </a:rPr>
              <a:t>на </a:t>
            </a:r>
            <a:r>
              <a:rPr sz="1300" spc="-10" dirty="0">
                <a:latin typeface="Times New Roman"/>
                <a:cs typeface="Times New Roman"/>
              </a:rPr>
              <a:t>указанные  </a:t>
            </a:r>
            <a:r>
              <a:rPr sz="1300" spc="-5" dirty="0">
                <a:latin typeface="Times New Roman"/>
                <a:cs typeface="Times New Roman"/>
              </a:rPr>
              <a:t>цели (</a:t>
            </a:r>
            <a:r>
              <a:rPr sz="1300" i="1" spc="-5" dirty="0">
                <a:latin typeface="Times New Roman"/>
                <a:cs typeface="Times New Roman"/>
              </a:rPr>
              <a:t>представленных </a:t>
            </a:r>
            <a:r>
              <a:rPr sz="1300" spc="-5" dirty="0">
                <a:latin typeface="Times New Roman"/>
                <a:cs typeface="Times New Roman"/>
              </a:rPr>
              <a:t>- </a:t>
            </a:r>
            <a:r>
              <a:rPr sz="13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до 27 </a:t>
            </a:r>
            <a:r>
              <a:rPr sz="13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февраля </a:t>
            </a:r>
            <a:r>
              <a:rPr sz="13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2017</a:t>
            </a:r>
            <a:r>
              <a:rPr sz="1300" b="1" spc="1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года</a:t>
            </a:r>
            <a:r>
              <a:rPr sz="1300" spc="-20" dirty="0">
                <a:latin typeface="Times New Roman"/>
                <a:cs typeface="Times New Roman"/>
              </a:rPr>
              <a:t>;</a:t>
            </a:r>
            <a:endParaRPr sz="1300">
              <a:latin typeface="Times New Roman"/>
              <a:cs typeface="Times New Roman"/>
            </a:endParaRPr>
          </a:p>
          <a:p>
            <a:pPr marL="12700" marR="5080" indent="123189" algn="just">
              <a:lnSpc>
                <a:spcPct val="100000"/>
              </a:lnSpc>
            </a:pPr>
            <a:r>
              <a:rPr sz="1300" spc="-5" dirty="0">
                <a:latin typeface="Times New Roman"/>
                <a:cs typeface="Times New Roman"/>
              </a:rPr>
              <a:t>в) на предоставление </a:t>
            </a:r>
            <a:r>
              <a:rPr sz="1300" spc="-10" dirty="0">
                <a:latin typeface="Times New Roman"/>
                <a:cs typeface="Times New Roman"/>
              </a:rPr>
              <a:t>субсидий </a:t>
            </a:r>
            <a:r>
              <a:rPr sz="1300" spc="-5" dirty="0">
                <a:latin typeface="Times New Roman"/>
                <a:cs typeface="Times New Roman"/>
              </a:rPr>
              <a:t>юридическим </a:t>
            </a:r>
            <a:r>
              <a:rPr sz="1300" spc="-10" dirty="0">
                <a:latin typeface="Times New Roman"/>
                <a:cs typeface="Times New Roman"/>
              </a:rPr>
              <a:t>лицам,  </a:t>
            </a:r>
            <a:r>
              <a:rPr sz="1300" spc="-5" dirty="0">
                <a:latin typeface="Times New Roman"/>
                <a:cs typeface="Times New Roman"/>
              </a:rPr>
              <a:t>предоставление </a:t>
            </a:r>
            <a:r>
              <a:rPr sz="1300" spc="-20" dirty="0">
                <a:latin typeface="Times New Roman"/>
                <a:cs typeface="Times New Roman"/>
              </a:rPr>
              <a:t>которых</a:t>
            </a:r>
            <a:r>
              <a:rPr sz="1300" spc="28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осуществлялось </a:t>
            </a:r>
            <a:r>
              <a:rPr sz="1300" spc="-5" dirty="0">
                <a:latin typeface="Times New Roman"/>
                <a:cs typeface="Times New Roman"/>
              </a:rPr>
              <a:t>в 2016 </a:t>
            </a:r>
            <a:r>
              <a:rPr sz="1300" spc="-15" dirty="0">
                <a:latin typeface="Times New Roman"/>
                <a:cs typeface="Times New Roman"/>
              </a:rPr>
              <a:t>году </a:t>
            </a:r>
            <a:r>
              <a:rPr sz="1300" spc="-5" dirty="0">
                <a:latin typeface="Times New Roman"/>
                <a:cs typeface="Times New Roman"/>
              </a:rPr>
              <a:t>в  пределах </a:t>
            </a:r>
            <a:r>
              <a:rPr sz="1300" spc="-10" dirty="0">
                <a:latin typeface="Times New Roman"/>
                <a:cs typeface="Times New Roman"/>
              </a:rPr>
              <a:t>суммы, </a:t>
            </a:r>
            <a:r>
              <a:rPr sz="1300" spc="-15" dirty="0">
                <a:latin typeface="Times New Roman"/>
                <a:cs typeface="Times New Roman"/>
              </a:rPr>
              <a:t>необходимой </a:t>
            </a:r>
            <a:r>
              <a:rPr sz="1300" spc="-5" dirty="0">
                <a:latin typeface="Times New Roman"/>
                <a:cs typeface="Times New Roman"/>
              </a:rPr>
              <a:t>для </a:t>
            </a:r>
            <a:r>
              <a:rPr sz="1300" spc="-10" dirty="0">
                <a:latin typeface="Times New Roman"/>
                <a:cs typeface="Times New Roman"/>
              </a:rPr>
              <a:t>оплаты </a:t>
            </a:r>
            <a:r>
              <a:rPr sz="1300" spc="-5" dirty="0">
                <a:latin typeface="Times New Roman"/>
                <a:cs typeface="Times New Roman"/>
              </a:rPr>
              <a:t>денежных  </a:t>
            </a:r>
            <a:r>
              <a:rPr sz="1300" spc="-15" dirty="0">
                <a:latin typeface="Times New Roman"/>
                <a:cs typeface="Times New Roman"/>
              </a:rPr>
              <a:t>обязательств </a:t>
            </a:r>
            <a:r>
              <a:rPr sz="1300" dirty="0">
                <a:latin typeface="Times New Roman"/>
                <a:cs typeface="Times New Roman"/>
              </a:rPr>
              <a:t>юридических </a:t>
            </a:r>
            <a:r>
              <a:rPr sz="1300" spc="-5" dirty="0">
                <a:latin typeface="Times New Roman"/>
                <a:cs typeface="Times New Roman"/>
              </a:rPr>
              <a:t>лиц - </a:t>
            </a:r>
            <a:r>
              <a:rPr sz="1300" spc="-10" dirty="0">
                <a:latin typeface="Times New Roman"/>
                <a:cs typeface="Times New Roman"/>
              </a:rPr>
              <a:t>получателей субсидий,  </a:t>
            </a:r>
            <a:r>
              <a:rPr sz="1300" spc="-20" dirty="0">
                <a:latin typeface="Times New Roman"/>
                <a:cs typeface="Times New Roman"/>
              </a:rPr>
              <a:t>источником</a:t>
            </a:r>
            <a:r>
              <a:rPr sz="1300" spc="280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финансового </a:t>
            </a:r>
            <a:r>
              <a:rPr sz="1300" spc="-5" dirty="0">
                <a:latin typeface="Times New Roman"/>
                <a:cs typeface="Times New Roman"/>
              </a:rPr>
              <a:t>обеспечения </a:t>
            </a:r>
            <a:r>
              <a:rPr sz="1300" spc="-15" dirty="0">
                <a:latin typeface="Times New Roman"/>
                <a:cs typeface="Times New Roman"/>
              </a:rPr>
              <a:t>которых </a:t>
            </a:r>
            <a:r>
              <a:rPr sz="1300" spc="-5" dirty="0">
                <a:latin typeface="Times New Roman"/>
                <a:cs typeface="Times New Roman"/>
              </a:rPr>
              <a:t>являлись  </a:t>
            </a:r>
            <a:r>
              <a:rPr sz="1300" spc="-10" dirty="0">
                <a:latin typeface="Times New Roman"/>
                <a:cs typeface="Times New Roman"/>
              </a:rPr>
              <a:t>указанные субсидии, </a:t>
            </a:r>
            <a:r>
              <a:rPr sz="1300" spc="-5" dirty="0">
                <a:latin typeface="Times New Roman"/>
                <a:cs typeface="Times New Roman"/>
              </a:rPr>
              <a:t>в </a:t>
            </a:r>
            <a:r>
              <a:rPr sz="1300" spc="-10" dirty="0">
                <a:latin typeface="Times New Roman"/>
                <a:cs typeface="Times New Roman"/>
              </a:rPr>
              <a:t>объеме, </a:t>
            </a:r>
            <a:r>
              <a:rPr sz="1300" spc="-5" dirty="0">
                <a:latin typeface="Times New Roman"/>
                <a:cs typeface="Times New Roman"/>
              </a:rPr>
              <a:t>определенном с </a:t>
            </a:r>
            <a:r>
              <a:rPr sz="1300" spc="-15" dirty="0">
                <a:latin typeface="Times New Roman"/>
                <a:cs typeface="Times New Roman"/>
              </a:rPr>
              <a:t>учетом  </a:t>
            </a:r>
            <a:r>
              <a:rPr sz="1300" spc="-10" dirty="0">
                <a:latin typeface="Times New Roman"/>
                <a:cs typeface="Times New Roman"/>
              </a:rPr>
              <a:t>положений </a:t>
            </a:r>
            <a:r>
              <a:rPr sz="1300" spc="-5" dirty="0">
                <a:latin typeface="Times New Roman"/>
                <a:cs typeface="Times New Roman"/>
              </a:rPr>
              <a:t>пункта 24 </a:t>
            </a:r>
            <a:r>
              <a:rPr sz="1300" spc="-15" dirty="0">
                <a:latin typeface="Times New Roman"/>
                <a:cs typeface="Times New Roman"/>
              </a:rPr>
              <a:t>настоящего </a:t>
            </a:r>
            <a:r>
              <a:rPr sz="1300" spc="-5" dirty="0">
                <a:latin typeface="Times New Roman"/>
                <a:cs typeface="Times New Roman"/>
              </a:rPr>
              <a:t>постановления, не  </a:t>
            </a:r>
            <a:r>
              <a:rPr sz="1300" spc="-10" dirty="0">
                <a:latin typeface="Times New Roman"/>
                <a:cs typeface="Times New Roman"/>
              </a:rPr>
              <a:t>превышающем остатка </a:t>
            </a:r>
            <a:r>
              <a:rPr sz="1300" spc="-5" dirty="0">
                <a:latin typeface="Times New Roman"/>
                <a:cs typeface="Times New Roman"/>
              </a:rPr>
              <a:t>не </a:t>
            </a:r>
            <a:r>
              <a:rPr sz="1300" spc="-10" dirty="0">
                <a:latin typeface="Times New Roman"/>
                <a:cs typeface="Times New Roman"/>
              </a:rPr>
              <a:t>использованных </a:t>
            </a:r>
            <a:r>
              <a:rPr sz="1300" spc="-5" dirty="0">
                <a:latin typeface="Times New Roman"/>
                <a:cs typeface="Times New Roman"/>
              </a:rPr>
              <a:t>в 2016 </a:t>
            </a:r>
            <a:r>
              <a:rPr sz="1300" spc="-20" dirty="0">
                <a:latin typeface="Times New Roman"/>
                <a:cs typeface="Times New Roman"/>
              </a:rPr>
              <a:t>году  </a:t>
            </a:r>
            <a:r>
              <a:rPr sz="1300" spc="-10" dirty="0">
                <a:latin typeface="Times New Roman"/>
                <a:cs typeface="Times New Roman"/>
              </a:rPr>
              <a:t>ЛБО </a:t>
            </a:r>
            <a:r>
              <a:rPr sz="1300" spc="-5" dirty="0">
                <a:latin typeface="Times New Roman"/>
                <a:cs typeface="Times New Roman"/>
              </a:rPr>
              <a:t>на </a:t>
            </a:r>
            <a:r>
              <a:rPr sz="1300" spc="-10" dirty="0">
                <a:latin typeface="Times New Roman"/>
                <a:cs typeface="Times New Roman"/>
              </a:rPr>
              <a:t>указанные </a:t>
            </a:r>
            <a:r>
              <a:rPr sz="1300" spc="-5" dirty="0">
                <a:latin typeface="Times New Roman"/>
                <a:cs typeface="Times New Roman"/>
              </a:rPr>
              <a:t>цели (</a:t>
            </a:r>
            <a:r>
              <a:rPr sz="1300" i="1" spc="-5" dirty="0">
                <a:latin typeface="Times New Roman"/>
                <a:cs typeface="Times New Roman"/>
              </a:rPr>
              <a:t>представленных </a:t>
            </a:r>
            <a:r>
              <a:rPr sz="1300" spc="-5" dirty="0">
                <a:latin typeface="Times New Roman"/>
                <a:cs typeface="Times New Roman"/>
              </a:rPr>
              <a:t>- </a:t>
            </a:r>
            <a:r>
              <a:rPr sz="13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до 1 </a:t>
            </a:r>
            <a:r>
              <a:rPr sz="13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мая </a:t>
            </a:r>
            <a:r>
              <a:rPr sz="13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2017  </a:t>
            </a:r>
            <a:r>
              <a:rPr sz="1300" b="1" spc="-20" dirty="0">
                <a:latin typeface="Times New Roman"/>
                <a:cs typeface="Times New Roman"/>
              </a:rPr>
              <a:t>года</a:t>
            </a:r>
            <a:r>
              <a:rPr sz="1300" spc="-20" dirty="0">
                <a:latin typeface="Times New Roman"/>
                <a:cs typeface="Times New Roman"/>
              </a:rPr>
              <a:t>).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49317" y="1887982"/>
            <a:ext cx="4619625" cy="3273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715" indent="132080" algn="just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FF0000"/>
                </a:solidFill>
                <a:latin typeface="Times New Roman"/>
                <a:cs typeface="Times New Roman"/>
              </a:rPr>
              <a:t>п. 4, 5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dirty="0">
                <a:solidFill>
                  <a:srgbClr val="FF0000"/>
                </a:solidFill>
                <a:latin typeface="Times New Roman"/>
                <a:cs typeface="Times New Roman"/>
              </a:rPr>
              <a:t>п. 21 </a:t>
            </a:r>
            <a:r>
              <a:rPr sz="1400" b="1" spc="-5" dirty="0">
                <a:latin typeface="Times New Roman"/>
                <a:cs typeface="Times New Roman"/>
              </a:rPr>
              <a:t>Изменение </a:t>
            </a:r>
            <a:r>
              <a:rPr sz="1400" b="1" dirty="0">
                <a:latin typeface="Times New Roman"/>
                <a:cs typeface="Times New Roman"/>
              </a:rPr>
              <a:t>в </a:t>
            </a:r>
            <a:r>
              <a:rPr sz="1400" b="1" spc="-5" dirty="0">
                <a:latin typeface="Times New Roman"/>
                <a:cs typeface="Times New Roman"/>
              </a:rPr>
              <a:t>СБР </a:t>
            </a:r>
            <a:r>
              <a:rPr sz="1400" dirty="0">
                <a:latin typeface="Times New Roman"/>
                <a:cs typeface="Times New Roman"/>
              </a:rPr>
              <a:t>осуществляется в  </a:t>
            </a:r>
            <a:r>
              <a:rPr sz="1400" spc="-5" dirty="0">
                <a:latin typeface="Times New Roman"/>
                <a:cs typeface="Times New Roman"/>
              </a:rPr>
              <a:t>установленном Минфином России </a:t>
            </a:r>
            <a:r>
              <a:rPr sz="1400" b="1" spc="-10" dirty="0">
                <a:latin typeface="Times New Roman"/>
                <a:cs typeface="Times New Roman"/>
              </a:rPr>
              <a:t>порядке </a:t>
            </a:r>
            <a:r>
              <a:rPr sz="1400" dirty="0">
                <a:latin typeface="Times New Roman"/>
                <a:cs typeface="Times New Roman"/>
              </a:rPr>
              <a:t>на основании  </a:t>
            </a:r>
            <a:r>
              <a:rPr sz="1400" spc="-10" dirty="0">
                <a:latin typeface="Times New Roman"/>
                <a:cs typeface="Times New Roman"/>
              </a:rPr>
              <a:t>предложений предусматривающих </a:t>
            </a:r>
            <a:r>
              <a:rPr sz="1400" spc="-5" dirty="0">
                <a:latin typeface="Times New Roman"/>
                <a:cs typeface="Times New Roman"/>
              </a:rPr>
              <a:t>увеличение </a:t>
            </a:r>
            <a:r>
              <a:rPr sz="1400" spc="-15" dirty="0">
                <a:latin typeface="Times New Roman"/>
                <a:cs typeface="Times New Roman"/>
              </a:rPr>
              <a:t>БА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ЛБО,  </a:t>
            </a:r>
            <a:r>
              <a:rPr sz="1400" spc="-5" dirty="0">
                <a:latin typeface="Times New Roman"/>
                <a:cs typeface="Times New Roman"/>
              </a:rPr>
              <a:t>направленных </a:t>
            </a:r>
            <a:r>
              <a:rPr sz="1400" spc="-10" dirty="0">
                <a:latin typeface="Times New Roman"/>
                <a:cs typeface="Times New Roman"/>
              </a:rPr>
              <a:t>ГРБС </a:t>
            </a:r>
            <a:r>
              <a:rPr sz="1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не позднее </a:t>
            </a:r>
            <a:r>
              <a:rPr sz="1400" b="1" dirty="0">
                <a:solidFill>
                  <a:srgbClr val="FF0000"/>
                </a:solidFill>
                <a:latin typeface="Times New Roman"/>
                <a:cs typeface="Times New Roman"/>
              </a:rPr>
              <a:t>1 </a:t>
            </a:r>
            <a:r>
              <a:rPr sz="1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марта </a:t>
            </a:r>
            <a:r>
              <a:rPr sz="1400" spc="-5" dirty="0">
                <a:latin typeface="Times New Roman"/>
                <a:cs typeface="Times New Roman"/>
              </a:rPr>
              <a:t>тек. </a:t>
            </a:r>
            <a:r>
              <a:rPr sz="1400" dirty="0">
                <a:latin typeface="Times New Roman"/>
                <a:cs typeface="Times New Roman"/>
              </a:rPr>
              <a:t>фин. </a:t>
            </a:r>
            <a:r>
              <a:rPr sz="1400" spc="-20" dirty="0">
                <a:latin typeface="Times New Roman"/>
                <a:cs typeface="Times New Roman"/>
              </a:rPr>
              <a:t>года</a:t>
            </a:r>
            <a:r>
              <a:rPr sz="1400" b="1" spc="-20" dirty="0">
                <a:latin typeface="Times New Roman"/>
                <a:cs typeface="Times New Roman"/>
              </a:rPr>
              <a:t>,  </a:t>
            </a:r>
            <a:r>
              <a:rPr sz="1400" spc="-5" dirty="0">
                <a:latin typeface="Times New Roman"/>
                <a:cs typeface="Times New Roman"/>
              </a:rPr>
              <a:t>направленных </a:t>
            </a:r>
            <a:r>
              <a:rPr sz="1400" dirty="0">
                <a:latin typeface="Times New Roman"/>
                <a:cs typeface="Times New Roman"/>
              </a:rPr>
              <a:t>в </a:t>
            </a:r>
            <a:r>
              <a:rPr sz="1400" spc="-5" dirty="0">
                <a:latin typeface="Times New Roman"/>
                <a:cs typeface="Times New Roman"/>
              </a:rPr>
              <a:t>установленном Минфином </a:t>
            </a:r>
            <a:r>
              <a:rPr sz="1400" dirty="0">
                <a:latin typeface="Times New Roman"/>
                <a:cs typeface="Times New Roman"/>
              </a:rPr>
              <a:t>России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порядке:</a:t>
            </a:r>
            <a:endParaRPr sz="1400">
              <a:latin typeface="Times New Roman"/>
              <a:cs typeface="Times New Roman"/>
            </a:endParaRPr>
          </a:p>
          <a:p>
            <a:pPr marL="12700" marR="5080" indent="114300" algn="just">
              <a:lnSpc>
                <a:spcPct val="100000"/>
              </a:lnSpc>
              <a:spcBef>
                <a:spcPts val="5"/>
              </a:spcBef>
              <a:buSzPct val="92307"/>
              <a:buFont typeface="Times New Roman"/>
              <a:buChar char="-"/>
              <a:tabLst>
                <a:tab pos="215900" algn="l"/>
              </a:tabLst>
            </a:pPr>
            <a:r>
              <a:rPr sz="1300" b="1" spc="-5" dirty="0">
                <a:latin typeface="Times New Roman"/>
                <a:cs typeface="Times New Roman"/>
              </a:rPr>
              <a:t>на </a:t>
            </a:r>
            <a:r>
              <a:rPr sz="1300" b="1" spc="-10" dirty="0">
                <a:latin typeface="Times New Roman"/>
                <a:cs typeface="Times New Roman"/>
              </a:rPr>
              <a:t>исполнение заключенных </a:t>
            </a:r>
            <a:r>
              <a:rPr sz="1300" b="1" spc="-15" dirty="0">
                <a:latin typeface="Times New Roman"/>
                <a:cs typeface="Times New Roman"/>
              </a:rPr>
              <a:t>государственных </a:t>
            </a:r>
            <a:r>
              <a:rPr sz="1300" b="1" spc="-10" dirty="0">
                <a:latin typeface="Times New Roman"/>
                <a:cs typeface="Times New Roman"/>
              </a:rPr>
              <a:t>контрактов  подлежавших </a:t>
            </a:r>
            <a:r>
              <a:rPr sz="1300" spc="-5" dirty="0">
                <a:latin typeface="Times New Roman"/>
                <a:cs typeface="Times New Roman"/>
              </a:rPr>
              <a:t>в соответствии с условиями </a:t>
            </a:r>
            <a:r>
              <a:rPr sz="1300" spc="-10" dirty="0">
                <a:latin typeface="Times New Roman"/>
                <a:cs typeface="Times New Roman"/>
              </a:rPr>
              <a:t>этих  </a:t>
            </a:r>
            <a:r>
              <a:rPr sz="1300" spc="-15" dirty="0">
                <a:latin typeface="Times New Roman"/>
                <a:cs typeface="Times New Roman"/>
              </a:rPr>
              <a:t>государственных контрактов </a:t>
            </a:r>
            <a:r>
              <a:rPr sz="1300" b="1" spc="-10" dirty="0">
                <a:latin typeface="Times New Roman"/>
                <a:cs typeface="Times New Roman"/>
              </a:rPr>
              <a:t>оплате </a:t>
            </a:r>
            <a:r>
              <a:rPr sz="1300" b="1" spc="-5" dirty="0">
                <a:latin typeface="Times New Roman"/>
                <a:cs typeface="Times New Roman"/>
              </a:rPr>
              <a:t>в </a:t>
            </a:r>
            <a:r>
              <a:rPr sz="1300" b="1" spc="-15" dirty="0">
                <a:latin typeface="Times New Roman"/>
                <a:cs typeface="Times New Roman"/>
              </a:rPr>
              <a:t>отчетном финансовом  </a:t>
            </a:r>
            <a:r>
              <a:rPr sz="1300" b="1" spc="-20" dirty="0">
                <a:latin typeface="Times New Roman"/>
                <a:cs typeface="Times New Roman"/>
              </a:rPr>
              <a:t>году</a:t>
            </a:r>
            <a:r>
              <a:rPr sz="1300" spc="-20" dirty="0">
                <a:latin typeface="Times New Roman"/>
                <a:cs typeface="Times New Roman"/>
              </a:rPr>
              <a:t>, </a:t>
            </a:r>
            <a:r>
              <a:rPr sz="1300" spc="-5" dirty="0">
                <a:latin typeface="Times New Roman"/>
                <a:cs typeface="Times New Roman"/>
              </a:rPr>
              <a:t>в </a:t>
            </a:r>
            <a:r>
              <a:rPr sz="1300" spc="-15" dirty="0">
                <a:latin typeface="Times New Roman"/>
                <a:cs typeface="Times New Roman"/>
              </a:rPr>
              <a:t>объеме, </a:t>
            </a:r>
            <a:r>
              <a:rPr sz="1300" spc="-5" dirty="0">
                <a:latin typeface="Times New Roman"/>
                <a:cs typeface="Times New Roman"/>
              </a:rPr>
              <a:t>не превышающем </a:t>
            </a:r>
            <a:r>
              <a:rPr sz="1300" spc="-10" dirty="0">
                <a:latin typeface="Times New Roman"/>
                <a:cs typeface="Times New Roman"/>
              </a:rPr>
              <a:t>остатка </a:t>
            </a:r>
            <a:r>
              <a:rPr sz="1300" spc="-5" dirty="0">
                <a:latin typeface="Times New Roman"/>
                <a:cs typeface="Times New Roman"/>
              </a:rPr>
              <a:t>не </a:t>
            </a:r>
            <a:r>
              <a:rPr sz="1300" spc="-10" dirty="0">
                <a:latin typeface="Times New Roman"/>
                <a:cs typeface="Times New Roman"/>
              </a:rPr>
              <a:t>использованных </a:t>
            </a:r>
            <a:r>
              <a:rPr sz="1300" dirty="0">
                <a:latin typeface="Times New Roman"/>
                <a:cs typeface="Times New Roman"/>
              </a:rPr>
              <a:t>на  </a:t>
            </a:r>
            <a:r>
              <a:rPr sz="1300" spc="-15" dirty="0">
                <a:latin typeface="Times New Roman"/>
                <a:cs typeface="Times New Roman"/>
              </a:rPr>
              <a:t>начало </a:t>
            </a:r>
            <a:r>
              <a:rPr sz="1300" spc="-20" dirty="0">
                <a:latin typeface="Times New Roman"/>
                <a:cs typeface="Times New Roman"/>
              </a:rPr>
              <a:t>текущего </a:t>
            </a:r>
            <a:r>
              <a:rPr sz="1300" spc="-10" dirty="0">
                <a:latin typeface="Times New Roman"/>
                <a:cs typeface="Times New Roman"/>
              </a:rPr>
              <a:t>финансового </a:t>
            </a:r>
            <a:r>
              <a:rPr sz="1300" spc="-25" dirty="0">
                <a:latin typeface="Times New Roman"/>
                <a:cs typeface="Times New Roman"/>
              </a:rPr>
              <a:t>года </a:t>
            </a:r>
            <a:r>
              <a:rPr sz="1300" spc="-15" dirty="0">
                <a:latin typeface="Times New Roman"/>
                <a:cs typeface="Times New Roman"/>
              </a:rPr>
              <a:t>БА </a:t>
            </a:r>
            <a:r>
              <a:rPr sz="1300" spc="-5" dirty="0">
                <a:latin typeface="Times New Roman"/>
                <a:cs typeface="Times New Roman"/>
              </a:rPr>
              <a:t>на </a:t>
            </a:r>
            <a:r>
              <a:rPr sz="1300" spc="-10" dirty="0">
                <a:latin typeface="Times New Roman"/>
                <a:cs typeface="Times New Roman"/>
              </a:rPr>
              <a:t>указанные</a:t>
            </a:r>
            <a:r>
              <a:rPr sz="1300" spc="260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цели;</a:t>
            </a:r>
            <a:endParaRPr sz="1300">
              <a:latin typeface="Times New Roman"/>
              <a:cs typeface="Times New Roman"/>
            </a:endParaRPr>
          </a:p>
          <a:p>
            <a:pPr marL="12700" marR="5080" indent="123189" algn="just">
              <a:lnSpc>
                <a:spcPct val="100000"/>
              </a:lnSpc>
              <a:buFont typeface="Times New Roman"/>
              <a:buChar char="-"/>
              <a:tabLst>
                <a:tab pos="262890" algn="l"/>
              </a:tabLst>
            </a:pPr>
            <a:r>
              <a:rPr sz="1300" b="1" spc="-5" dirty="0">
                <a:latin typeface="Times New Roman"/>
                <a:cs typeface="Times New Roman"/>
              </a:rPr>
              <a:t>на </a:t>
            </a:r>
            <a:r>
              <a:rPr sz="1300" b="1" spc="-10" dirty="0">
                <a:latin typeface="Times New Roman"/>
                <a:cs typeface="Times New Roman"/>
              </a:rPr>
              <a:t>исполнение </a:t>
            </a:r>
            <a:r>
              <a:rPr sz="1300" b="1" spc="-15" dirty="0">
                <a:latin typeface="Times New Roman"/>
                <a:cs typeface="Times New Roman"/>
              </a:rPr>
              <a:t>государственных </a:t>
            </a:r>
            <a:r>
              <a:rPr sz="1300" b="1" spc="-10" dirty="0">
                <a:latin typeface="Times New Roman"/>
                <a:cs typeface="Times New Roman"/>
              </a:rPr>
              <a:t>контрактов </a:t>
            </a:r>
            <a:r>
              <a:rPr sz="1300" spc="-5" dirty="0">
                <a:latin typeface="Times New Roman"/>
                <a:cs typeface="Times New Roman"/>
              </a:rPr>
              <a:t>на </a:t>
            </a:r>
            <a:r>
              <a:rPr sz="1300" dirty="0">
                <a:latin typeface="Times New Roman"/>
                <a:cs typeface="Times New Roman"/>
              </a:rPr>
              <a:t>поставку  </a:t>
            </a:r>
            <a:r>
              <a:rPr sz="1300" spc="-10" dirty="0">
                <a:latin typeface="Times New Roman"/>
                <a:cs typeface="Times New Roman"/>
              </a:rPr>
              <a:t>товаров, </a:t>
            </a:r>
            <a:r>
              <a:rPr sz="1300" spc="-5" dirty="0">
                <a:latin typeface="Times New Roman"/>
                <a:cs typeface="Times New Roman"/>
              </a:rPr>
              <a:t>выполнение </a:t>
            </a:r>
            <a:r>
              <a:rPr sz="1300" spc="-25" dirty="0">
                <a:latin typeface="Times New Roman"/>
                <a:cs typeface="Times New Roman"/>
              </a:rPr>
              <a:t>работ, </a:t>
            </a:r>
            <a:r>
              <a:rPr sz="1300" spc="-10" dirty="0">
                <a:latin typeface="Times New Roman"/>
                <a:cs typeface="Times New Roman"/>
              </a:rPr>
              <a:t>оказание </a:t>
            </a:r>
            <a:r>
              <a:rPr sz="1300" spc="-35" dirty="0">
                <a:latin typeface="Times New Roman"/>
                <a:cs typeface="Times New Roman"/>
              </a:rPr>
              <a:t>услуг, </a:t>
            </a:r>
            <a:r>
              <a:rPr sz="1300" b="1" spc="-10" dirty="0">
                <a:latin typeface="Times New Roman"/>
                <a:cs typeface="Times New Roman"/>
              </a:rPr>
              <a:t>расчеты </a:t>
            </a:r>
            <a:r>
              <a:rPr sz="1300" b="1" spc="-5" dirty="0">
                <a:latin typeface="Times New Roman"/>
                <a:cs typeface="Times New Roman"/>
              </a:rPr>
              <a:t>по  </a:t>
            </a:r>
            <a:r>
              <a:rPr sz="1300" b="1" spc="-15" dirty="0">
                <a:latin typeface="Times New Roman"/>
                <a:cs typeface="Times New Roman"/>
              </a:rPr>
              <a:t>которым </a:t>
            </a:r>
            <a:r>
              <a:rPr sz="1300" spc="-5" dirty="0">
                <a:latin typeface="Times New Roman"/>
                <a:cs typeface="Times New Roman"/>
              </a:rPr>
              <a:t>в </a:t>
            </a:r>
            <a:r>
              <a:rPr sz="1300" spc="-10" dirty="0">
                <a:latin typeface="Times New Roman"/>
                <a:cs typeface="Times New Roman"/>
              </a:rPr>
              <a:t>отчетном финансовом </a:t>
            </a:r>
            <a:r>
              <a:rPr sz="1300" spc="-20" dirty="0">
                <a:latin typeface="Times New Roman"/>
                <a:cs typeface="Times New Roman"/>
              </a:rPr>
              <a:t>году</a:t>
            </a:r>
            <a:r>
              <a:rPr sz="1300" spc="280" dirty="0">
                <a:latin typeface="Times New Roman"/>
                <a:cs typeface="Times New Roman"/>
              </a:rPr>
              <a:t> </a:t>
            </a:r>
            <a:r>
              <a:rPr sz="1300" b="1" spc="-10" dirty="0">
                <a:latin typeface="Times New Roman"/>
                <a:cs typeface="Times New Roman"/>
              </a:rPr>
              <a:t>осуществлялись </a:t>
            </a:r>
            <a:r>
              <a:rPr sz="1300" b="1" spc="-5" dirty="0">
                <a:latin typeface="Times New Roman"/>
                <a:cs typeface="Times New Roman"/>
              </a:rPr>
              <a:t>с  </a:t>
            </a:r>
            <a:r>
              <a:rPr sz="1300" b="1" spc="-10" dirty="0">
                <a:latin typeface="Times New Roman"/>
                <a:cs typeface="Times New Roman"/>
              </a:rPr>
              <a:t>применением </a:t>
            </a:r>
            <a:r>
              <a:rPr sz="1300" b="1" spc="-15" dirty="0">
                <a:latin typeface="Times New Roman"/>
                <a:cs typeface="Times New Roman"/>
              </a:rPr>
              <a:t>казначейского </a:t>
            </a:r>
            <a:r>
              <a:rPr sz="1300" b="1" spc="-10" dirty="0">
                <a:latin typeface="Times New Roman"/>
                <a:cs typeface="Times New Roman"/>
              </a:rPr>
              <a:t>обеспечения обязательств</a:t>
            </a:r>
            <a:r>
              <a:rPr sz="1300" spc="-10" dirty="0">
                <a:latin typeface="Times New Roman"/>
                <a:cs typeface="Times New Roman"/>
              </a:rPr>
              <a:t>, </a:t>
            </a:r>
            <a:r>
              <a:rPr sz="1300" spc="-5" dirty="0">
                <a:latin typeface="Times New Roman"/>
                <a:cs typeface="Times New Roman"/>
              </a:rPr>
              <a:t>в  </a:t>
            </a:r>
            <a:r>
              <a:rPr sz="1300" spc="-10" dirty="0">
                <a:latin typeface="Times New Roman"/>
                <a:cs typeface="Times New Roman"/>
              </a:rPr>
              <a:t>объеме, </a:t>
            </a:r>
            <a:r>
              <a:rPr sz="1300" spc="-5" dirty="0">
                <a:latin typeface="Times New Roman"/>
                <a:cs typeface="Times New Roman"/>
              </a:rPr>
              <a:t>не </a:t>
            </a:r>
            <a:r>
              <a:rPr sz="1300" spc="-10" dirty="0">
                <a:latin typeface="Times New Roman"/>
                <a:cs typeface="Times New Roman"/>
              </a:rPr>
              <a:t>превышающем остатка </a:t>
            </a:r>
            <a:r>
              <a:rPr sz="1300" spc="-5" dirty="0">
                <a:latin typeface="Times New Roman"/>
                <a:cs typeface="Times New Roman"/>
              </a:rPr>
              <a:t>не </a:t>
            </a:r>
            <a:r>
              <a:rPr sz="1300" spc="-10" dirty="0">
                <a:latin typeface="Times New Roman"/>
                <a:cs typeface="Times New Roman"/>
              </a:rPr>
              <a:t>использованных </a:t>
            </a:r>
            <a:r>
              <a:rPr sz="1300" spc="-5" dirty="0">
                <a:latin typeface="Times New Roman"/>
                <a:cs typeface="Times New Roman"/>
              </a:rPr>
              <a:t>на </a:t>
            </a:r>
            <a:r>
              <a:rPr sz="1300" spc="-15" dirty="0">
                <a:latin typeface="Times New Roman"/>
                <a:cs typeface="Times New Roman"/>
              </a:rPr>
              <a:t>начало  </a:t>
            </a:r>
            <a:r>
              <a:rPr sz="1300" spc="-20" dirty="0">
                <a:latin typeface="Times New Roman"/>
                <a:cs typeface="Times New Roman"/>
              </a:rPr>
              <a:t>текущего </a:t>
            </a:r>
            <a:r>
              <a:rPr sz="1300" spc="-10" dirty="0">
                <a:latin typeface="Times New Roman"/>
                <a:cs typeface="Times New Roman"/>
              </a:rPr>
              <a:t>финансового </a:t>
            </a:r>
            <a:r>
              <a:rPr sz="1300" spc="-25" dirty="0">
                <a:latin typeface="Times New Roman"/>
                <a:cs typeface="Times New Roman"/>
              </a:rPr>
              <a:t>года </a:t>
            </a:r>
            <a:r>
              <a:rPr sz="1300" spc="-15" dirty="0">
                <a:latin typeface="Times New Roman"/>
                <a:cs typeface="Times New Roman"/>
              </a:rPr>
              <a:t>БА </a:t>
            </a:r>
            <a:r>
              <a:rPr sz="1300" spc="-5" dirty="0">
                <a:latin typeface="Times New Roman"/>
                <a:cs typeface="Times New Roman"/>
              </a:rPr>
              <a:t>на </a:t>
            </a:r>
            <a:r>
              <a:rPr sz="1300" spc="-10" dirty="0">
                <a:latin typeface="Times New Roman"/>
                <a:cs typeface="Times New Roman"/>
              </a:rPr>
              <a:t>указанные</a:t>
            </a:r>
            <a:r>
              <a:rPr sz="1300" spc="225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цели;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72761" y="5136260"/>
            <a:ext cx="176593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31775" algn="l"/>
                <a:tab pos="574675" algn="l"/>
              </a:tabLst>
            </a:pPr>
            <a:r>
              <a:rPr sz="1300" spc="-5" dirty="0">
                <a:latin typeface="Times New Roman"/>
                <a:cs typeface="Times New Roman"/>
              </a:rPr>
              <a:t>-	</a:t>
            </a:r>
            <a:r>
              <a:rPr sz="1300" b="1" spc="-10" dirty="0">
                <a:latin typeface="Times New Roman"/>
                <a:cs typeface="Times New Roman"/>
              </a:rPr>
              <a:t>н</a:t>
            </a:r>
            <a:r>
              <a:rPr sz="1300" b="1" spc="-5" dirty="0">
                <a:latin typeface="Times New Roman"/>
                <a:cs typeface="Times New Roman"/>
              </a:rPr>
              <a:t>а</a:t>
            </a:r>
            <a:r>
              <a:rPr sz="1300" b="1" dirty="0">
                <a:latin typeface="Times New Roman"/>
                <a:cs typeface="Times New Roman"/>
              </a:rPr>
              <a:t>	</a:t>
            </a:r>
            <a:r>
              <a:rPr sz="1300" b="1" spc="-10" dirty="0">
                <a:latin typeface="Times New Roman"/>
                <a:cs typeface="Times New Roman"/>
              </a:rPr>
              <a:t>пр</a:t>
            </a:r>
            <a:r>
              <a:rPr sz="1300" b="1" spc="-20" dirty="0">
                <a:latin typeface="Times New Roman"/>
                <a:cs typeface="Times New Roman"/>
              </a:rPr>
              <a:t>е</a:t>
            </a:r>
            <a:r>
              <a:rPr sz="1300" b="1" spc="-5" dirty="0">
                <a:latin typeface="Times New Roman"/>
                <a:cs typeface="Times New Roman"/>
              </a:rPr>
              <a:t>дос</a:t>
            </a:r>
            <a:r>
              <a:rPr sz="1300" b="1" spc="10" dirty="0">
                <a:latin typeface="Times New Roman"/>
                <a:cs typeface="Times New Roman"/>
              </a:rPr>
              <a:t>т</a:t>
            </a:r>
            <a:r>
              <a:rPr sz="1300" b="1" spc="-5" dirty="0">
                <a:latin typeface="Times New Roman"/>
                <a:cs typeface="Times New Roman"/>
              </a:rPr>
              <a:t>а</a:t>
            </a:r>
            <a:r>
              <a:rPr sz="1300" b="1" spc="-25" dirty="0">
                <a:latin typeface="Times New Roman"/>
                <a:cs typeface="Times New Roman"/>
              </a:rPr>
              <a:t>в</a:t>
            </a:r>
            <a:r>
              <a:rPr sz="1300" b="1" spc="-5" dirty="0">
                <a:latin typeface="Times New Roman"/>
                <a:cs typeface="Times New Roman"/>
              </a:rPr>
              <a:t>лен</a:t>
            </a:r>
            <a:r>
              <a:rPr sz="1300" b="1" spc="-10" dirty="0">
                <a:latin typeface="Times New Roman"/>
                <a:cs typeface="Times New Roman"/>
              </a:rPr>
              <a:t>и</a:t>
            </a:r>
            <a:r>
              <a:rPr sz="1300" b="1" spc="-5" dirty="0">
                <a:latin typeface="Times New Roman"/>
                <a:cs typeface="Times New Roman"/>
              </a:rPr>
              <a:t>е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78015" y="5136260"/>
            <a:ext cx="70294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20" dirty="0">
                <a:latin typeface="Times New Roman"/>
                <a:cs typeface="Times New Roman"/>
              </a:rPr>
              <a:t>с</a:t>
            </a:r>
            <a:r>
              <a:rPr sz="1300" b="1" spc="-5" dirty="0">
                <a:latin typeface="Times New Roman"/>
                <a:cs typeface="Times New Roman"/>
              </a:rPr>
              <a:t>убсидий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319264" y="5136260"/>
            <a:ext cx="106108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5" dirty="0">
                <a:latin typeface="Times New Roman"/>
                <a:cs typeface="Times New Roman"/>
              </a:rPr>
              <a:t>юридическим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49317" y="5334380"/>
            <a:ext cx="375666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99540" algn="l"/>
                <a:tab pos="2248535" algn="l"/>
                <a:tab pos="3665854" algn="l"/>
              </a:tabLst>
            </a:pPr>
            <a:r>
              <a:rPr sz="1300" b="1" spc="-10" dirty="0">
                <a:latin typeface="Times New Roman"/>
                <a:cs typeface="Times New Roman"/>
              </a:rPr>
              <a:t>пр</a:t>
            </a:r>
            <a:r>
              <a:rPr sz="1300" b="1" spc="-20" dirty="0">
                <a:latin typeface="Times New Roman"/>
                <a:cs typeface="Times New Roman"/>
              </a:rPr>
              <a:t>е</a:t>
            </a:r>
            <a:r>
              <a:rPr sz="1300" b="1" spc="-5" dirty="0">
                <a:latin typeface="Times New Roman"/>
                <a:cs typeface="Times New Roman"/>
              </a:rPr>
              <a:t>дос</a:t>
            </a:r>
            <a:r>
              <a:rPr sz="1300" b="1" spc="0" dirty="0">
                <a:latin typeface="Times New Roman"/>
                <a:cs typeface="Times New Roman"/>
              </a:rPr>
              <a:t>т</a:t>
            </a:r>
            <a:r>
              <a:rPr sz="1300" b="1" spc="-5" dirty="0">
                <a:latin typeface="Times New Roman"/>
                <a:cs typeface="Times New Roman"/>
              </a:rPr>
              <a:t>а</a:t>
            </a:r>
            <a:r>
              <a:rPr sz="1300" b="1" spc="-25" dirty="0">
                <a:latin typeface="Times New Roman"/>
                <a:cs typeface="Times New Roman"/>
              </a:rPr>
              <a:t>в</a:t>
            </a:r>
            <a:r>
              <a:rPr sz="1300" b="1" spc="-5" dirty="0">
                <a:latin typeface="Times New Roman"/>
                <a:cs typeface="Times New Roman"/>
              </a:rPr>
              <a:t>ле</a:t>
            </a:r>
            <a:r>
              <a:rPr sz="1300" b="1" dirty="0">
                <a:latin typeface="Times New Roman"/>
                <a:cs typeface="Times New Roman"/>
              </a:rPr>
              <a:t>н</a:t>
            </a:r>
            <a:r>
              <a:rPr sz="1300" b="1" spc="-10" dirty="0">
                <a:latin typeface="Times New Roman"/>
                <a:cs typeface="Times New Roman"/>
              </a:rPr>
              <a:t>и</a:t>
            </a:r>
            <a:r>
              <a:rPr sz="1300" b="1" spc="-5" dirty="0">
                <a:latin typeface="Times New Roman"/>
                <a:cs typeface="Times New Roman"/>
              </a:rPr>
              <a:t>е</a:t>
            </a:r>
            <a:r>
              <a:rPr sz="1300" b="1" dirty="0">
                <a:latin typeface="Times New Roman"/>
                <a:cs typeface="Times New Roman"/>
              </a:rPr>
              <a:t>	</a:t>
            </a:r>
            <a:r>
              <a:rPr sz="1300" b="1" spc="-10" dirty="0">
                <a:latin typeface="Times New Roman"/>
                <a:cs typeface="Times New Roman"/>
              </a:rPr>
              <a:t>к</a:t>
            </a:r>
            <a:r>
              <a:rPr sz="1300" b="1" spc="-20" dirty="0">
                <a:latin typeface="Times New Roman"/>
                <a:cs typeface="Times New Roman"/>
              </a:rPr>
              <a:t>от</a:t>
            </a:r>
            <a:r>
              <a:rPr sz="1300" b="1" spc="-5" dirty="0">
                <a:latin typeface="Times New Roman"/>
                <a:cs typeface="Times New Roman"/>
              </a:rPr>
              <a:t>ор</a:t>
            </a:r>
            <a:r>
              <a:rPr sz="1300" b="1" spc="-15" dirty="0">
                <a:latin typeface="Times New Roman"/>
                <a:cs typeface="Times New Roman"/>
              </a:rPr>
              <a:t>ы</a:t>
            </a:r>
            <a:r>
              <a:rPr sz="1300" b="1" spc="-5" dirty="0">
                <a:latin typeface="Times New Roman"/>
                <a:cs typeface="Times New Roman"/>
              </a:rPr>
              <a:t>х</a:t>
            </a:r>
            <a:r>
              <a:rPr sz="1300" b="1" dirty="0">
                <a:latin typeface="Times New Roman"/>
                <a:cs typeface="Times New Roman"/>
              </a:rPr>
              <a:t>	</a:t>
            </a:r>
            <a:r>
              <a:rPr sz="1300" b="1" spc="-5" dirty="0">
                <a:latin typeface="Times New Roman"/>
                <a:cs typeface="Times New Roman"/>
              </a:rPr>
              <a:t>о</a:t>
            </a:r>
            <a:r>
              <a:rPr sz="1300" b="1" spc="-20" dirty="0">
                <a:latin typeface="Times New Roman"/>
                <a:cs typeface="Times New Roman"/>
              </a:rPr>
              <a:t>с</a:t>
            </a:r>
            <a:r>
              <a:rPr sz="1300" b="1" spc="0" dirty="0">
                <a:latin typeface="Times New Roman"/>
                <a:cs typeface="Times New Roman"/>
              </a:rPr>
              <a:t>у</a:t>
            </a:r>
            <a:r>
              <a:rPr sz="1300" b="1" spc="-10" dirty="0">
                <a:latin typeface="Times New Roman"/>
                <a:cs typeface="Times New Roman"/>
              </a:rPr>
              <a:t>щ</a:t>
            </a:r>
            <a:r>
              <a:rPr sz="1300" b="1" dirty="0">
                <a:latin typeface="Times New Roman"/>
                <a:cs typeface="Times New Roman"/>
              </a:rPr>
              <a:t>е</a:t>
            </a:r>
            <a:r>
              <a:rPr sz="1300" b="1" spc="-5" dirty="0">
                <a:latin typeface="Times New Roman"/>
                <a:cs typeface="Times New Roman"/>
              </a:rPr>
              <a:t>ст</a:t>
            </a:r>
            <a:r>
              <a:rPr sz="1300" b="1" spc="-25" dirty="0">
                <a:latin typeface="Times New Roman"/>
                <a:cs typeface="Times New Roman"/>
              </a:rPr>
              <a:t>в</a:t>
            </a:r>
            <a:r>
              <a:rPr sz="1300" b="1" spc="-15" dirty="0">
                <a:latin typeface="Times New Roman"/>
                <a:cs typeface="Times New Roman"/>
              </a:rPr>
              <a:t>ля</a:t>
            </a:r>
            <a:r>
              <a:rPr sz="1300" b="1" spc="-5" dirty="0">
                <a:latin typeface="Times New Roman"/>
                <a:cs typeface="Times New Roman"/>
              </a:rPr>
              <a:t>лось</a:t>
            </a:r>
            <a:r>
              <a:rPr sz="1300" b="1" dirty="0">
                <a:latin typeface="Times New Roman"/>
                <a:cs typeface="Times New Roman"/>
              </a:rPr>
              <a:t>	</a:t>
            </a:r>
            <a:r>
              <a:rPr sz="1300" spc="-5" dirty="0">
                <a:latin typeface="Times New Roman"/>
                <a:cs typeface="Times New Roman"/>
              </a:rPr>
              <a:t>в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89366" y="5136260"/>
            <a:ext cx="676910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30810">
              <a:lnSpc>
                <a:spcPct val="100000"/>
              </a:lnSpc>
              <a:spcBef>
                <a:spcPts val="95"/>
              </a:spcBef>
            </a:pPr>
            <a:r>
              <a:rPr sz="1300" b="1" spc="-5" dirty="0">
                <a:latin typeface="Times New Roman"/>
                <a:cs typeface="Times New Roman"/>
              </a:rPr>
              <a:t>л</a:t>
            </a:r>
            <a:r>
              <a:rPr sz="1300" b="1" spc="-10" dirty="0">
                <a:latin typeface="Times New Roman"/>
                <a:cs typeface="Times New Roman"/>
              </a:rPr>
              <a:t>и</a:t>
            </a:r>
            <a:r>
              <a:rPr sz="1300" b="1" spc="-15" dirty="0">
                <a:latin typeface="Times New Roman"/>
                <a:cs typeface="Times New Roman"/>
              </a:rPr>
              <a:t>ц</a:t>
            </a:r>
            <a:r>
              <a:rPr sz="1300" b="1" spc="-5" dirty="0">
                <a:latin typeface="Times New Roman"/>
                <a:cs typeface="Times New Roman"/>
              </a:rPr>
              <a:t>а</a:t>
            </a:r>
            <a:r>
              <a:rPr sz="1300" b="1" spc="5" dirty="0">
                <a:latin typeface="Times New Roman"/>
                <a:cs typeface="Times New Roman"/>
              </a:rPr>
              <a:t>м</a:t>
            </a:r>
            <a:r>
              <a:rPr sz="1300" spc="-5" dirty="0">
                <a:latin typeface="Times New Roman"/>
                <a:cs typeface="Times New Roman"/>
              </a:rPr>
              <a:t>,  </a:t>
            </a:r>
            <a:r>
              <a:rPr sz="1300" spc="-20" dirty="0">
                <a:latin typeface="Times New Roman"/>
                <a:cs typeface="Times New Roman"/>
              </a:rPr>
              <a:t>о</a:t>
            </a:r>
            <a:r>
              <a:rPr sz="1300" spc="-10" dirty="0">
                <a:latin typeface="Times New Roman"/>
                <a:cs typeface="Times New Roman"/>
              </a:rPr>
              <a:t>т</a:t>
            </a:r>
            <a:r>
              <a:rPr sz="1300" spc="-15" dirty="0">
                <a:latin typeface="Times New Roman"/>
                <a:cs typeface="Times New Roman"/>
              </a:rPr>
              <a:t>ч</a:t>
            </a:r>
            <a:r>
              <a:rPr sz="1300" spc="-5" dirty="0">
                <a:latin typeface="Times New Roman"/>
                <a:cs typeface="Times New Roman"/>
              </a:rPr>
              <a:t>етн</a:t>
            </a:r>
            <a:r>
              <a:rPr sz="1300" spc="-30" dirty="0">
                <a:latin typeface="Times New Roman"/>
                <a:cs typeface="Times New Roman"/>
              </a:rPr>
              <a:t>о</a:t>
            </a:r>
            <a:r>
              <a:rPr sz="1300" spc="-5" dirty="0">
                <a:latin typeface="Times New Roman"/>
                <a:cs typeface="Times New Roman"/>
              </a:rPr>
              <a:t>м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49317" y="5532526"/>
            <a:ext cx="461708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spc="-5" dirty="0">
                <a:latin typeface="Times New Roman"/>
                <a:cs typeface="Times New Roman"/>
              </a:rPr>
              <a:t>финансовом </a:t>
            </a:r>
            <a:r>
              <a:rPr sz="1300" spc="-20" dirty="0">
                <a:latin typeface="Times New Roman"/>
                <a:cs typeface="Times New Roman"/>
              </a:rPr>
              <a:t>году </a:t>
            </a:r>
            <a:r>
              <a:rPr sz="1300" b="1" spc="-5" dirty="0">
                <a:latin typeface="Times New Roman"/>
                <a:cs typeface="Times New Roman"/>
              </a:rPr>
              <a:t>в </a:t>
            </a:r>
            <a:r>
              <a:rPr sz="1300" b="1" spc="125" dirty="0">
                <a:latin typeface="Times New Roman"/>
                <a:cs typeface="Times New Roman"/>
              </a:rPr>
              <a:t> </a:t>
            </a:r>
            <a:r>
              <a:rPr sz="1300" b="1" spc="-5" dirty="0">
                <a:latin typeface="Times New Roman"/>
                <a:cs typeface="Times New Roman"/>
              </a:rPr>
              <a:t>пределах </a:t>
            </a:r>
            <a:r>
              <a:rPr sz="1300" b="1" spc="-10" dirty="0">
                <a:latin typeface="Times New Roman"/>
                <a:cs typeface="Times New Roman"/>
              </a:rPr>
              <a:t>суммы, </a:t>
            </a:r>
            <a:r>
              <a:rPr sz="1300" b="1" spc="-15" dirty="0">
                <a:latin typeface="Times New Roman"/>
                <a:cs typeface="Times New Roman"/>
              </a:rPr>
              <a:t>необходимой </a:t>
            </a:r>
            <a:r>
              <a:rPr sz="1300" b="1" spc="-5" dirty="0">
                <a:latin typeface="Times New Roman"/>
                <a:cs typeface="Times New Roman"/>
              </a:rPr>
              <a:t>для </a:t>
            </a:r>
            <a:r>
              <a:rPr sz="1300" b="1" spc="-15" dirty="0">
                <a:latin typeface="Times New Roman"/>
                <a:cs typeface="Times New Roman"/>
              </a:rPr>
              <a:t>оплаты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300" b="1" spc="-10" dirty="0">
                <a:latin typeface="Times New Roman"/>
                <a:cs typeface="Times New Roman"/>
              </a:rPr>
              <a:t>денежного  обязательства  </a:t>
            </a:r>
            <a:r>
              <a:rPr sz="1300" spc="-5" dirty="0">
                <a:latin typeface="Times New Roman"/>
                <a:cs typeface="Times New Roman"/>
              </a:rPr>
              <a:t>–  </a:t>
            </a:r>
            <a:r>
              <a:rPr sz="1300" spc="-15" dirty="0">
                <a:latin typeface="Times New Roman"/>
                <a:cs typeface="Times New Roman"/>
              </a:rPr>
              <a:t>получателя  </a:t>
            </a:r>
            <a:r>
              <a:rPr sz="1300" spc="-10" dirty="0">
                <a:latin typeface="Times New Roman"/>
                <a:cs typeface="Times New Roman"/>
              </a:rPr>
              <a:t>субсидии,</a:t>
            </a:r>
            <a:r>
              <a:rPr sz="1300" spc="125" dirty="0">
                <a:latin typeface="Times New Roman"/>
                <a:cs typeface="Times New Roman"/>
              </a:rPr>
              <a:t> </a:t>
            </a:r>
            <a:r>
              <a:rPr sz="1300" spc="-20" dirty="0">
                <a:latin typeface="Times New Roman"/>
                <a:cs typeface="Times New Roman"/>
              </a:rPr>
              <a:t>источником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449317" y="5929071"/>
            <a:ext cx="4619625" cy="817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300" spc="-10" dirty="0">
                <a:latin typeface="Times New Roman"/>
                <a:cs typeface="Times New Roman"/>
              </a:rPr>
              <a:t>финансового </a:t>
            </a:r>
            <a:r>
              <a:rPr sz="1300" spc="-5" dirty="0">
                <a:latin typeface="Times New Roman"/>
                <a:cs typeface="Times New Roman"/>
              </a:rPr>
              <a:t>обеспечения </a:t>
            </a:r>
            <a:r>
              <a:rPr sz="1300" spc="-20" dirty="0">
                <a:latin typeface="Times New Roman"/>
                <a:cs typeface="Times New Roman"/>
              </a:rPr>
              <a:t>которых</a:t>
            </a:r>
            <a:r>
              <a:rPr sz="1300" spc="280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являлись </a:t>
            </a:r>
            <a:r>
              <a:rPr sz="1300" spc="-10" dirty="0">
                <a:latin typeface="Times New Roman"/>
                <a:cs typeface="Times New Roman"/>
              </a:rPr>
              <a:t>указанные  субсидии, </a:t>
            </a:r>
            <a:r>
              <a:rPr sz="1300" spc="-5" dirty="0">
                <a:latin typeface="Times New Roman"/>
                <a:cs typeface="Times New Roman"/>
              </a:rPr>
              <a:t>в </a:t>
            </a:r>
            <a:r>
              <a:rPr sz="1300" spc="-10" dirty="0">
                <a:latin typeface="Times New Roman"/>
                <a:cs typeface="Times New Roman"/>
              </a:rPr>
              <a:t>объеме, </a:t>
            </a:r>
            <a:r>
              <a:rPr sz="1300" spc="-5" dirty="0">
                <a:latin typeface="Times New Roman"/>
                <a:cs typeface="Times New Roman"/>
              </a:rPr>
              <a:t>не </a:t>
            </a:r>
            <a:r>
              <a:rPr sz="1300" spc="-10" dirty="0">
                <a:latin typeface="Times New Roman"/>
                <a:cs typeface="Times New Roman"/>
              </a:rPr>
              <a:t>превышающем остатка </a:t>
            </a:r>
            <a:r>
              <a:rPr sz="1300" dirty="0">
                <a:latin typeface="Times New Roman"/>
                <a:cs typeface="Times New Roman"/>
              </a:rPr>
              <a:t>не  </a:t>
            </a:r>
            <a:r>
              <a:rPr sz="1300" spc="-10" dirty="0">
                <a:latin typeface="Times New Roman"/>
                <a:cs typeface="Times New Roman"/>
              </a:rPr>
              <a:t>использованных </a:t>
            </a:r>
            <a:r>
              <a:rPr sz="1300" spc="-5" dirty="0">
                <a:latin typeface="Times New Roman"/>
                <a:cs typeface="Times New Roman"/>
              </a:rPr>
              <a:t>на </a:t>
            </a:r>
            <a:r>
              <a:rPr sz="1300" spc="-15" dirty="0">
                <a:latin typeface="Times New Roman"/>
                <a:cs typeface="Times New Roman"/>
              </a:rPr>
              <a:t>начало текущего </a:t>
            </a:r>
            <a:r>
              <a:rPr sz="1300" spc="-10" dirty="0">
                <a:latin typeface="Times New Roman"/>
                <a:cs typeface="Times New Roman"/>
              </a:rPr>
              <a:t>финансового </a:t>
            </a:r>
            <a:r>
              <a:rPr sz="1300" spc="-20" dirty="0">
                <a:latin typeface="Times New Roman"/>
                <a:cs typeface="Times New Roman"/>
              </a:rPr>
              <a:t>года </a:t>
            </a:r>
            <a:r>
              <a:rPr sz="1300" spc="-15" dirty="0">
                <a:latin typeface="Times New Roman"/>
                <a:cs typeface="Times New Roman"/>
              </a:rPr>
              <a:t>БА </a:t>
            </a:r>
            <a:r>
              <a:rPr sz="1300" dirty="0">
                <a:latin typeface="Times New Roman"/>
                <a:cs typeface="Times New Roman"/>
              </a:rPr>
              <a:t>на  </a:t>
            </a:r>
            <a:r>
              <a:rPr sz="1300" spc="-10" dirty="0">
                <a:latin typeface="Times New Roman"/>
                <a:cs typeface="Times New Roman"/>
              </a:rPr>
              <a:t>указанные</a:t>
            </a:r>
            <a:r>
              <a:rPr sz="1300" spc="50" dirty="0">
                <a:latin typeface="Times New Roman"/>
                <a:cs typeface="Times New Roman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цели.</a:t>
            </a:r>
            <a:endParaRPr sz="1300">
              <a:latin typeface="Times New Roman"/>
              <a:cs typeface="Times New Roman"/>
            </a:endParaRPr>
          </a:p>
        </p:txBody>
      </p:sp>
      <p:pic>
        <p:nvPicPr>
          <p:cNvPr id="26" name="Picture 5">
            <a:extLst>
              <a:ext uri="{FF2B5EF4-FFF2-40B4-BE49-F238E27FC236}">
                <a16:creationId xmlns:a16="http://schemas.microsoft.com/office/drawing/2014/main" id="{0BC085EC-6D68-48E8-8819-6A9DF8BBF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709"/>
            <a:ext cx="9144000" cy="796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C5E72146-48D5-453E-BE31-E7E990A392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368"/>
            <a:ext cx="91440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Республике Карелия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96630" y="178435"/>
            <a:ext cx="18097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DEAA46"/>
                </a:solidFill>
                <a:latin typeface="Arial"/>
                <a:cs typeface="Arial"/>
              </a:rPr>
              <a:t>7</a:t>
            </a:r>
            <a:endParaRPr sz="220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-6350" y="1745488"/>
          <a:ext cx="9144000" cy="50330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1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4645">
                <a:tc>
                  <a:txBody>
                    <a:bodyPr/>
                    <a:lstStyle/>
                    <a:p>
                      <a:pPr marL="62103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2017 и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плановый </a:t>
                      </a:r>
                      <a:r>
                        <a:rPr sz="1600" b="1" spc="-1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период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2018 и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2019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9546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2018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95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2220">
                <a:tc>
                  <a:txBody>
                    <a:bodyPr/>
                    <a:lstStyle/>
                    <a:p>
                      <a:pPr marL="97790" marR="77470" algn="just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п. 10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ПБС </a:t>
                      </a:r>
                      <a:r>
                        <a:rPr sz="14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не позднее 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 июня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обеспечивают 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завершение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расчетов по неисполненным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обязательствам  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года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государственным контрактам,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предусмотренным  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пунктом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8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настоящего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постановления.</a:t>
                      </a: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 marR="76835" algn="just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п. 6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п. 7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ПБС </a:t>
                      </a:r>
                      <a:r>
                        <a:rPr sz="14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не позднее 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 июня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тек. фин. 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года </a:t>
                      </a:r>
                      <a:r>
                        <a:rPr sz="1400" u="sng" dirty="0">
                          <a:latin typeface="Times New Roman"/>
                          <a:cs typeface="Times New Roman"/>
                        </a:rPr>
                        <a:t>или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u="sng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последнего </a:t>
                      </a:r>
                      <a:r>
                        <a:rPr sz="1400" u="sng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рабочего </a:t>
                      </a:r>
                      <a:r>
                        <a:rPr sz="1400" u="sng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дня</a:t>
                      </a:r>
                      <a:r>
                        <a:rPr sz="14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u="sng" spc="-5" dirty="0">
                          <a:latin typeface="Times New Roman"/>
                          <a:cs typeface="Times New Roman"/>
                        </a:rPr>
                        <a:t>до указанной </a:t>
                      </a:r>
                      <a:r>
                        <a:rPr sz="1400" u="sng" spc="-10" dirty="0">
                          <a:latin typeface="Times New Roman"/>
                          <a:cs typeface="Times New Roman"/>
                        </a:rPr>
                        <a:t>даты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завершают 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расчеты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государственным 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контрактам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подлежавшим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соответствии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условиями этих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государственных  контрактов оплате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отчетном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финансовом</a:t>
                      </a:r>
                      <a:r>
                        <a:rPr sz="14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году.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614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u="sng" spc="-10" dirty="0">
                          <a:latin typeface="Times New Roman"/>
                          <a:cs typeface="Times New Roman"/>
                        </a:rPr>
                        <a:t>Исключения </a:t>
                      </a:r>
                      <a:r>
                        <a:rPr sz="1200" u="sng" dirty="0">
                          <a:latin typeface="Times New Roman"/>
                          <a:cs typeface="Times New Roman"/>
                        </a:rPr>
                        <a:t>для </a:t>
                      </a:r>
                      <a:r>
                        <a:rPr sz="1200" u="sng" spc="-5" dirty="0">
                          <a:latin typeface="Times New Roman"/>
                          <a:cs typeface="Times New Roman"/>
                        </a:rPr>
                        <a:t>завершения </a:t>
                      </a:r>
                      <a:r>
                        <a:rPr sz="1200" u="sng" spc="-10" dirty="0">
                          <a:latin typeface="Times New Roman"/>
                          <a:cs typeface="Times New Roman"/>
                        </a:rPr>
                        <a:t>расчетов </a:t>
                      </a:r>
                      <a:r>
                        <a:rPr sz="1200" u="sng" dirty="0">
                          <a:latin typeface="Times New Roman"/>
                          <a:cs typeface="Times New Roman"/>
                        </a:rPr>
                        <a:t>по ГК </a:t>
                      </a:r>
                      <a:r>
                        <a:rPr sz="1200" u="sng" spc="-5" dirty="0">
                          <a:latin typeface="Times New Roman"/>
                          <a:cs typeface="Times New Roman"/>
                        </a:rPr>
                        <a:t>(1</a:t>
                      </a:r>
                      <a:r>
                        <a:rPr sz="1200" u="sng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u="sng" dirty="0">
                          <a:latin typeface="Times New Roman"/>
                          <a:cs typeface="Times New Roman"/>
                        </a:rPr>
                        <a:t>июня):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97790" marR="78105" indent="114300" algn="just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а)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отношении 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которых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решениями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Правительства 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Российской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Федерации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, принятыми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до 1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июня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2017 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г.,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установлен 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иной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срок завершения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расчетов;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7790" marR="75565" indent="114300" algn="just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б)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заключаемых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2017 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году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связи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расторжением 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государственных контрактов, указанных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абзаце первом 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настоящего пункта,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соглашению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сторон, решению 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суда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или  одностороннему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отказу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стороны 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государственного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контракта 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от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исполнения 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государственного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контракта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соответствии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гражданским 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законодательством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Российской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Федерации,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том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числе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связи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введением процедур,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применяемых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деле о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банкротстве поставщика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(исполнителя).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u="sng" spc="-10" dirty="0">
                          <a:latin typeface="Times New Roman"/>
                          <a:cs typeface="Times New Roman"/>
                        </a:rPr>
                        <a:t>Исключения </a:t>
                      </a:r>
                      <a:r>
                        <a:rPr sz="1200" u="sng" dirty="0">
                          <a:latin typeface="Times New Roman"/>
                          <a:cs typeface="Times New Roman"/>
                        </a:rPr>
                        <a:t>для </a:t>
                      </a:r>
                      <a:r>
                        <a:rPr sz="1200" u="sng" spc="-5" dirty="0">
                          <a:latin typeface="Times New Roman"/>
                          <a:cs typeface="Times New Roman"/>
                        </a:rPr>
                        <a:t>завершения </a:t>
                      </a:r>
                      <a:r>
                        <a:rPr sz="1200" u="sng" spc="-10" dirty="0">
                          <a:latin typeface="Times New Roman"/>
                          <a:cs typeface="Times New Roman"/>
                        </a:rPr>
                        <a:t>расчетов </a:t>
                      </a:r>
                      <a:r>
                        <a:rPr sz="1200" u="sng" dirty="0">
                          <a:latin typeface="Times New Roman"/>
                          <a:cs typeface="Times New Roman"/>
                        </a:rPr>
                        <a:t>по ГК </a:t>
                      </a:r>
                      <a:r>
                        <a:rPr sz="1200" u="sng" spc="-5" dirty="0">
                          <a:latin typeface="Times New Roman"/>
                          <a:cs typeface="Times New Roman"/>
                        </a:rPr>
                        <a:t>(1</a:t>
                      </a:r>
                      <a:r>
                        <a:rPr sz="1200" u="sng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u="sng" dirty="0">
                          <a:latin typeface="Times New Roman"/>
                          <a:cs typeface="Times New Roman"/>
                        </a:rPr>
                        <a:t>июня)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: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250" dirty="0">
                        <a:latin typeface="Times New Roman"/>
                        <a:cs typeface="Times New Roman"/>
                      </a:endParaRPr>
                    </a:p>
                    <a:p>
                      <a:pPr marL="212725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а)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отношении 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которых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решениями</a:t>
                      </a:r>
                      <a:r>
                        <a:rPr sz="1200" b="1" u="heavy" spc="-5" dirty="0">
                          <a:latin typeface="Times New Roman"/>
                          <a:cs typeface="Times New Roman"/>
                        </a:rPr>
                        <a:t> Президента</a:t>
                      </a:r>
                      <a:r>
                        <a:rPr sz="1200" b="1" u="heavy" spc="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u="heavy" spc="-10" dirty="0">
                          <a:latin typeface="Times New Roman"/>
                          <a:cs typeface="Times New Roman"/>
                        </a:rPr>
                        <a:t>Российской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98425" marR="76200" indent="-1270" algn="just">
                        <a:lnSpc>
                          <a:spcPct val="100000"/>
                        </a:lnSpc>
                      </a:pPr>
                      <a:r>
                        <a:rPr sz="1200" u="heavy" spc="-2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u="heavy" spc="-5" dirty="0">
                          <a:latin typeface="Times New Roman"/>
                          <a:cs typeface="Times New Roman"/>
                        </a:rPr>
                        <a:t>Федерации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 или решениями Правительства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Российской 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Федерации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, принятыми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до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даты,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предусмотренной 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пунктом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6 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Положения, установлен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иной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срок завершения</a:t>
                      </a:r>
                      <a:r>
                        <a:rPr sz="12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расчетов;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98425" marR="75565" indent="114300" algn="just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б) в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случае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заключения контрактов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текущем финансовом 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году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связи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расторжением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ГК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указанных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абзаце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первом настоящего  пункта,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соглашению сторон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решению </a:t>
                      </a: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суда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или 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одностороннему </a:t>
                      </a:r>
                      <a:r>
                        <a:rPr sz="1200" b="1" spc="-15" dirty="0">
                          <a:latin typeface="Times New Roman"/>
                          <a:cs typeface="Times New Roman"/>
                        </a:rPr>
                        <a:t>отказу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стороны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ГК </a:t>
                      </a:r>
                      <a:r>
                        <a:rPr sz="1200" b="1" spc="-15" dirty="0">
                          <a:latin typeface="Times New Roman"/>
                          <a:cs typeface="Times New Roman"/>
                        </a:rPr>
                        <a:t>от его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исполнения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соответствии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гражданским 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законодательством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Российской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Федерации,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b="1" spc="-15" dirty="0">
                          <a:latin typeface="Times New Roman"/>
                          <a:cs typeface="Times New Roman"/>
                        </a:rPr>
                        <a:t>том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числе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связи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введением процедур, 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применяемых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деле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о </a:t>
                      </a:r>
                      <a:r>
                        <a:rPr sz="1200" b="1" spc="-5" dirty="0">
                          <a:latin typeface="Times New Roman"/>
                          <a:cs typeface="Times New Roman"/>
                        </a:rPr>
                        <a:t>несостоятельности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(банкротстве)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поставщика (подрядчика,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исполнителя).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98425" marR="79375" indent="114300" algn="just">
                        <a:lnSpc>
                          <a:spcPct val="100000"/>
                        </a:lnSpc>
                      </a:pPr>
                      <a:r>
                        <a:rPr sz="1200" u="sng" spc="-10" dirty="0">
                          <a:latin typeface="Times New Roman"/>
                          <a:cs typeface="Times New Roman"/>
                        </a:rPr>
                        <a:t>Получатели </a:t>
                      </a:r>
                      <a:r>
                        <a:rPr sz="1200" u="sng" spc="-5" dirty="0">
                          <a:latin typeface="Times New Roman"/>
                          <a:cs typeface="Times New Roman"/>
                        </a:rPr>
                        <a:t>средств федерального </a:t>
                      </a:r>
                      <a:r>
                        <a:rPr sz="1200" u="sng" spc="-15" dirty="0">
                          <a:latin typeface="Times New Roman"/>
                          <a:cs typeface="Times New Roman"/>
                        </a:rPr>
                        <a:t>бюджета </a:t>
                      </a:r>
                      <a:r>
                        <a:rPr sz="1200" b="1" u="sng" spc="-5" dirty="0">
                          <a:latin typeface="Times New Roman"/>
                          <a:cs typeface="Times New Roman"/>
                        </a:rPr>
                        <a:t>завершают </a:t>
                      </a:r>
                      <a:r>
                        <a:rPr sz="1200" b="1" u="sng" spc="-10" dirty="0">
                          <a:latin typeface="Times New Roman"/>
                          <a:cs typeface="Times New Roman"/>
                        </a:rPr>
                        <a:t>расчеты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u="sng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u="sng" spc="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u="sng" spc="-5" dirty="0">
                          <a:latin typeface="Times New Roman"/>
                          <a:cs typeface="Times New Roman"/>
                        </a:rPr>
                        <a:t>ГК,</a:t>
                      </a:r>
                      <a:r>
                        <a:rPr sz="1200" u="sng" spc="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u="sng" spc="-5" dirty="0">
                          <a:latin typeface="Times New Roman"/>
                          <a:cs typeface="Times New Roman"/>
                        </a:rPr>
                        <a:t>предусмотренным</a:t>
                      </a:r>
                      <a:r>
                        <a:rPr sz="1200" u="sng" spc="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u="sng" spc="-5" dirty="0">
                          <a:latin typeface="Times New Roman"/>
                          <a:cs typeface="Times New Roman"/>
                        </a:rPr>
                        <a:t>настоящим</a:t>
                      </a:r>
                      <a:r>
                        <a:rPr sz="1200" u="sng" spc="1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u="sng" spc="-10" dirty="0">
                          <a:latin typeface="Times New Roman"/>
                          <a:cs typeface="Times New Roman"/>
                        </a:rPr>
                        <a:t>пунктом,</a:t>
                      </a:r>
                      <a:r>
                        <a:rPr sz="1200" u="sng" spc="16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u="sng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200" b="1" u="sng" spc="1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u="sng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позднее</a:t>
                      </a:r>
                      <a:r>
                        <a:rPr sz="1200" b="1" u="sng" spc="15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u="sng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25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97155" algn="just">
                        <a:lnSpc>
                          <a:spcPct val="100000"/>
                        </a:lnSpc>
                      </a:pPr>
                      <a:r>
                        <a:rPr sz="1200" u="sng" spc="-29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u="sng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декабря</a:t>
                      </a:r>
                      <a:r>
                        <a:rPr sz="12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u="sng" spc="-15" dirty="0">
                          <a:latin typeface="Times New Roman"/>
                          <a:cs typeface="Times New Roman"/>
                        </a:rPr>
                        <a:t>текущего </a:t>
                      </a:r>
                      <a:r>
                        <a:rPr sz="1200" u="sng" spc="-5" dirty="0">
                          <a:latin typeface="Times New Roman"/>
                          <a:cs typeface="Times New Roman"/>
                        </a:rPr>
                        <a:t>финансового</a:t>
                      </a:r>
                      <a:r>
                        <a:rPr sz="1200" u="sng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u="sng" spc="-15" dirty="0">
                          <a:latin typeface="Times New Roman"/>
                          <a:cs typeface="Times New Roman"/>
                        </a:rPr>
                        <a:t>года.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7" name="Picture 5">
            <a:extLst>
              <a:ext uri="{FF2B5EF4-FFF2-40B4-BE49-F238E27FC236}">
                <a16:creationId xmlns:a16="http://schemas.microsoft.com/office/drawing/2014/main" id="{22343074-7360-4EBF-BC74-FF57884C3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709"/>
            <a:ext cx="9144000" cy="796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BC93025-0EFB-41F7-AA0E-B5FC314F5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368"/>
            <a:ext cx="91440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Республике Карелия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96630" y="178435"/>
            <a:ext cx="18097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DEAA46"/>
                </a:solidFill>
                <a:latin typeface="Arial"/>
                <a:cs typeface="Arial"/>
              </a:rPr>
              <a:t>8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238732"/>
            <a:ext cx="4165600" cy="349250"/>
          </a:xfrm>
          <a:custGeom>
            <a:avLst/>
            <a:gdLst/>
            <a:ahLst/>
            <a:cxnLst/>
            <a:rect l="l" t="t" r="r" b="b"/>
            <a:pathLst>
              <a:path w="4165600" h="349250">
                <a:moveTo>
                  <a:pt x="0" y="348640"/>
                </a:moveTo>
                <a:lnTo>
                  <a:pt x="4165600" y="348640"/>
                </a:lnTo>
                <a:lnTo>
                  <a:pt x="4165600" y="0"/>
                </a:lnTo>
                <a:lnTo>
                  <a:pt x="0" y="0"/>
                </a:lnTo>
                <a:lnTo>
                  <a:pt x="0" y="348640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65600" y="1238732"/>
            <a:ext cx="4978400" cy="349250"/>
          </a:xfrm>
          <a:custGeom>
            <a:avLst/>
            <a:gdLst/>
            <a:ahLst/>
            <a:cxnLst/>
            <a:rect l="l" t="t" r="r" b="b"/>
            <a:pathLst>
              <a:path w="4978400" h="349250">
                <a:moveTo>
                  <a:pt x="0" y="348640"/>
                </a:moveTo>
                <a:lnTo>
                  <a:pt x="4978400" y="348640"/>
                </a:lnTo>
                <a:lnTo>
                  <a:pt x="4978400" y="0"/>
                </a:lnTo>
                <a:lnTo>
                  <a:pt x="0" y="0"/>
                </a:lnTo>
                <a:lnTo>
                  <a:pt x="0" y="348640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65600" y="1232408"/>
            <a:ext cx="0" cy="361315"/>
          </a:xfrm>
          <a:custGeom>
            <a:avLst/>
            <a:gdLst/>
            <a:ahLst/>
            <a:cxnLst/>
            <a:rect l="l" t="t" r="r" b="b"/>
            <a:pathLst>
              <a:path h="361315">
                <a:moveTo>
                  <a:pt x="0" y="0"/>
                </a:moveTo>
                <a:lnTo>
                  <a:pt x="0" y="36131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65600" y="1916302"/>
            <a:ext cx="0" cy="4889500"/>
          </a:xfrm>
          <a:custGeom>
            <a:avLst/>
            <a:gdLst/>
            <a:ahLst/>
            <a:cxnLst/>
            <a:rect l="l" t="t" r="r" b="b"/>
            <a:pathLst>
              <a:path h="4889500">
                <a:moveTo>
                  <a:pt x="0" y="0"/>
                </a:moveTo>
                <a:lnTo>
                  <a:pt x="0" y="488948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1587372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1922652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2867532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1232408"/>
            <a:ext cx="0" cy="5573395"/>
          </a:xfrm>
          <a:custGeom>
            <a:avLst/>
            <a:gdLst/>
            <a:ahLst/>
            <a:cxnLst/>
            <a:rect l="l" t="t" r="r" b="b"/>
            <a:pathLst>
              <a:path h="5573395">
                <a:moveTo>
                  <a:pt x="0" y="0"/>
                </a:moveTo>
                <a:lnTo>
                  <a:pt x="0" y="557338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144000" y="1232408"/>
            <a:ext cx="0" cy="5573395"/>
          </a:xfrm>
          <a:custGeom>
            <a:avLst/>
            <a:gdLst/>
            <a:ahLst/>
            <a:cxnLst/>
            <a:rect l="l" t="t" r="r" b="b"/>
            <a:pathLst>
              <a:path h="5573395">
                <a:moveTo>
                  <a:pt x="0" y="0"/>
                </a:moveTo>
                <a:lnTo>
                  <a:pt x="0" y="557338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123875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6799441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85393" y="1274356"/>
            <a:ext cx="7964932" cy="87524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227965">
              <a:lnSpc>
                <a:spcPct val="100000"/>
              </a:lnSpc>
              <a:spcBef>
                <a:spcPts val="165"/>
              </a:spcBef>
              <a:tabLst>
                <a:tab pos="6163945" algn="l"/>
              </a:tabLst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2017 и </a:t>
            </a:r>
            <a:r>
              <a:rPr sz="16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плановый </a:t>
            </a:r>
            <a:r>
              <a:rPr sz="16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период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2018</a:t>
            </a:r>
            <a:r>
              <a:rPr sz="1600" b="1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160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2019	С</a:t>
            </a:r>
            <a:r>
              <a:rPr sz="16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2018</a:t>
            </a:r>
            <a:endParaRPr sz="1600" dirty="0">
              <a:latin typeface="Times New Roman"/>
              <a:cs typeface="Times New Roman"/>
            </a:endParaRPr>
          </a:p>
          <a:p>
            <a:pPr marL="857885">
              <a:lnSpc>
                <a:spcPct val="100000"/>
              </a:lnSpc>
              <a:spcBef>
                <a:spcPts val="825"/>
              </a:spcBef>
            </a:pPr>
            <a:r>
              <a:rPr sz="1600" spc="-10" dirty="0">
                <a:latin typeface="Times New Roman"/>
                <a:cs typeface="Times New Roman"/>
              </a:rPr>
              <a:t>Запрет </a:t>
            </a:r>
            <a:r>
              <a:rPr sz="1600" spc="-5" dirty="0">
                <a:latin typeface="Times New Roman"/>
                <a:cs typeface="Times New Roman"/>
              </a:rPr>
              <a:t>на </a:t>
            </a:r>
            <a:r>
              <a:rPr sz="1600" spc="-10" dirty="0">
                <a:latin typeface="Times New Roman"/>
                <a:cs typeface="Times New Roman"/>
              </a:rPr>
              <a:t>принятие </a:t>
            </a:r>
            <a:r>
              <a:rPr sz="1600" spc="-15" dirty="0">
                <a:latin typeface="Times New Roman"/>
                <a:cs typeface="Times New Roman"/>
              </a:rPr>
              <a:t>ПБС </a:t>
            </a:r>
            <a:r>
              <a:rPr sz="1600" spc="-20" dirty="0">
                <a:latin typeface="Times New Roman"/>
                <a:cs typeface="Times New Roman"/>
              </a:rPr>
              <a:t>бюджетных </a:t>
            </a:r>
            <a:r>
              <a:rPr sz="1600" spc="-10" dirty="0">
                <a:latin typeface="Times New Roman"/>
                <a:cs typeface="Times New Roman"/>
              </a:rPr>
              <a:t>обязательств, возникающие </a:t>
            </a:r>
            <a:r>
              <a:rPr sz="1600" spc="-5" dirty="0">
                <a:latin typeface="Times New Roman"/>
                <a:cs typeface="Times New Roman"/>
              </a:rPr>
              <a:t>на основании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ГК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739" y="1949957"/>
            <a:ext cx="40093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0000"/>
                </a:solidFill>
                <a:latin typeface="Times New Roman"/>
                <a:cs typeface="Times New Roman"/>
              </a:rPr>
              <a:t>п. </a:t>
            </a:r>
            <a:r>
              <a:rPr sz="1400" spc="-5" dirty="0">
                <a:solidFill>
                  <a:srgbClr val="FF0000"/>
                </a:solidFill>
                <a:latin typeface="Times New Roman"/>
                <a:cs typeface="Times New Roman"/>
              </a:rPr>
              <a:t>14 </a:t>
            </a:r>
            <a:r>
              <a:rPr sz="1400" spc="-5" dirty="0">
                <a:latin typeface="Times New Roman"/>
                <a:cs typeface="Times New Roman"/>
              </a:rPr>
              <a:t>Запрет </a:t>
            </a:r>
            <a:r>
              <a:rPr sz="1400" dirty="0">
                <a:latin typeface="Times New Roman"/>
                <a:cs typeface="Times New Roman"/>
              </a:rPr>
              <a:t>на принятие </a:t>
            </a:r>
            <a:r>
              <a:rPr sz="1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после </a:t>
            </a:r>
            <a:r>
              <a:rPr sz="1400" b="1" dirty="0">
                <a:solidFill>
                  <a:srgbClr val="FF0000"/>
                </a:solidFill>
                <a:latin typeface="Times New Roman"/>
                <a:cs typeface="Times New Roman"/>
              </a:rPr>
              <a:t>2 </a:t>
            </a:r>
            <a:r>
              <a:rPr sz="1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октября</a:t>
            </a:r>
            <a:r>
              <a:rPr sz="1400" b="1" spc="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2017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739" y="2163317"/>
            <a:ext cx="40068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56260" algn="l"/>
                <a:tab pos="1663064" algn="l"/>
                <a:tab pos="2898775" algn="l"/>
                <a:tab pos="3914140" algn="l"/>
              </a:tabLst>
            </a:pPr>
            <a:r>
              <a:rPr sz="1400" spc="-40" dirty="0">
                <a:latin typeface="Times New Roman"/>
                <a:cs typeface="Times New Roman"/>
              </a:rPr>
              <a:t>г</a:t>
            </a:r>
            <a:r>
              <a:rPr sz="1400" spc="-45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да	б</a:t>
            </a:r>
            <a:r>
              <a:rPr sz="1400" spc="-80" dirty="0">
                <a:latin typeface="Times New Roman"/>
                <a:cs typeface="Times New Roman"/>
              </a:rPr>
              <a:t>ю</a:t>
            </a:r>
            <a:r>
              <a:rPr sz="1400" dirty="0">
                <a:latin typeface="Times New Roman"/>
                <a:cs typeface="Times New Roman"/>
              </a:rPr>
              <a:t>д</a:t>
            </a:r>
            <a:r>
              <a:rPr sz="1400" spc="-25" dirty="0">
                <a:latin typeface="Times New Roman"/>
                <a:cs typeface="Times New Roman"/>
              </a:rPr>
              <a:t>ж</a:t>
            </a:r>
            <a:r>
              <a:rPr sz="1400" dirty="0">
                <a:latin typeface="Times New Roman"/>
                <a:cs typeface="Times New Roman"/>
              </a:rPr>
              <a:t>ет</a:t>
            </a:r>
            <a:r>
              <a:rPr sz="1400" spc="-10" dirty="0">
                <a:latin typeface="Times New Roman"/>
                <a:cs typeface="Times New Roman"/>
              </a:rPr>
              <a:t>ны</a:t>
            </a:r>
            <a:r>
              <a:rPr sz="1400" dirty="0">
                <a:latin typeface="Times New Roman"/>
                <a:cs typeface="Times New Roman"/>
              </a:rPr>
              <a:t>х	о</a:t>
            </a:r>
            <a:r>
              <a:rPr sz="1400" spc="-35" dirty="0">
                <a:latin typeface="Times New Roman"/>
                <a:cs typeface="Times New Roman"/>
              </a:rPr>
              <a:t>б</a:t>
            </a:r>
            <a:r>
              <a:rPr sz="1400" dirty="0">
                <a:latin typeface="Times New Roman"/>
                <a:cs typeface="Times New Roman"/>
              </a:rPr>
              <a:t>яз</a:t>
            </a:r>
            <a:r>
              <a:rPr sz="1400" spc="-40" dirty="0">
                <a:latin typeface="Times New Roman"/>
                <a:cs typeface="Times New Roman"/>
              </a:rPr>
              <a:t>а</a:t>
            </a:r>
            <a:r>
              <a:rPr sz="1400" spc="-5" dirty="0">
                <a:latin typeface="Times New Roman"/>
                <a:cs typeface="Times New Roman"/>
              </a:rPr>
              <a:t>те</a:t>
            </a:r>
            <a:r>
              <a:rPr sz="1400" spc="-10" dirty="0">
                <a:latin typeface="Times New Roman"/>
                <a:cs typeface="Times New Roman"/>
              </a:rPr>
              <a:t>л</a:t>
            </a:r>
            <a:r>
              <a:rPr sz="1400" spc="-5" dirty="0">
                <a:latin typeface="Times New Roman"/>
                <a:cs typeface="Times New Roman"/>
              </a:rPr>
              <a:t>ь</a:t>
            </a:r>
            <a:r>
              <a:rPr sz="1400" dirty="0">
                <a:latin typeface="Times New Roman"/>
                <a:cs typeface="Times New Roman"/>
              </a:rPr>
              <a:t>ств,	</a:t>
            </a:r>
            <a:r>
              <a:rPr sz="1400" spc="5" dirty="0">
                <a:latin typeface="Times New Roman"/>
                <a:cs typeface="Times New Roman"/>
              </a:rPr>
              <a:t>с</a:t>
            </a:r>
            <a:r>
              <a:rPr sz="1400" spc="-3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язанн</a:t>
            </a:r>
            <a:r>
              <a:rPr sz="1400" spc="-10" dirty="0">
                <a:latin typeface="Times New Roman"/>
                <a:cs typeface="Times New Roman"/>
              </a:rPr>
              <a:t>ы</a:t>
            </a:r>
            <a:r>
              <a:rPr sz="1400" dirty="0">
                <a:latin typeface="Times New Roman"/>
                <a:cs typeface="Times New Roman"/>
              </a:rPr>
              <a:t>х	с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739" y="2376932"/>
            <a:ext cx="25654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Times New Roman"/>
                <a:cs typeface="Times New Roman"/>
              </a:rPr>
              <a:t>поставкой </a:t>
            </a:r>
            <a:r>
              <a:rPr sz="1400" spc="-10" dirty="0">
                <a:latin typeface="Times New Roman"/>
                <a:cs typeface="Times New Roman"/>
              </a:rPr>
              <a:t>товаров, </a:t>
            </a:r>
            <a:r>
              <a:rPr sz="1400" spc="-5" dirty="0">
                <a:latin typeface="Times New Roman"/>
                <a:cs typeface="Times New Roman"/>
              </a:rPr>
              <a:t>работ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35" dirty="0">
                <a:latin typeface="Times New Roman"/>
                <a:cs typeface="Times New Roman"/>
              </a:rPr>
              <a:t>услуг.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45102" y="1949957"/>
            <a:ext cx="4822190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2080" algn="just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0000"/>
                </a:solidFill>
                <a:latin typeface="Times New Roman"/>
                <a:cs typeface="Times New Roman"/>
              </a:rPr>
              <a:t>п. 10 </a:t>
            </a:r>
            <a:r>
              <a:rPr sz="1400" spc="-5" dirty="0">
                <a:latin typeface="Times New Roman"/>
                <a:cs typeface="Times New Roman"/>
              </a:rPr>
              <a:t>Запрет </a:t>
            </a:r>
            <a:r>
              <a:rPr sz="1400" dirty="0">
                <a:latin typeface="Times New Roman"/>
                <a:cs typeface="Times New Roman"/>
              </a:rPr>
              <a:t>на принятие </a:t>
            </a:r>
            <a:r>
              <a:rPr sz="1400" b="1" dirty="0">
                <a:solidFill>
                  <a:srgbClr val="FF0000"/>
                </a:solidFill>
                <a:latin typeface="Times New Roman"/>
                <a:cs typeface="Times New Roman"/>
              </a:rPr>
              <a:t>после 1 </a:t>
            </a:r>
            <a:r>
              <a:rPr sz="1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октября </a:t>
            </a:r>
            <a:r>
              <a:rPr sz="1400" spc="-5" dirty="0">
                <a:latin typeface="Times New Roman"/>
                <a:cs typeface="Times New Roman"/>
              </a:rPr>
              <a:t>тек. фин. </a:t>
            </a:r>
            <a:r>
              <a:rPr sz="1400" spc="-25" dirty="0">
                <a:latin typeface="Times New Roman"/>
                <a:cs typeface="Times New Roman"/>
              </a:rPr>
              <a:t>года </a:t>
            </a:r>
            <a:r>
              <a:rPr sz="1400" u="sng" dirty="0">
                <a:latin typeface="Times New Roman"/>
                <a:cs typeface="Times New Roman"/>
              </a:rPr>
              <a:t>или 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u="sng" spc="-5" dirty="0">
                <a:solidFill>
                  <a:srgbClr val="FF0000"/>
                </a:solidFill>
                <a:latin typeface="Times New Roman"/>
                <a:cs typeface="Times New Roman"/>
              </a:rPr>
              <a:t>последнего </a:t>
            </a:r>
            <a:r>
              <a:rPr sz="1400" u="sng" spc="-15" dirty="0">
                <a:solidFill>
                  <a:srgbClr val="FF0000"/>
                </a:solidFill>
                <a:latin typeface="Times New Roman"/>
                <a:cs typeface="Times New Roman"/>
              </a:rPr>
              <a:t>рабочего </a:t>
            </a:r>
            <a:r>
              <a:rPr sz="1400" u="sng" dirty="0">
                <a:solidFill>
                  <a:srgbClr val="FF0000"/>
                </a:solidFill>
                <a:latin typeface="Times New Roman"/>
                <a:cs typeface="Times New Roman"/>
              </a:rPr>
              <a:t>дня </a:t>
            </a:r>
            <a:r>
              <a:rPr sz="1400" u="sng" dirty="0">
                <a:latin typeface="Times New Roman"/>
                <a:cs typeface="Times New Roman"/>
              </a:rPr>
              <a:t>до </a:t>
            </a:r>
            <a:r>
              <a:rPr sz="1400" u="sng" spc="-10" dirty="0">
                <a:latin typeface="Times New Roman"/>
                <a:cs typeface="Times New Roman"/>
              </a:rPr>
              <a:t>указанной </a:t>
            </a:r>
            <a:r>
              <a:rPr sz="1400" u="sng" spc="-15" dirty="0">
                <a:latin typeface="Times New Roman"/>
                <a:cs typeface="Times New Roman"/>
              </a:rPr>
              <a:t>даты </a:t>
            </a:r>
            <a:r>
              <a:rPr sz="1400" spc="-15" dirty="0">
                <a:latin typeface="Times New Roman"/>
                <a:cs typeface="Times New Roman"/>
              </a:rPr>
              <a:t>бюджетных  </a:t>
            </a:r>
            <a:r>
              <a:rPr sz="1400" spc="-10" dirty="0">
                <a:latin typeface="Times New Roman"/>
                <a:cs typeface="Times New Roman"/>
              </a:rPr>
              <a:t>обязательств, </a:t>
            </a:r>
            <a:r>
              <a:rPr sz="1400" spc="-5" dirty="0">
                <a:latin typeface="Times New Roman"/>
                <a:cs typeface="Times New Roman"/>
              </a:rPr>
              <a:t>связанных </a:t>
            </a:r>
            <a:r>
              <a:rPr sz="1400" dirty="0">
                <a:latin typeface="Times New Roman"/>
                <a:cs typeface="Times New Roman"/>
              </a:rPr>
              <a:t>с </a:t>
            </a:r>
            <a:r>
              <a:rPr sz="1400" spc="-5" dirty="0">
                <a:latin typeface="Times New Roman"/>
                <a:cs typeface="Times New Roman"/>
              </a:rPr>
              <a:t>поставкой </a:t>
            </a:r>
            <a:r>
              <a:rPr sz="1400" spc="-10" dirty="0">
                <a:latin typeface="Times New Roman"/>
                <a:cs typeface="Times New Roman"/>
              </a:rPr>
              <a:t>товаров, работ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30" dirty="0">
                <a:latin typeface="Times New Roman"/>
                <a:cs typeface="Times New Roman"/>
              </a:rPr>
              <a:t>услуг, </a:t>
            </a:r>
            <a:r>
              <a:rPr sz="1400" i="1" dirty="0">
                <a:latin typeface="Times New Roman"/>
                <a:cs typeface="Times New Roman"/>
              </a:rPr>
              <a:t>за  </a:t>
            </a:r>
            <a:r>
              <a:rPr sz="1400" i="1" spc="-15" dirty="0">
                <a:latin typeface="Times New Roman"/>
                <a:cs typeface="Times New Roman"/>
              </a:rPr>
              <a:t>счет </a:t>
            </a:r>
            <a:r>
              <a:rPr sz="1400" i="1" spc="-5" dirty="0">
                <a:latin typeface="Times New Roman"/>
                <a:cs typeface="Times New Roman"/>
              </a:rPr>
              <a:t>ЛБО доведенных до указанной</a:t>
            </a:r>
            <a:r>
              <a:rPr sz="1400" i="1" spc="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даты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8739" y="2896616"/>
            <a:ext cx="400812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u="sng" spc="-10" dirty="0">
                <a:latin typeface="Times New Roman"/>
                <a:cs typeface="Times New Roman"/>
              </a:rPr>
              <a:t>Исключения </a:t>
            </a:r>
            <a:r>
              <a:rPr sz="1200" u="sng" dirty="0">
                <a:latin typeface="Times New Roman"/>
                <a:cs typeface="Times New Roman"/>
              </a:rPr>
              <a:t>по </a:t>
            </a:r>
            <a:r>
              <a:rPr sz="1200" u="sng" spc="-5" dirty="0">
                <a:latin typeface="Times New Roman"/>
                <a:cs typeface="Times New Roman"/>
              </a:rPr>
              <a:t>принятию </a:t>
            </a:r>
            <a:r>
              <a:rPr sz="1200" u="sng" spc="-10" dirty="0">
                <a:latin typeface="Times New Roman"/>
                <a:cs typeface="Times New Roman"/>
              </a:rPr>
              <a:t>ПБС</a:t>
            </a:r>
            <a:r>
              <a:rPr sz="1200" u="sng" spc="-25" dirty="0">
                <a:latin typeface="Times New Roman"/>
                <a:cs typeface="Times New Roman"/>
              </a:rPr>
              <a:t> </a:t>
            </a:r>
            <a:r>
              <a:rPr sz="1200" u="sng" spc="-10" dirty="0">
                <a:latin typeface="Times New Roman"/>
                <a:cs typeface="Times New Roman"/>
              </a:rPr>
              <a:t>обязательств:</a:t>
            </a:r>
            <a:endParaRPr sz="1200">
              <a:latin typeface="Times New Roman"/>
              <a:cs typeface="Times New Roman"/>
            </a:endParaRPr>
          </a:p>
          <a:p>
            <a:pPr marL="12700" marR="5080" indent="114300" algn="just">
              <a:lnSpc>
                <a:spcPct val="100000"/>
              </a:lnSpc>
            </a:pPr>
            <a:r>
              <a:rPr sz="1200" spc="-5" dirty="0">
                <a:latin typeface="Times New Roman"/>
                <a:cs typeface="Times New Roman"/>
              </a:rPr>
              <a:t>а) </a:t>
            </a:r>
            <a:r>
              <a:rPr sz="1200" dirty="0">
                <a:latin typeface="Times New Roman"/>
                <a:cs typeface="Times New Roman"/>
              </a:rPr>
              <a:t>по </a:t>
            </a:r>
            <a:r>
              <a:rPr sz="1200" spc="-5" dirty="0">
                <a:latin typeface="Times New Roman"/>
                <a:cs typeface="Times New Roman"/>
              </a:rPr>
              <a:t>принятым </a:t>
            </a:r>
            <a:r>
              <a:rPr sz="1200" b="1" dirty="0">
                <a:solidFill>
                  <a:srgbClr val="FF0000"/>
                </a:solidFill>
                <a:latin typeface="Times New Roman"/>
                <a:cs typeface="Times New Roman"/>
              </a:rPr>
              <a:t>до 2 </a:t>
            </a:r>
            <a:r>
              <a:rPr sz="12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октября </a:t>
            </a:r>
            <a:r>
              <a:rPr sz="1200" b="1" dirty="0">
                <a:solidFill>
                  <a:srgbClr val="FF0000"/>
                </a:solidFill>
                <a:latin typeface="Times New Roman"/>
                <a:cs typeface="Times New Roman"/>
              </a:rPr>
              <a:t>2017 </a:t>
            </a:r>
            <a:r>
              <a:rPr sz="12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г. </a:t>
            </a:r>
            <a:r>
              <a:rPr sz="1200" b="1" spc="-5" dirty="0">
                <a:latin typeface="Times New Roman"/>
                <a:cs typeface="Times New Roman"/>
              </a:rPr>
              <a:t>решениям  </a:t>
            </a:r>
            <a:r>
              <a:rPr sz="1200" b="1" dirty="0">
                <a:latin typeface="Times New Roman"/>
                <a:cs typeface="Times New Roman"/>
              </a:rPr>
              <a:t>Президента </a:t>
            </a:r>
            <a:r>
              <a:rPr sz="1200" b="1" spc="-10" dirty="0">
                <a:latin typeface="Times New Roman"/>
                <a:cs typeface="Times New Roman"/>
              </a:rPr>
              <a:t>Российской Федерации </a:t>
            </a:r>
            <a:r>
              <a:rPr sz="1200" dirty="0">
                <a:latin typeface="Times New Roman"/>
                <a:cs typeface="Times New Roman"/>
              </a:rPr>
              <a:t>и </a:t>
            </a:r>
            <a:r>
              <a:rPr sz="1200" b="1" spc="-5" dirty="0">
                <a:latin typeface="Times New Roman"/>
                <a:cs typeface="Times New Roman"/>
              </a:rPr>
              <a:t>Правительства  </a:t>
            </a:r>
            <a:r>
              <a:rPr sz="1200" b="1" spc="-10" dirty="0">
                <a:latin typeface="Times New Roman"/>
                <a:cs typeface="Times New Roman"/>
              </a:rPr>
              <a:t>Российской </a:t>
            </a:r>
            <a:r>
              <a:rPr sz="1200" b="1" spc="-5" dirty="0">
                <a:latin typeface="Times New Roman"/>
                <a:cs typeface="Times New Roman"/>
              </a:rPr>
              <a:t>Федерации</a:t>
            </a:r>
            <a:r>
              <a:rPr sz="1200" spc="-5" dirty="0">
                <a:latin typeface="Times New Roman"/>
                <a:cs typeface="Times New Roman"/>
              </a:rPr>
              <a:t>, </a:t>
            </a:r>
            <a:r>
              <a:rPr sz="1200" b="1" spc="-10" dirty="0">
                <a:latin typeface="Times New Roman"/>
                <a:cs typeface="Times New Roman"/>
              </a:rPr>
              <a:t>устанавливающим возможность  </a:t>
            </a:r>
            <a:r>
              <a:rPr sz="1200" b="1" spc="-5" dirty="0">
                <a:latin typeface="Times New Roman"/>
                <a:cs typeface="Times New Roman"/>
              </a:rPr>
              <a:t>принятия </a:t>
            </a:r>
            <a:r>
              <a:rPr sz="1200" spc="-10" dirty="0">
                <a:latin typeface="Times New Roman"/>
                <a:cs typeface="Times New Roman"/>
              </a:rPr>
              <a:t>указанных </a:t>
            </a:r>
            <a:r>
              <a:rPr sz="1200" b="1" spc="-10" dirty="0">
                <a:latin typeface="Times New Roman"/>
                <a:cs typeface="Times New Roman"/>
              </a:rPr>
              <a:t>обязательств </a:t>
            </a:r>
            <a:r>
              <a:rPr sz="1200" b="1" spc="-5" dirty="0">
                <a:latin typeface="Times New Roman"/>
                <a:cs typeface="Times New Roman"/>
              </a:rPr>
              <a:t>после </a:t>
            </a:r>
            <a:r>
              <a:rPr sz="1200" b="1" dirty="0">
                <a:latin typeface="Times New Roman"/>
                <a:cs typeface="Times New Roman"/>
              </a:rPr>
              <a:t>2 </a:t>
            </a:r>
            <a:r>
              <a:rPr sz="1200" b="1" spc="-5" dirty="0">
                <a:latin typeface="Times New Roman"/>
                <a:cs typeface="Times New Roman"/>
              </a:rPr>
              <a:t>октября </a:t>
            </a:r>
            <a:r>
              <a:rPr sz="1200" b="1" dirty="0">
                <a:latin typeface="Times New Roman"/>
                <a:cs typeface="Times New Roman"/>
              </a:rPr>
              <a:t>2017</a:t>
            </a:r>
            <a:r>
              <a:rPr sz="1200" b="1" spc="40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г.;</a:t>
            </a:r>
            <a:endParaRPr sz="1200">
              <a:latin typeface="Times New Roman"/>
              <a:cs typeface="Times New Roman"/>
            </a:endParaRPr>
          </a:p>
          <a:p>
            <a:pPr marL="127000">
              <a:lnSpc>
                <a:spcPct val="100000"/>
              </a:lnSpc>
            </a:pPr>
            <a:r>
              <a:rPr sz="1200" dirty="0">
                <a:latin typeface="Times New Roman"/>
                <a:cs typeface="Times New Roman"/>
              </a:rPr>
              <a:t>б) при </a:t>
            </a:r>
            <a:r>
              <a:rPr sz="1200" spc="-5" dirty="0">
                <a:latin typeface="Times New Roman"/>
                <a:cs typeface="Times New Roman"/>
              </a:rPr>
              <a:t>реализации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ГОЗ;</a:t>
            </a:r>
            <a:endParaRPr sz="1200">
              <a:latin typeface="Times New Roman"/>
              <a:cs typeface="Times New Roman"/>
            </a:endParaRPr>
          </a:p>
          <a:p>
            <a:pPr marL="12700" marR="5080" indent="114300" algn="just">
              <a:lnSpc>
                <a:spcPct val="100000"/>
              </a:lnSpc>
            </a:pPr>
            <a:r>
              <a:rPr sz="1200" spc="-5" dirty="0">
                <a:latin typeface="Times New Roman"/>
                <a:cs typeface="Times New Roman"/>
              </a:rPr>
              <a:t>в) при реализации </a:t>
            </a:r>
            <a:r>
              <a:rPr sz="1200" spc="-15" dirty="0">
                <a:latin typeface="Times New Roman"/>
                <a:cs typeface="Times New Roman"/>
              </a:rPr>
              <a:t>полномочий </a:t>
            </a:r>
            <a:r>
              <a:rPr sz="1200" dirty="0">
                <a:latin typeface="Times New Roman"/>
                <a:cs typeface="Times New Roman"/>
              </a:rPr>
              <a:t>и </a:t>
            </a:r>
            <a:r>
              <a:rPr sz="1200" spc="-5" dirty="0">
                <a:latin typeface="Times New Roman"/>
                <a:cs typeface="Times New Roman"/>
              </a:rPr>
              <a:t>прав членов Совета  Федерации, </a:t>
            </a:r>
            <a:r>
              <a:rPr sz="1200" spc="-10" dirty="0">
                <a:latin typeface="Times New Roman"/>
                <a:cs typeface="Times New Roman"/>
              </a:rPr>
              <a:t>депутатов </a:t>
            </a:r>
            <a:r>
              <a:rPr sz="1200" spc="-15" dirty="0">
                <a:latin typeface="Times New Roman"/>
                <a:cs typeface="Times New Roman"/>
              </a:rPr>
              <a:t>Государственной Думы</a:t>
            </a:r>
            <a:r>
              <a:rPr sz="1200" spc="2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Федерального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8739" y="4359909"/>
            <a:ext cx="40081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Собрания </a:t>
            </a:r>
            <a:r>
              <a:rPr sz="1200" spc="-10" dirty="0">
                <a:latin typeface="Times New Roman"/>
                <a:cs typeface="Times New Roman"/>
              </a:rPr>
              <a:t>Российской </a:t>
            </a:r>
            <a:r>
              <a:rPr sz="1200" spc="-5" dirty="0">
                <a:latin typeface="Times New Roman"/>
                <a:cs typeface="Times New Roman"/>
              </a:rPr>
              <a:t>Федерации, установленных  Федеральным </a:t>
            </a:r>
            <a:r>
              <a:rPr sz="1200" spc="-15" dirty="0">
                <a:latin typeface="Times New Roman"/>
                <a:cs typeface="Times New Roman"/>
              </a:rPr>
              <a:t>законом </a:t>
            </a:r>
            <a:r>
              <a:rPr sz="1200" spc="-5" dirty="0">
                <a:latin typeface="Times New Roman"/>
                <a:cs typeface="Times New Roman"/>
              </a:rPr>
              <a:t>"О статусе члена </a:t>
            </a:r>
            <a:r>
              <a:rPr sz="1200" dirty="0">
                <a:latin typeface="Times New Roman"/>
                <a:cs typeface="Times New Roman"/>
              </a:rPr>
              <a:t>Совета </a:t>
            </a:r>
            <a:r>
              <a:rPr sz="1200" spc="-5" dirty="0">
                <a:latin typeface="Times New Roman"/>
                <a:cs typeface="Times New Roman"/>
              </a:rPr>
              <a:t>Федерации </a:t>
            </a:r>
            <a:r>
              <a:rPr sz="1200" dirty="0">
                <a:latin typeface="Times New Roman"/>
                <a:cs typeface="Times New Roman"/>
              </a:rPr>
              <a:t>и  </a:t>
            </a:r>
            <a:r>
              <a:rPr sz="1200" spc="-10" dirty="0">
                <a:latin typeface="Times New Roman"/>
                <a:cs typeface="Times New Roman"/>
              </a:rPr>
              <a:t>статусе </a:t>
            </a:r>
            <a:r>
              <a:rPr sz="1200" spc="-5" dirty="0">
                <a:latin typeface="Times New Roman"/>
                <a:cs typeface="Times New Roman"/>
              </a:rPr>
              <a:t>депутата </a:t>
            </a:r>
            <a:r>
              <a:rPr sz="1200" spc="-15" dirty="0">
                <a:latin typeface="Times New Roman"/>
                <a:cs typeface="Times New Roman"/>
              </a:rPr>
              <a:t>Государственной Думы </a:t>
            </a:r>
            <a:r>
              <a:rPr sz="1200" spc="-5" dirty="0">
                <a:latin typeface="Times New Roman"/>
                <a:cs typeface="Times New Roman"/>
              </a:rPr>
              <a:t>Федерального  Собрания </a:t>
            </a:r>
            <a:r>
              <a:rPr sz="1200" spc="-10" dirty="0">
                <a:latin typeface="Times New Roman"/>
                <a:cs typeface="Times New Roman"/>
              </a:rPr>
              <a:t>Российской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Федерации";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45102" y="2896616"/>
            <a:ext cx="48190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u="sng" spc="-10" dirty="0">
                <a:latin typeface="Times New Roman"/>
                <a:cs typeface="Times New Roman"/>
              </a:rPr>
              <a:t>Исключения </a:t>
            </a:r>
            <a:r>
              <a:rPr sz="1200" u="sng" dirty="0">
                <a:latin typeface="Times New Roman"/>
                <a:cs typeface="Times New Roman"/>
              </a:rPr>
              <a:t>по </a:t>
            </a:r>
            <a:r>
              <a:rPr sz="1200" u="sng" spc="-5" dirty="0">
                <a:latin typeface="Times New Roman"/>
                <a:cs typeface="Times New Roman"/>
              </a:rPr>
              <a:t>принятию </a:t>
            </a:r>
            <a:r>
              <a:rPr sz="1200" u="sng" spc="-10" dirty="0">
                <a:latin typeface="Times New Roman"/>
                <a:cs typeface="Times New Roman"/>
              </a:rPr>
              <a:t>ПБС</a:t>
            </a:r>
            <a:r>
              <a:rPr sz="1200" u="sng" spc="-30" dirty="0">
                <a:latin typeface="Times New Roman"/>
                <a:cs typeface="Times New Roman"/>
              </a:rPr>
              <a:t> </a:t>
            </a:r>
            <a:r>
              <a:rPr sz="1200" u="sng" spc="-10" dirty="0">
                <a:latin typeface="Times New Roman"/>
                <a:cs typeface="Times New Roman"/>
              </a:rPr>
              <a:t>обязательств:</a:t>
            </a:r>
            <a:endParaRPr sz="1200">
              <a:latin typeface="Times New Roman"/>
              <a:cs typeface="Times New Roman"/>
            </a:endParaRPr>
          </a:p>
          <a:p>
            <a:pPr marL="127000">
              <a:lnSpc>
                <a:spcPct val="100000"/>
              </a:lnSpc>
              <a:tabLst>
                <a:tab pos="377825" algn="l"/>
                <a:tab pos="585470" algn="l"/>
                <a:tab pos="1152525" algn="l"/>
                <a:tab pos="1961514" algn="l"/>
                <a:tab pos="2249805" algn="l"/>
                <a:tab pos="2766695" algn="l"/>
                <a:tab pos="4051300" algn="l"/>
                <a:tab pos="4729480" algn="l"/>
              </a:tabLst>
            </a:pP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)	в	</a:t>
            </a:r>
            <a:r>
              <a:rPr sz="1200" spc="-5" dirty="0">
                <a:latin typeface="Times New Roman"/>
                <a:cs typeface="Times New Roman"/>
              </a:rPr>
              <a:t>с</a:t>
            </a:r>
            <a:r>
              <a:rPr sz="1200" spc="15" dirty="0">
                <a:latin typeface="Times New Roman"/>
                <a:cs typeface="Times New Roman"/>
              </a:rPr>
              <a:t>л</a:t>
            </a:r>
            <a:r>
              <a:rPr sz="1200" spc="-25" dirty="0">
                <a:latin typeface="Times New Roman"/>
                <a:cs typeface="Times New Roman"/>
              </a:rPr>
              <a:t>у</a:t>
            </a:r>
            <a:r>
              <a:rPr sz="1200" spc="0" dirty="0">
                <a:latin typeface="Times New Roman"/>
                <a:cs typeface="Times New Roman"/>
              </a:rPr>
              <a:t>ча</a:t>
            </a:r>
            <a:r>
              <a:rPr sz="1200" dirty="0">
                <a:latin typeface="Times New Roman"/>
                <a:cs typeface="Times New Roman"/>
              </a:rPr>
              <a:t>е	</a:t>
            </a:r>
            <a:r>
              <a:rPr sz="1200" b="1" dirty="0">
                <a:latin typeface="Times New Roman"/>
                <a:cs typeface="Times New Roman"/>
              </a:rPr>
              <a:t>пр</a:t>
            </a:r>
            <a:r>
              <a:rPr sz="1200" b="1" spc="-10" dirty="0">
                <a:latin typeface="Times New Roman"/>
                <a:cs typeface="Times New Roman"/>
              </a:rPr>
              <a:t>ин</a:t>
            </a:r>
            <a:r>
              <a:rPr sz="1200" b="1" spc="-5" dirty="0">
                <a:latin typeface="Times New Roman"/>
                <a:cs typeface="Times New Roman"/>
              </a:rPr>
              <a:t>яти</a:t>
            </a:r>
            <a:r>
              <a:rPr sz="1200" b="1" dirty="0">
                <a:latin typeface="Times New Roman"/>
                <a:cs typeface="Times New Roman"/>
              </a:rPr>
              <a:t>я	до	д</a:t>
            </a:r>
            <a:r>
              <a:rPr sz="1200" b="1" spc="-40" dirty="0">
                <a:latin typeface="Times New Roman"/>
                <a:cs typeface="Times New Roman"/>
              </a:rPr>
              <a:t>а</a:t>
            </a:r>
            <a:r>
              <a:rPr sz="1200" b="1" spc="0" dirty="0">
                <a:latin typeface="Times New Roman"/>
                <a:cs typeface="Times New Roman"/>
              </a:rPr>
              <a:t>т</a:t>
            </a:r>
            <a:r>
              <a:rPr sz="1200" b="1" dirty="0">
                <a:latin typeface="Times New Roman"/>
                <a:cs typeface="Times New Roman"/>
              </a:rPr>
              <a:t>ы</a:t>
            </a:r>
            <a:r>
              <a:rPr sz="1200" dirty="0">
                <a:latin typeface="Times New Roman"/>
                <a:cs typeface="Times New Roman"/>
              </a:rPr>
              <a:t>,	пр</a:t>
            </a:r>
            <a:r>
              <a:rPr sz="1200" spc="-20" dirty="0">
                <a:latin typeface="Times New Roman"/>
                <a:cs typeface="Times New Roman"/>
              </a:rPr>
              <a:t>е</a:t>
            </a:r>
            <a:r>
              <a:rPr sz="1200" spc="5" dirty="0">
                <a:latin typeface="Times New Roman"/>
                <a:cs typeface="Times New Roman"/>
              </a:rPr>
              <a:t>д</a:t>
            </a:r>
            <a:r>
              <a:rPr sz="1200" spc="-25" dirty="0">
                <a:latin typeface="Times New Roman"/>
                <a:cs typeface="Times New Roman"/>
              </a:rPr>
              <a:t>у</a:t>
            </a:r>
            <a:r>
              <a:rPr sz="1200" spc="0" dirty="0">
                <a:latin typeface="Times New Roman"/>
                <a:cs typeface="Times New Roman"/>
              </a:rPr>
              <a:t>с</a:t>
            </a:r>
            <a:r>
              <a:rPr sz="1200" spc="-5" dirty="0">
                <a:latin typeface="Times New Roman"/>
                <a:cs typeface="Times New Roman"/>
              </a:rPr>
              <a:t>м</a:t>
            </a:r>
            <a:r>
              <a:rPr sz="1200" spc="-15" dirty="0">
                <a:latin typeface="Times New Roman"/>
                <a:cs typeface="Times New Roman"/>
              </a:rPr>
              <a:t>о</a:t>
            </a:r>
            <a:r>
              <a:rPr sz="1200" spc="5" dirty="0">
                <a:latin typeface="Times New Roman"/>
                <a:cs typeface="Times New Roman"/>
              </a:rPr>
              <a:t>тр</a:t>
            </a:r>
            <a:r>
              <a:rPr sz="1200" spc="-5" dirty="0">
                <a:latin typeface="Times New Roman"/>
                <a:cs typeface="Times New Roman"/>
              </a:rPr>
              <a:t>е</a:t>
            </a:r>
            <a:r>
              <a:rPr sz="1200" dirty="0">
                <a:latin typeface="Times New Roman"/>
                <a:cs typeface="Times New Roman"/>
              </a:rPr>
              <a:t>нн</a:t>
            </a:r>
            <a:r>
              <a:rPr sz="1200" spc="-15" dirty="0">
                <a:latin typeface="Times New Roman"/>
                <a:cs typeface="Times New Roman"/>
              </a:rPr>
              <a:t>о</a:t>
            </a:r>
            <a:r>
              <a:rPr sz="1200" dirty="0">
                <a:latin typeface="Times New Roman"/>
                <a:cs typeface="Times New Roman"/>
              </a:rPr>
              <a:t>й	</a:t>
            </a:r>
            <a:r>
              <a:rPr sz="1200" spc="10" dirty="0">
                <a:latin typeface="Times New Roman"/>
                <a:cs typeface="Times New Roman"/>
              </a:rPr>
              <a:t>п</a:t>
            </a:r>
            <a:r>
              <a:rPr sz="1200" spc="-40" dirty="0">
                <a:latin typeface="Times New Roman"/>
                <a:cs typeface="Times New Roman"/>
              </a:rPr>
              <a:t>у</a:t>
            </a:r>
            <a:r>
              <a:rPr sz="1200" dirty="0">
                <a:latin typeface="Times New Roman"/>
                <a:cs typeface="Times New Roman"/>
              </a:rPr>
              <a:t>н</a:t>
            </a:r>
            <a:r>
              <a:rPr sz="1200" spc="-10" dirty="0">
                <a:latin typeface="Times New Roman"/>
                <a:cs typeface="Times New Roman"/>
              </a:rPr>
              <a:t>кт</a:t>
            </a:r>
            <a:r>
              <a:rPr sz="1200" spc="-40" dirty="0">
                <a:latin typeface="Times New Roman"/>
                <a:cs typeface="Times New Roman"/>
              </a:rPr>
              <a:t>о</a:t>
            </a:r>
            <a:r>
              <a:rPr sz="1200" dirty="0">
                <a:latin typeface="Times New Roman"/>
                <a:cs typeface="Times New Roman"/>
              </a:rPr>
              <a:t>м	8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245102" y="3262376"/>
            <a:ext cx="48215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46785" algn="l"/>
                <a:tab pos="1719580" algn="l"/>
                <a:tab pos="2688590" algn="l"/>
                <a:tab pos="3644265" algn="l"/>
                <a:tab pos="4569460" algn="l"/>
              </a:tabLst>
            </a:pPr>
            <a:r>
              <a:rPr sz="1200" spc="-5" dirty="0">
                <a:latin typeface="Times New Roman"/>
                <a:cs typeface="Times New Roman"/>
              </a:rPr>
              <a:t>П</a:t>
            </a:r>
            <a:r>
              <a:rPr sz="1200" spc="-15" dirty="0">
                <a:latin typeface="Times New Roman"/>
                <a:cs typeface="Times New Roman"/>
              </a:rPr>
              <a:t>о</a:t>
            </a:r>
            <a:r>
              <a:rPr sz="1200" spc="-5" dirty="0">
                <a:latin typeface="Times New Roman"/>
                <a:cs typeface="Times New Roman"/>
              </a:rPr>
              <a:t>л</a:t>
            </a:r>
            <a:r>
              <a:rPr sz="1200" spc="-35" dirty="0">
                <a:latin typeface="Times New Roman"/>
                <a:cs typeface="Times New Roman"/>
              </a:rPr>
              <a:t>о</a:t>
            </a:r>
            <a:r>
              <a:rPr sz="1200" spc="-15" dirty="0">
                <a:latin typeface="Times New Roman"/>
                <a:cs typeface="Times New Roman"/>
              </a:rPr>
              <a:t>ж</a:t>
            </a:r>
            <a:r>
              <a:rPr sz="1200" spc="-5" dirty="0">
                <a:latin typeface="Times New Roman"/>
                <a:cs typeface="Times New Roman"/>
              </a:rPr>
              <a:t>е</a:t>
            </a:r>
            <a:r>
              <a:rPr sz="1200" spc="-10" dirty="0">
                <a:latin typeface="Times New Roman"/>
                <a:cs typeface="Times New Roman"/>
              </a:rPr>
              <a:t>н</a:t>
            </a:r>
            <a:r>
              <a:rPr sz="1200" dirty="0">
                <a:latin typeface="Times New Roman"/>
                <a:cs typeface="Times New Roman"/>
              </a:rPr>
              <a:t>ия,	</a:t>
            </a:r>
            <a:r>
              <a:rPr sz="1200" b="1" dirty="0">
                <a:latin typeface="Times New Roman"/>
                <a:cs typeface="Times New Roman"/>
              </a:rPr>
              <a:t>р</a:t>
            </a:r>
            <a:r>
              <a:rPr sz="1200" b="1" spc="0" dirty="0">
                <a:latin typeface="Times New Roman"/>
                <a:cs typeface="Times New Roman"/>
              </a:rPr>
              <a:t>е</a:t>
            </a:r>
            <a:r>
              <a:rPr sz="1200" b="1" spc="-20" dirty="0">
                <a:latin typeface="Times New Roman"/>
                <a:cs typeface="Times New Roman"/>
              </a:rPr>
              <a:t>ш</a:t>
            </a:r>
            <a:r>
              <a:rPr sz="1200" b="1" spc="-5" dirty="0">
                <a:latin typeface="Times New Roman"/>
                <a:cs typeface="Times New Roman"/>
              </a:rPr>
              <a:t>е</a:t>
            </a:r>
            <a:r>
              <a:rPr sz="1200" b="1" dirty="0">
                <a:latin typeface="Times New Roman"/>
                <a:cs typeface="Times New Roman"/>
              </a:rPr>
              <a:t>ний	П</a:t>
            </a:r>
            <a:r>
              <a:rPr sz="1200" b="1" spc="0" dirty="0">
                <a:latin typeface="Times New Roman"/>
                <a:cs typeface="Times New Roman"/>
              </a:rPr>
              <a:t>р</a:t>
            </a:r>
            <a:r>
              <a:rPr sz="1200" b="1" spc="-5" dirty="0">
                <a:latin typeface="Times New Roman"/>
                <a:cs typeface="Times New Roman"/>
              </a:rPr>
              <a:t>е</a:t>
            </a:r>
            <a:r>
              <a:rPr sz="1200" b="1" dirty="0">
                <a:latin typeface="Times New Roman"/>
                <a:cs typeface="Times New Roman"/>
              </a:rPr>
              <a:t>зи</a:t>
            </a:r>
            <a:r>
              <a:rPr sz="1200" b="1" spc="0" dirty="0">
                <a:latin typeface="Times New Roman"/>
                <a:cs typeface="Times New Roman"/>
              </a:rPr>
              <a:t>д</a:t>
            </a:r>
            <a:r>
              <a:rPr sz="1200" b="1" spc="-5" dirty="0">
                <a:latin typeface="Times New Roman"/>
                <a:cs typeface="Times New Roman"/>
              </a:rPr>
              <a:t>е</a:t>
            </a:r>
            <a:r>
              <a:rPr sz="1200" b="1" dirty="0">
                <a:latin typeface="Times New Roman"/>
                <a:cs typeface="Times New Roman"/>
              </a:rPr>
              <a:t>н</a:t>
            </a:r>
            <a:r>
              <a:rPr sz="1200" b="1" spc="15" dirty="0">
                <a:latin typeface="Times New Roman"/>
                <a:cs typeface="Times New Roman"/>
              </a:rPr>
              <a:t>т</a:t>
            </a:r>
            <a:r>
              <a:rPr sz="1200" b="1" dirty="0">
                <a:latin typeface="Times New Roman"/>
                <a:cs typeface="Times New Roman"/>
              </a:rPr>
              <a:t>а	</a:t>
            </a:r>
            <a:r>
              <a:rPr sz="1200" b="1" spc="-40" dirty="0">
                <a:latin typeface="Times New Roman"/>
                <a:cs typeface="Times New Roman"/>
              </a:rPr>
              <a:t>Р</a:t>
            </a:r>
            <a:r>
              <a:rPr sz="1200" b="1" dirty="0">
                <a:latin typeface="Times New Roman"/>
                <a:cs typeface="Times New Roman"/>
              </a:rPr>
              <a:t>о</a:t>
            </a:r>
            <a:r>
              <a:rPr sz="1200" b="1" spc="-5" dirty="0">
                <a:latin typeface="Times New Roman"/>
                <a:cs typeface="Times New Roman"/>
              </a:rPr>
              <a:t>сс</a:t>
            </a:r>
            <a:r>
              <a:rPr sz="1200" b="1" spc="10" dirty="0">
                <a:latin typeface="Times New Roman"/>
                <a:cs typeface="Times New Roman"/>
              </a:rPr>
              <a:t>и</a:t>
            </a:r>
            <a:r>
              <a:rPr sz="1200" b="1" dirty="0">
                <a:latin typeface="Times New Roman"/>
                <a:cs typeface="Times New Roman"/>
              </a:rPr>
              <a:t>й</a:t>
            </a:r>
            <a:r>
              <a:rPr sz="1200" b="1" spc="-5" dirty="0">
                <a:latin typeface="Times New Roman"/>
                <a:cs typeface="Times New Roman"/>
              </a:rPr>
              <a:t>с</a:t>
            </a:r>
            <a:r>
              <a:rPr sz="1200" b="1" spc="-10" dirty="0">
                <a:latin typeface="Times New Roman"/>
                <a:cs typeface="Times New Roman"/>
              </a:rPr>
              <a:t>к</a:t>
            </a:r>
            <a:r>
              <a:rPr sz="1200" b="1" spc="-15" dirty="0">
                <a:latin typeface="Times New Roman"/>
                <a:cs typeface="Times New Roman"/>
              </a:rPr>
              <a:t>о</a:t>
            </a:r>
            <a:r>
              <a:rPr sz="1200" b="1" dirty="0">
                <a:latin typeface="Times New Roman"/>
                <a:cs typeface="Times New Roman"/>
              </a:rPr>
              <a:t>й	Ф</a:t>
            </a:r>
            <a:r>
              <a:rPr sz="1200" b="1" spc="-20" dirty="0">
                <a:latin typeface="Times New Roman"/>
                <a:cs typeface="Times New Roman"/>
              </a:rPr>
              <a:t>е</a:t>
            </a:r>
            <a:r>
              <a:rPr sz="1200" b="1" dirty="0">
                <a:latin typeface="Times New Roman"/>
                <a:cs typeface="Times New Roman"/>
              </a:rPr>
              <a:t>д</a:t>
            </a:r>
            <a:r>
              <a:rPr sz="1200" b="1" spc="-5" dirty="0">
                <a:latin typeface="Times New Roman"/>
                <a:cs typeface="Times New Roman"/>
              </a:rPr>
              <a:t>е</a:t>
            </a:r>
            <a:r>
              <a:rPr sz="1200" b="1" dirty="0">
                <a:latin typeface="Times New Roman"/>
                <a:cs typeface="Times New Roman"/>
              </a:rPr>
              <a:t>р</a:t>
            </a:r>
            <a:r>
              <a:rPr sz="1200" b="1" spc="-15" dirty="0">
                <a:latin typeface="Times New Roman"/>
                <a:cs typeface="Times New Roman"/>
              </a:rPr>
              <a:t>а</a:t>
            </a:r>
            <a:r>
              <a:rPr sz="1200" b="1" dirty="0">
                <a:latin typeface="Times New Roman"/>
                <a:cs typeface="Times New Roman"/>
              </a:rPr>
              <a:t>ц</a:t>
            </a:r>
            <a:r>
              <a:rPr sz="1200" b="1" spc="-10" dirty="0">
                <a:latin typeface="Times New Roman"/>
                <a:cs typeface="Times New Roman"/>
              </a:rPr>
              <a:t>и</a:t>
            </a:r>
            <a:r>
              <a:rPr sz="1200" b="1" dirty="0">
                <a:latin typeface="Times New Roman"/>
                <a:cs typeface="Times New Roman"/>
              </a:rPr>
              <a:t>и	</a:t>
            </a:r>
            <a:r>
              <a:rPr sz="1200" dirty="0">
                <a:latin typeface="Times New Roman"/>
                <a:cs typeface="Times New Roman"/>
              </a:rPr>
              <a:t>и</a:t>
            </a:r>
            <a:r>
              <a:rPr sz="1200" spc="-15" dirty="0">
                <a:latin typeface="Times New Roman"/>
                <a:cs typeface="Times New Roman"/>
              </a:rPr>
              <a:t>л</a:t>
            </a:r>
            <a:r>
              <a:rPr sz="1200" dirty="0">
                <a:latin typeface="Times New Roman"/>
                <a:cs typeface="Times New Roman"/>
              </a:rPr>
              <a:t>и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245102" y="3445255"/>
            <a:ext cx="482219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решений Правительства </a:t>
            </a:r>
            <a:r>
              <a:rPr sz="1200" b="1" spc="-10" dirty="0">
                <a:latin typeface="Times New Roman"/>
                <a:cs typeface="Times New Roman"/>
              </a:rPr>
              <a:t>Российской </a:t>
            </a:r>
            <a:r>
              <a:rPr sz="1200" b="1" spc="-5" dirty="0">
                <a:latin typeface="Times New Roman"/>
                <a:cs typeface="Times New Roman"/>
              </a:rPr>
              <a:t>Федерации</a:t>
            </a:r>
            <a:r>
              <a:rPr sz="1200" spc="-5" dirty="0">
                <a:latin typeface="Times New Roman"/>
                <a:cs typeface="Times New Roman"/>
              </a:rPr>
              <a:t>, </a:t>
            </a:r>
            <a:r>
              <a:rPr sz="1200" b="1" spc="-10" dirty="0">
                <a:latin typeface="Times New Roman"/>
                <a:cs typeface="Times New Roman"/>
              </a:rPr>
              <a:t>устанавливающих  возможность </a:t>
            </a:r>
            <a:r>
              <a:rPr sz="1200" b="1" spc="-5" dirty="0">
                <a:latin typeface="Times New Roman"/>
                <a:cs typeface="Times New Roman"/>
              </a:rPr>
              <a:t>принятия </a:t>
            </a:r>
            <a:r>
              <a:rPr sz="1200" spc="-10" dirty="0">
                <a:latin typeface="Times New Roman"/>
                <a:cs typeface="Times New Roman"/>
              </a:rPr>
              <a:t>указанных </a:t>
            </a:r>
            <a:r>
              <a:rPr sz="1200" b="1" spc="-10" dirty="0">
                <a:latin typeface="Times New Roman"/>
                <a:cs typeface="Times New Roman"/>
              </a:rPr>
              <a:t>обязательств </a:t>
            </a:r>
            <a:r>
              <a:rPr sz="12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после </a:t>
            </a:r>
            <a:r>
              <a:rPr sz="1200" b="1" dirty="0">
                <a:solidFill>
                  <a:srgbClr val="FF0000"/>
                </a:solidFill>
                <a:latin typeface="Times New Roman"/>
                <a:cs typeface="Times New Roman"/>
              </a:rPr>
              <a:t>1 </a:t>
            </a:r>
            <a:r>
              <a:rPr sz="12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октября  </a:t>
            </a:r>
            <a:r>
              <a:rPr sz="1200" spc="-10" dirty="0">
                <a:latin typeface="Times New Roman"/>
                <a:cs typeface="Times New Roman"/>
              </a:rPr>
              <a:t>текущего финансового </a:t>
            </a:r>
            <a:r>
              <a:rPr sz="1200" spc="-20" dirty="0">
                <a:latin typeface="Times New Roman"/>
                <a:cs typeface="Times New Roman"/>
              </a:rPr>
              <a:t>года </a:t>
            </a:r>
            <a:r>
              <a:rPr sz="1200" spc="-5" dirty="0">
                <a:latin typeface="Times New Roman"/>
                <a:cs typeface="Times New Roman"/>
              </a:rPr>
              <a:t>или </a:t>
            </a:r>
            <a:r>
              <a:rPr sz="1200" spc="-10" dirty="0">
                <a:latin typeface="Times New Roman"/>
                <a:cs typeface="Times New Roman"/>
              </a:rPr>
              <a:t>первого рабочего </a:t>
            </a:r>
            <a:r>
              <a:rPr sz="1200" dirty="0">
                <a:latin typeface="Times New Roman"/>
                <a:cs typeface="Times New Roman"/>
              </a:rPr>
              <a:t>дня, </a:t>
            </a:r>
            <a:r>
              <a:rPr sz="1200" spc="-10" dirty="0">
                <a:latin typeface="Times New Roman"/>
                <a:cs typeface="Times New Roman"/>
              </a:rPr>
              <a:t>следующего </a:t>
            </a:r>
            <a:r>
              <a:rPr sz="1200" dirty="0">
                <a:latin typeface="Times New Roman"/>
                <a:cs typeface="Times New Roman"/>
              </a:rPr>
              <a:t>за  </a:t>
            </a:r>
            <a:r>
              <a:rPr sz="1200" spc="-10" dirty="0">
                <a:latin typeface="Times New Roman"/>
                <a:cs typeface="Times New Roman"/>
              </a:rPr>
              <a:t>указанной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датой;</a:t>
            </a:r>
            <a:endParaRPr sz="1200">
              <a:latin typeface="Times New Roman"/>
              <a:cs typeface="Times New Roman"/>
            </a:endParaRPr>
          </a:p>
          <a:p>
            <a:pPr marL="127000">
              <a:lnSpc>
                <a:spcPct val="100000"/>
              </a:lnSpc>
            </a:pPr>
            <a:r>
              <a:rPr sz="1200" dirty="0">
                <a:latin typeface="Times New Roman"/>
                <a:cs typeface="Times New Roman"/>
              </a:rPr>
              <a:t>б) при </a:t>
            </a:r>
            <a:r>
              <a:rPr sz="1200" spc="-5" dirty="0">
                <a:latin typeface="Times New Roman"/>
                <a:cs typeface="Times New Roman"/>
              </a:rPr>
              <a:t>реализации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ГОЗ;</a:t>
            </a:r>
            <a:endParaRPr sz="1200">
              <a:latin typeface="Times New Roman"/>
              <a:cs typeface="Times New Roman"/>
            </a:endParaRPr>
          </a:p>
          <a:p>
            <a:pPr marL="12700" marR="5080" indent="114300" algn="just">
              <a:lnSpc>
                <a:spcPct val="100000"/>
              </a:lnSpc>
            </a:pPr>
            <a:r>
              <a:rPr sz="1200" spc="-5" dirty="0">
                <a:latin typeface="Times New Roman"/>
                <a:cs typeface="Times New Roman"/>
              </a:rPr>
              <a:t>в) </a:t>
            </a:r>
            <a:r>
              <a:rPr sz="1200" dirty="0">
                <a:latin typeface="Times New Roman"/>
                <a:cs typeface="Times New Roman"/>
              </a:rPr>
              <a:t>при </a:t>
            </a:r>
            <a:r>
              <a:rPr sz="1200" spc="-5" dirty="0">
                <a:latin typeface="Times New Roman"/>
                <a:cs typeface="Times New Roman"/>
              </a:rPr>
              <a:t>реализации </a:t>
            </a:r>
            <a:r>
              <a:rPr sz="1200" u="sng" spc="-5" dirty="0">
                <a:latin typeface="Times New Roman"/>
                <a:cs typeface="Times New Roman"/>
              </a:rPr>
              <a:t>мероприятий, связанных </a:t>
            </a:r>
            <a:r>
              <a:rPr sz="1200" u="sng" dirty="0">
                <a:latin typeface="Times New Roman"/>
                <a:cs typeface="Times New Roman"/>
              </a:rPr>
              <a:t>с </a:t>
            </a:r>
            <a:r>
              <a:rPr sz="1200" u="sng" spc="-20" dirty="0">
                <a:latin typeface="Times New Roman"/>
                <a:cs typeface="Times New Roman"/>
              </a:rPr>
              <a:t>подготовкой </a:t>
            </a:r>
            <a:r>
              <a:rPr sz="1200" u="sng" dirty="0">
                <a:latin typeface="Times New Roman"/>
                <a:cs typeface="Times New Roman"/>
              </a:rPr>
              <a:t>и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u="sng" spc="-5" dirty="0">
                <a:latin typeface="Times New Roman"/>
                <a:cs typeface="Times New Roman"/>
              </a:rPr>
              <a:t>проведением торжественных приемов </a:t>
            </a:r>
            <a:r>
              <a:rPr sz="1200" u="sng" dirty="0">
                <a:latin typeface="Times New Roman"/>
                <a:cs typeface="Times New Roman"/>
              </a:rPr>
              <a:t>с </a:t>
            </a:r>
            <a:r>
              <a:rPr sz="1200" u="sng" spc="-5" dirty="0">
                <a:latin typeface="Times New Roman"/>
                <a:cs typeface="Times New Roman"/>
              </a:rPr>
              <a:t>участием </a:t>
            </a:r>
            <a:r>
              <a:rPr sz="1200" u="sng" dirty="0">
                <a:latin typeface="Times New Roman"/>
                <a:cs typeface="Times New Roman"/>
              </a:rPr>
              <a:t>Президента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u="sng" spc="-10" dirty="0">
                <a:latin typeface="Times New Roman"/>
                <a:cs typeface="Times New Roman"/>
              </a:rPr>
              <a:t>Российской </a:t>
            </a:r>
            <a:r>
              <a:rPr sz="1200" u="sng" spc="-5" dirty="0">
                <a:latin typeface="Times New Roman"/>
                <a:cs typeface="Times New Roman"/>
              </a:rPr>
              <a:t>Федерации, мероприятий </a:t>
            </a:r>
            <a:r>
              <a:rPr sz="1200" u="sng" dirty="0">
                <a:latin typeface="Times New Roman"/>
                <a:cs typeface="Times New Roman"/>
              </a:rPr>
              <a:t>в </a:t>
            </a:r>
            <a:r>
              <a:rPr sz="1200" u="sng" spc="-5" dirty="0">
                <a:latin typeface="Times New Roman"/>
                <a:cs typeface="Times New Roman"/>
              </a:rPr>
              <a:t>рамках заседаний</a:t>
            </a:r>
            <a:r>
              <a:rPr sz="1200" u="sng" spc="215" dirty="0">
                <a:latin typeface="Times New Roman"/>
                <a:cs typeface="Times New Roman"/>
              </a:rPr>
              <a:t> </a:t>
            </a:r>
            <a:r>
              <a:rPr sz="1200" u="sng" spc="-10" dirty="0">
                <a:latin typeface="Times New Roman"/>
                <a:cs typeface="Times New Roman"/>
              </a:rPr>
              <a:t>палат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245102" y="4908550"/>
            <a:ext cx="48209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00785" algn="l"/>
                <a:tab pos="2101850" algn="l"/>
                <a:tab pos="3124835" algn="l"/>
                <a:tab pos="4153535" algn="l"/>
              </a:tabLst>
            </a:pPr>
            <a:r>
              <a:rPr sz="1200" spc="-5" dirty="0">
                <a:latin typeface="Times New Roman"/>
                <a:cs typeface="Times New Roman"/>
              </a:rPr>
              <a:t>Федерального	Собрания	</a:t>
            </a:r>
            <a:r>
              <a:rPr sz="1200" spc="-10" dirty="0">
                <a:latin typeface="Times New Roman"/>
                <a:cs typeface="Times New Roman"/>
              </a:rPr>
              <a:t>Российской	</a:t>
            </a:r>
            <a:r>
              <a:rPr sz="1200" spc="-5" dirty="0">
                <a:latin typeface="Times New Roman"/>
                <a:cs typeface="Times New Roman"/>
              </a:rPr>
              <a:t>Федерации,	заседаний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257040" y="5093334"/>
            <a:ext cx="4794885" cy="0"/>
          </a:xfrm>
          <a:custGeom>
            <a:avLst/>
            <a:gdLst/>
            <a:ahLst/>
            <a:cxnLst/>
            <a:rect l="l" t="t" r="r" b="b"/>
            <a:pathLst>
              <a:path w="4794884">
                <a:moveTo>
                  <a:pt x="0" y="0"/>
                </a:moveTo>
                <a:lnTo>
                  <a:pt x="4794504" y="0"/>
                </a:lnTo>
              </a:path>
            </a:pathLst>
          </a:custGeom>
          <a:ln w="76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245102" y="5091506"/>
            <a:ext cx="4822190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u="sng" spc="-20" dirty="0">
                <a:latin typeface="Times New Roman"/>
                <a:cs typeface="Times New Roman"/>
              </a:rPr>
              <a:t>Государственного </a:t>
            </a:r>
            <a:r>
              <a:rPr sz="1200" u="sng" spc="-5" dirty="0">
                <a:latin typeface="Times New Roman"/>
                <a:cs typeface="Times New Roman"/>
              </a:rPr>
              <a:t>совета </a:t>
            </a:r>
            <a:r>
              <a:rPr sz="1200" u="sng" spc="-10" dirty="0">
                <a:latin typeface="Times New Roman"/>
                <a:cs typeface="Times New Roman"/>
              </a:rPr>
              <a:t>Российской </a:t>
            </a:r>
            <a:r>
              <a:rPr sz="1200" u="sng" spc="-5" dirty="0">
                <a:latin typeface="Times New Roman"/>
                <a:cs typeface="Times New Roman"/>
              </a:rPr>
              <a:t>Федерации </a:t>
            </a:r>
            <a:r>
              <a:rPr sz="1200" u="sng" dirty="0">
                <a:latin typeface="Times New Roman"/>
                <a:cs typeface="Times New Roman"/>
              </a:rPr>
              <a:t>и </a:t>
            </a:r>
            <a:r>
              <a:rPr sz="1200" u="sng" spc="-10" dirty="0">
                <a:latin typeface="Times New Roman"/>
                <a:cs typeface="Times New Roman"/>
              </a:rPr>
              <a:t>других </a:t>
            </a:r>
            <a:r>
              <a:rPr sz="1200" u="sng" spc="-5" dirty="0">
                <a:latin typeface="Times New Roman"/>
                <a:cs typeface="Times New Roman"/>
              </a:rPr>
              <a:t>мероприятий, 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u="sng" spc="-5" dirty="0">
                <a:latin typeface="Times New Roman"/>
                <a:cs typeface="Times New Roman"/>
              </a:rPr>
              <a:t>связанных </a:t>
            </a:r>
            <a:r>
              <a:rPr sz="1200" u="sng" dirty="0">
                <a:latin typeface="Times New Roman"/>
                <a:cs typeface="Times New Roman"/>
              </a:rPr>
              <a:t>с </a:t>
            </a:r>
            <a:r>
              <a:rPr sz="1200" u="sng" spc="-5" dirty="0">
                <a:latin typeface="Times New Roman"/>
                <a:cs typeface="Times New Roman"/>
              </a:rPr>
              <a:t>обеспечением </a:t>
            </a:r>
            <a:r>
              <a:rPr sz="1200" u="sng" dirty="0">
                <a:latin typeface="Times New Roman"/>
                <a:cs typeface="Times New Roman"/>
              </a:rPr>
              <a:t>деятельности </a:t>
            </a:r>
            <a:r>
              <a:rPr sz="1200" u="sng" spc="-5" dirty="0">
                <a:latin typeface="Times New Roman"/>
                <a:cs typeface="Times New Roman"/>
              </a:rPr>
              <a:t>Президента </a:t>
            </a:r>
            <a:r>
              <a:rPr sz="1200" u="sng" spc="-10" dirty="0">
                <a:latin typeface="Times New Roman"/>
                <a:cs typeface="Times New Roman"/>
              </a:rPr>
              <a:t>Российской 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u="sng" spc="-5" dirty="0">
                <a:latin typeface="Times New Roman"/>
                <a:cs typeface="Times New Roman"/>
              </a:rPr>
              <a:t>Федерации, Правительства </a:t>
            </a:r>
            <a:r>
              <a:rPr sz="1200" u="sng" spc="-10" dirty="0">
                <a:latin typeface="Times New Roman"/>
                <a:cs typeface="Times New Roman"/>
              </a:rPr>
              <a:t>Российской </a:t>
            </a:r>
            <a:r>
              <a:rPr sz="1200" u="sng" spc="-5" dirty="0">
                <a:latin typeface="Times New Roman"/>
                <a:cs typeface="Times New Roman"/>
              </a:rPr>
              <a:t>Федерации, Администрации 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u="sng" spc="-5" dirty="0">
                <a:latin typeface="Times New Roman"/>
                <a:cs typeface="Times New Roman"/>
              </a:rPr>
              <a:t>Президента </a:t>
            </a:r>
            <a:r>
              <a:rPr sz="1200" u="sng" spc="-10" dirty="0">
                <a:latin typeface="Times New Roman"/>
                <a:cs typeface="Times New Roman"/>
              </a:rPr>
              <a:t>Российской </a:t>
            </a:r>
            <a:r>
              <a:rPr sz="1200" u="sng" spc="-5" dirty="0">
                <a:latin typeface="Times New Roman"/>
                <a:cs typeface="Times New Roman"/>
              </a:rPr>
              <a:t>Федерации, </a:t>
            </a:r>
            <a:r>
              <a:rPr sz="1200" u="sng" spc="-10" dirty="0">
                <a:latin typeface="Times New Roman"/>
                <a:cs typeface="Times New Roman"/>
              </a:rPr>
              <a:t>Аппарата </a:t>
            </a:r>
            <a:r>
              <a:rPr sz="1200" u="sng" spc="-5" dirty="0">
                <a:latin typeface="Times New Roman"/>
                <a:cs typeface="Times New Roman"/>
              </a:rPr>
              <a:t>Правительства </a:t>
            </a:r>
            <a:r>
              <a:rPr sz="1200" u="sng" spc="-10" dirty="0">
                <a:latin typeface="Times New Roman"/>
                <a:cs typeface="Times New Roman"/>
              </a:rPr>
              <a:t>Российской 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u="sng" spc="-5" dirty="0">
                <a:latin typeface="Times New Roman"/>
                <a:cs typeface="Times New Roman"/>
              </a:rPr>
              <a:t>Федерации</a:t>
            </a:r>
            <a:r>
              <a:rPr sz="1200" spc="-5" dirty="0">
                <a:latin typeface="Times New Roman"/>
                <a:cs typeface="Times New Roman"/>
              </a:rPr>
              <a:t>, </a:t>
            </a:r>
            <a:r>
              <a:rPr sz="1200" dirty="0">
                <a:latin typeface="Times New Roman"/>
                <a:cs typeface="Times New Roman"/>
              </a:rPr>
              <a:t>а </a:t>
            </a:r>
            <a:r>
              <a:rPr sz="1200" spc="-5" dirty="0">
                <a:latin typeface="Times New Roman"/>
                <a:cs typeface="Times New Roman"/>
              </a:rPr>
              <a:t>также при реализации </a:t>
            </a:r>
            <a:r>
              <a:rPr sz="1200" spc="-15" dirty="0">
                <a:latin typeface="Times New Roman"/>
                <a:cs typeface="Times New Roman"/>
              </a:rPr>
              <a:t>полномочий </a:t>
            </a:r>
            <a:r>
              <a:rPr sz="1200" dirty="0">
                <a:latin typeface="Times New Roman"/>
                <a:cs typeface="Times New Roman"/>
              </a:rPr>
              <a:t>и </a:t>
            </a:r>
            <a:r>
              <a:rPr sz="1200" spc="-5" dirty="0">
                <a:latin typeface="Times New Roman"/>
                <a:cs typeface="Times New Roman"/>
              </a:rPr>
              <a:t>прав членов Совета  Федерации, </a:t>
            </a:r>
            <a:r>
              <a:rPr sz="1200" spc="-10" dirty="0">
                <a:latin typeface="Times New Roman"/>
                <a:cs typeface="Times New Roman"/>
              </a:rPr>
              <a:t>депутатов </a:t>
            </a:r>
            <a:r>
              <a:rPr sz="1200" spc="-15" dirty="0">
                <a:latin typeface="Times New Roman"/>
                <a:cs typeface="Times New Roman"/>
              </a:rPr>
              <a:t>Государственной Думы </a:t>
            </a:r>
            <a:r>
              <a:rPr sz="1200" spc="-5" dirty="0">
                <a:latin typeface="Times New Roman"/>
                <a:cs typeface="Times New Roman"/>
              </a:rPr>
              <a:t>Федерального Собрания  </a:t>
            </a:r>
            <a:r>
              <a:rPr sz="1200" spc="-10" dirty="0">
                <a:latin typeface="Times New Roman"/>
                <a:cs typeface="Times New Roman"/>
              </a:rPr>
              <a:t>Российской </a:t>
            </a:r>
            <a:r>
              <a:rPr sz="1200" spc="-5" dirty="0">
                <a:latin typeface="Times New Roman"/>
                <a:cs typeface="Times New Roman"/>
              </a:rPr>
              <a:t>Федерации, установленных Федеральным </a:t>
            </a:r>
            <a:r>
              <a:rPr sz="1200" spc="-15" dirty="0">
                <a:latin typeface="Times New Roman"/>
                <a:cs typeface="Times New Roman"/>
              </a:rPr>
              <a:t>законом </a:t>
            </a:r>
            <a:r>
              <a:rPr sz="1200" spc="-40" dirty="0">
                <a:latin typeface="Times New Roman"/>
                <a:cs typeface="Times New Roman"/>
              </a:rPr>
              <a:t>«О  </a:t>
            </a:r>
            <a:r>
              <a:rPr sz="1200" spc="-10" dirty="0">
                <a:latin typeface="Times New Roman"/>
                <a:cs typeface="Times New Roman"/>
              </a:rPr>
              <a:t>статусе </a:t>
            </a:r>
            <a:r>
              <a:rPr sz="1200" spc="-5" dirty="0">
                <a:latin typeface="Times New Roman"/>
                <a:cs typeface="Times New Roman"/>
              </a:rPr>
              <a:t>члена </a:t>
            </a:r>
            <a:r>
              <a:rPr sz="1200" dirty="0">
                <a:latin typeface="Times New Roman"/>
                <a:cs typeface="Times New Roman"/>
              </a:rPr>
              <a:t>Совета </a:t>
            </a:r>
            <a:r>
              <a:rPr sz="1200" spc="-5" dirty="0">
                <a:latin typeface="Times New Roman"/>
                <a:cs typeface="Times New Roman"/>
              </a:rPr>
              <a:t>Федерации </a:t>
            </a:r>
            <a:r>
              <a:rPr sz="1200" dirty="0">
                <a:latin typeface="Times New Roman"/>
                <a:cs typeface="Times New Roman"/>
              </a:rPr>
              <a:t>и </a:t>
            </a:r>
            <a:r>
              <a:rPr sz="1200" spc="-10" dirty="0">
                <a:latin typeface="Times New Roman"/>
                <a:cs typeface="Times New Roman"/>
              </a:rPr>
              <a:t>статусе </a:t>
            </a:r>
            <a:r>
              <a:rPr sz="1200" spc="-5" dirty="0">
                <a:latin typeface="Times New Roman"/>
                <a:cs typeface="Times New Roman"/>
              </a:rPr>
              <a:t>депутата </a:t>
            </a:r>
            <a:r>
              <a:rPr sz="1200" spc="-15" dirty="0">
                <a:latin typeface="Times New Roman"/>
                <a:cs typeface="Times New Roman"/>
              </a:rPr>
              <a:t>Государственной  Думы </a:t>
            </a:r>
            <a:r>
              <a:rPr sz="1200" spc="-5" dirty="0">
                <a:latin typeface="Times New Roman"/>
                <a:cs typeface="Times New Roman"/>
              </a:rPr>
              <a:t>Федерального </a:t>
            </a:r>
            <a:r>
              <a:rPr sz="1200" dirty="0">
                <a:latin typeface="Times New Roman"/>
                <a:cs typeface="Times New Roman"/>
              </a:rPr>
              <a:t>Собрания </a:t>
            </a:r>
            <a:r>
              <a:rPr sz="1200" spc="-10" dirty="0">
                <a:latin typeface="Times New Roman"/>
                <a:cs typeface="Times New Roman"/>
              </a:rPr>
              <a:t>Российской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Федерации»;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30" name="Picture 5">
            <a:extLst>
              <a:ext uri="{FF2B5EF4-FFF2-40B4-BE49-F238E27FC236}">
                <a16:creationId xmlns:a16="http://schemas.microsoft.com/office/drawing/2014/main" id="{0E3655BE-DB6B-4018-9C4F-557BD38DF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709"/>
            <a:ext cx="9144000" cy="796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820F1E9B-8D91-4AE0-B3BA-A93A88594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368"/>
            <a:ext cx="91440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Республике Карелия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96630" y="178435"/>
            <a:ext cx="18097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DEAA46"/>
                </a:solidFill>
                <a:latin typeface="Arial"/>
                <a:cs typeface="Arial"/>
              </a:rPr>
              <a:t>9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751812"/>
            <a:ext cx="4562475" cy="349250"/>
          </a:xfrm>
          <a:custGeom>
            <a:avLst/>
            <a:gdLst/>
            <a:ahLst/>
            <a:cxnLst/>
            <a:rect l="l" t="t" r="r" b="b"/>
            <a:pathLst>
              <a:path w="4562475" h="349250">
                <a:moveTo>
                  <a:pt x="0" y="348640"/>
                </a:moveTo>
                <a:lnTo>
                  <a:pt x="4562348" y="348640"/>
                </a:lnTo>
                <a:lnTo>
                  <a:pt x="4562348" y="0"/>
                </a:lnTo>
                <a:lnTo>
                  <a:pt x="0" y="0"/>
                </a:lnTo>
                <a:lnTo>
                  <a:pt x="0" y="348640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>
            <a:pPr marL="621030">
              <a:lnSpc>
                <a:spcPct val="100000"/>
              </a:lnSpc>
              <a:spcBef>
                <a:spcPts val="310"/>
              </a:spcBef>
            </a:pPr>
            <a:r>
              <a:rPr lang="ru-RU" b="1" spc="-5">
                <a:solidFill>
                  <a:srgbClr val="FFFFFF"/>
                </a:solidFill>
                <a:latin typeface="Times New Roman"/>
                <a:cs typeface="Times New Roman"/>
              </a:rPr>
              <a:t>2017 и </a:t>
            </a:r>
            <a:r>
              <a:rPr lang="ru-RU" b="1" spc="-10">
                <a:solidFill>
                  <a:srgbClr val="FFFFFF"/>
                </a:solidFill>
                <a:latin typeface="Times New Roman"/>
                <a:cs typeface="Times New Roman"/>
              </a:rPr>
              <a:t>плановый </a:t>
            </a:r>
            <a:r>
              <a:rPr lang="ru-RU" b="1" spc="-15">
                <a:solidFill>
                  <a:srgbClr val="FFFFFF"/>
                </a:solidFill>
                <a:latin typeface="Times New Roman"/>
                <a:cs typeface="Times New Roman"/>
              </a:rPr>
              <a:t>период </a:t>
            </a:r>
            <a:r>
              <a:rPr lang="ru-RU" b="1" spc="-5">
                <a:solidFill>
                  <a:srgbClr val="FFFFFF"/>
                </a:solidFill>
                <a:latin typeface="Times New Roman"/>
                <a:cs typeface="Times New Roman"/>
              </a:rPr>
              <a:t>2018 и</a:t>
            </a:r>
            <a:r>
              <a:rPr lang="ru-RU" b="1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b="1" spc="-5">
                <a:solidFill>
                  <a:srgbClr val="FFFFFF"/>
                </a:solidFill>
                <a:latin typeface="Times New Roman"/>
                <a:cs typeface="Times New Roman"/>
              </a:rPr>
              <a:t>2019</a:t>
            </a:r>
            <a:endParaRPr lang="ru-RU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62347" y="1751812"/>
            <a:ext cx="4582160" cy="349250"/>
          </a:xfrm>
          <a:custGeom>
            <a:avLst/>
            <a:gdLst/>
            <a:ahLst/>
            <a:cxnLst/>
            <a:rect l="l" t="t" r="r" b="b"/>
            <a:pathLst>
              <a:path w="4582159" h="349250">
                <a:moveTo>
                  <a:pt x="0" y="348640"/>
                </a:moveTo>
                <a:lnTo>
                  <a:pt x="4581652" y="348640"/>
                </a:lnTo>
                <a:lnTo>
                  <a:pt x="4581652" y="0"/>
                </a:lnTo>
                <a:lnTo>
                  <a:pt x="0" y="0"/>
                </a:lnTo>
                <a:lnTo>
                  <a:pt x="0" y="348640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>
            <a:pPr marL="13970" algn="ctr">
              <a:lnSpc>
                <a:spcPct val="100000"/>
              </a:lnSpc>
              <a:spcBef>
                <a:spcPts val="310"/>
              </a:spcBef>
            </a:pPr>
            <a:r>
              <a:rPr lang="ru-RU" b="1" spc="-5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lang="ru-RU" b="1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b="1" spc="-5">
                <a:solidFill>
                  <a:srgbClr val="FFFFFF"/>
                </a:solidFill>
                <a:latin typeface="Times New Roman"/>
                <a:cs typeface="Times New Roman"/>
              </a:rPr>
              <a:t>2018</a:t>
            </a:r>
            <a:endParaRPr lang="ru-RU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62347" y="1745488"/>
            <a:ext cx="0" cy="5113020"/>
          </a:xfrm>
          <a:custGeom>
            <a:avLst/>
            <a:gdLst/>
            <a:ahLst/>
            <a:cxnLst/>
            <a:rect l="l" t="t" r="r" b="b"/>
            <a:pathLst>
              <a:path h="5113020">
                <a:moveTo>
                  <a:pt x="0" y="0"/>
                </a:moveTo>
                <a:lnTo>
                  <a:pt x="0" y="511250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2100452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5" y="1745488"/>
            <a:ext cx="0" cy="5113020"/>
          </a:xfrm>
          <a:custGeom>
            <a:avLst/>
            <a:gdLst/>
            <a:ahLst/>
            <a:cxnLst/>
            <a:rect l="l" t="t" r="r" b="b"/>
            <a:pathLst>
              <a:path h="5113020">
                <a:moveTo>
                  <a:pt x="0" y="0"/>
                </a:moveTo>
                <a:lnTo>
                  <a:pt x="0" y="5112509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140825" y="1745488"/>
            <a:ext cx="0" cy="5113020"/>
          </a:xfrm>
          <a:custGeom>
            <a:avLst/>
            <a:gdLst/>
            <a:ahLst/>
            <a:cxnLst/>
            <a:rect l="l" t="t" r="r" b="b"/>
            <a:pathLst>
              <a:path h="5113020">
                <a:moveTo>
                  <a:pt x="0" y="0"/>
                </a:moveTo>
                <a:lnTo>
                  <a:pt x="0" y="5112509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175183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8739" y="2129408"/>
            <a:ext cx="440626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indent="114300" algn="just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г) </a:t>
            </a:r>
            <a:r>
              <a:rPr sz="1200" dirty="0">
                <a:latin typeface="Times New Roman"/>
                <a:cs typeface="Times New Roman"/>
              </a:rPr>
              <a:t>при </a:t>
            </a:r>
            <a:r>
              <a:rPr sz="1200" spc="-10" dirty="0">
                <a:latin typeface="Times New Roman"/>
                <a:cs typeface="Times New Roman"/>
              </a:rPr>
              <a:t>исполнении международных обязательств Российской  </a:t>
            </a:r>
            <a:r>
              <a:rPr sz="1200" spc="-5" dirty="0">
                <a:latin typeface="Times New Roman"/>
                <a:cs typeface="Times New Roman"/>
              </a:rPr>
              <a:t>Федерации;</a:t>
            </a:r>
            <a:endParaRPr sz="1200">
              <a:latin typeface="Times New Roman"/>
              <a:cs typeface="Times New Roman"/>
            </a:endParaRPr>
          </a:p>
          <a:p>
            <a:pPr marL="12700" marR="5080" indent="114300" algn="just">
              <a:lnSpc>
                <a:spcPct val="100000"/>
              </a:lnSpc>
            </a:pPr>
            <a:r>
              <a:rPr sz="1200" dirty="0">
                <a:latin typeface="Times New Roman"/>
                <a:cs typeface="Times New Roman"/>
              </a:rPr>
              <a:t>д) </a:t>
            </a:r>
            <a:r>
              <a:rPr sz="1200" spc="-15" dirty="0">
                <a:latin typeface="Times New Roman"/>
                <a:cs typeface="Times New Roman"/>
              </a:rPr>
              <a:t>источником </a:t>
            </a:r>
            <a:r>
              <a:rPr sz="1200" spc="-10" dirty="0">
                <a:latin typeface="Times New Roman"/>
                <a:cs typeface="Times New Roman"/>
              </a:rPr>
              <a:t>финансового </a:t>
            </a:r>
            <a:r>
              <a:rPr sz="1200" spc="-5" dirty="0">
                <a:latin typeface="Times New Roman"/>
                <a:cs typeface="Times New Roman"/>
              </a:rPr>
              <a:t>обеспечения </a:t>
            </a:r>
            <a:r>
              <a:rPr sz="1200" spc="-15" dirty="0">
                <a:latin typeface="Times New Roman"/>
                <a:cs typeface="Times New Roman"/>
              </a:rPr>
              <a:t>которых </a:t>
            </a:r>
            <a:r>
              <a:rPr sz="1200" spc="-10" dirty="0">
                <a:latin typeface="Times New Roman"/>
                <a:cs typeface="Times New Roman"/>
              </a:rPr>
              <a:t>являются  </a:t>
            </a:r>
            <a:r>
              <a:rPr sz="1200" spc="-15" dirty="0">
                <a:latin typeface="Times New Roman"/>
                <a:cs typeface="Times New Roman"/>
              </a:rPr>
              <a:t>доходы, </a:t>
            </a:r>
            <a:r>
              <a:rPr sz="1200" spc="-5" dirty="0">
                <a:latin typeface="Times New Roman"/>
                <a:cs typeface="Times New Roman"/>
              </a:rPr>
              <a:t>указанные </a:t>
            </a:r>
            <a:r>
              <a:rPr sz="1200" dirty="0">
                <a:latin typeface="Times New Roman"/>
                <a:cs typeface="Times New Roman"/>
              </a:rPr>
              <a:t>в </a:t>
            </a:r>
            <a:r>
              <a:rPr sz="1200" spc="-10" dirty="0">
                <a:latin typeface="Times New Roman"/>
                <a:cs typeface="Times New Roman"/>
              </a:rPr>
              <a:t>пункте </a:t>
            </a:r>
            <a:r>
              <a:rPr sz="1200" dirty="0">
                <a:latin typeface="Times New Roman"/>
                <a:cs typeface="Times New Roman"/>
              </a:rPr>
              <a:t>10 </a:t>
            </a:r>
            <a:r>
              <a:rPr sz="1200" spc="-5" dirty="0">
                <a:latin typeface="Times New Roman"/>
                <a:cs typeface="Times New Roman"/>
              </a:rPr>
              <a:t>статьи </a:t>
            </a:r>
            <a:r>
              <a:rPr sz="1200" dirty="0">
                <a:latin typeface="Times New Roman"/>
                <a:cs typeface="Times New Roman"/>
              </a:rPr>
              <a:t>241 </a:t>
            </a:r>
            <a:r>
              <a:rPr sz="1200" spc="-15" dirty="0">
                <a:latin typeface="Times New Roman"/>
                <a:cs typeface="Times New Roman"/>
              </a:rPr>
              <a:t>Бюджетного </a:t>
            </a:r>
            <a:r>
              <a:rPr sz="1200" spc="-20" dirty="0">
                <a:latin typeface="Times New Roman"/>
                <a:cs typeface="Times New Roman"/>
              </a:rPr>
              <a:t>кодекса  </a:t>
            </a:r>
            <a:r>
              <a:rPr sz="1200" spc="-10" dirty="0">
                <a:latin typeface="Times New Roman"/>
                <a:cs typeface="Times New Roman"/>
              </a:rPr>
              <a:t>Российской </a:t>
            </a:r>
            <a:r>
              <a:rPr sz="1200" spc="-5" dirty="0">
                <a:latin typeface="Times New Roman"/>
                <a:cs typeface="Times New Roman"/>
              </a:rPr>
              <a:t>Федерации, </a:t>
            </a:r>
            <a:r>
              <a:rPr sz="1200" spc="-10" dirty="0">
                <a:latin typeface="Times New Roman"/>
                <a:cs typeface="Times New Roman"/>
              </a:rPr>
              <a:t>получаемые </a:t>
            </a:r>
            <a:r>
              <a:rPr sz="1200" spc="-5" dirty="0">
                <a:latin typeface="Times New Roman"/>
                <a:cs typeface="Times New Roman"/>
              </a:rPr>
              <a:t>федеральными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казенными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739" y="3043808"/>
            <a:ext cx="440563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61415" algn="l"/>
                <a:tab pos="2336800" algn="l"/>
                <a:tab pos="3140075" algn="l"/>
                <a:tab pos="3365500" algn="l"/>
                <a:tab pos="3816985" algn="l"/>
              </a:tabLst>
            </a:pPr>
            <a:r>
              <a:rPr sz="1200" spc="-25" dirty="0">
                <a:latin typeface="Times New Roman"/>
                <a:cs typeface="Times New Roman"/>
              </a:rPr>
              <a:t>у</a:t>
            </a:r>
            <a:r>
              <a:rPr sz="1200" spc="0" dirty="0">
                <a:latin typeface="Times New Roman"/>
                <a:cs typeface="Times New Roman"/>
              </a:rPr>
              <a:t>ч</a:t>
            </a:r>
            <a:r>
              <a:rPr sz="1200" spc="5" dirty="0">
                <a:latin typeface="Times New Roman"/>
                <a:cs typeface="Times New Roman"/>
              </a:rPr>
              <a:t>р</a:t>
            </a:r>
            <a:r>
              <a:rPr sz="1200" spc="-5" dirty="0">
                <a:latin typeface="Times New Roman"/>
                <a:cs typeface="Times New Roman"/>
              </a:rPr>
              <a:t>е</a:t>
            </a:r>
            <a:r>
              <a:rPr sz="1200" dirty="0">
                <a:latin typeface="Times New Roman"/>
                <a:cs typeface="Times New Roman"/>
              </a:rPr>
              <a:t>жд</a:t>
            </a:r>
            <a:r>
              <a:rPr sz="1200" spc="-5" dirty="0">
                <a:latin typeface="Times New Roman"/>
                <a:cs typeface="Times New Roman"/>
              </a:rPr>
              <a:t>е</a:t>
            </a:r>
            <a:r>
              <a:rPr sz="1200" dirty="0">
                <a:latin typeface="Times New Roman"/>
                <a:cs typeface="Times New Roman"/>
              </a:rPr>
              <a:t>ния</a:t>
            </a:r>
            <a:r>
              <a:rPr sz="1200" spc="-5" dirty="0">
                <a:latin typeface="Times New Roman"/>
                <a:cs typeface="Times New Roman"/>
              </a:rPr>
              <a:t>м</a:t>
            </a:r>
            <a:r>
              <a:rPr sz="1200" dirty="0">
                <a:latin typeface="Times New Roman"/>
                <a:cs typeface="Times New Roman"/>
              </a:rPr>
              <a:t>и,	и</a:t>
            </a:r>
            <a:r>
              <a:rPr sz="1200" spc="-5" dirty="0">
                <a:latin typeface="Times New Roman"/>
                <a:cs typeface="Times New Roman"/>
              </a:rPr>
              <a:t>с</a:t>
            </a:r>
            <a:r>
              <a:rPr sz="1200" spc="-10" dirty="0">
                <a:latin typeface="Times New Roman"/>
                <a:cs typeface="Times New Roman"/>
              </a:rPr>
              <a:t>п</a:t>
            </a:r>
            <a:r>
              <a:rPr sz="1200" spc="-15" dirty="0">
                <a:latin typeface="Times New Roman"/>
                <a:cs typeface="Times New Roman"/>
              </a:rPr>
              <a:t>ол</a:t>
            </a:r>
            <a:r>
              <a:rPr sz="1200" dirty="0">
                <a:latin typeface="Times New Roman"/>
                <a:cs typeface="Times New Roman"/>
              </a:rPr>
              <a:t>няю</a:t>
            </a:r>
            <a:r>
              <a:rPr sz="1200" spc="-15" dirty="0">
                <a:latin typeface="Times New Roman"/>
                <a:cs typeface="Times New Roman"/>
              </a:rPr>
              <a:t>щ</a:t>
            </a:r>
            <a:r>
              <a:rPr sz="1200" dirty="0">
                <a:latin typeface="Times New Roman"/>
                <a:cs typeface="Times New Roman"/>
              </a:rPr>
              <a:t>и</a:t>
            </a:r>
            <a:r>
              <a:rPr sz="1200" spc="-5" dirty="0">
                <a:latin typeface="Times New Roman"/>
                <a:cs typeface="Times New Roman"/>
              </a:rPr>
              <a:t>м</a:t>
            </a:r>
            <a:r>
              <a:rPr sz="1200" dirty="0">
                <a:latin typeface="Times New Roman"/>
                <a:cs typeface="Times New Roman"/>
              </a:rPr>
              <a:t>и	н</a:t>
            </a: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spc="-10" dirty="0">
                <a:latin typeface="Times New Roman"/>
                <a:cs typeface="Times New Roman"/>
              </a:rPr>
              <a:t>к</a:t>
            </a: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з</a:t>
            </a: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spc="-10" dirty="0">
                <a:latin typeface="Times New Roman"/>
                <a:cs typeface="Times New Roman"/>
              </a:rPr>
              <a:t>н</a:t>
            </a:r>
            <a:r>
              <a:rPr sz="1200" dirty="0">
                <a:latin typeface="Times New Roman"/>
                <a:cs typeface="Times New Roman"/>
              </a:rPr>
              <a:t>ия	в	</a:t>
            </a:r>
            <a:r>
              <a:rPr sz="1200" spc="-15" dirty="0">
                <a:latin typeface="Times New Roman"/>
                <a:cs typeface="Times New Roman"/>
              </a:rPr>
              <a:t>в</a:t>
            </a:r>
            <a:r>
              <a:rPr sz="1200" dirty="0">
                <a:latin typeface="Times New Roman"/>
                <a:cs typeface="Times New Roman"/>
              </a:rPr>
              <a:t>иде	</a:t>
            </a:r>
            <a:r>
              <a:rPr sz="1200" spc="-15" dirty="0">
                <a:latin typeface="Times New Roman"/>
                <a:cs typeface="Times New Roman"/>
              </a:rPr>
              <a:t>л</a:t>
            </a:r>
            <a:r>
              <a:rPr sz="1200" dirty="0">
                <a:latin typeface="Times New Roman"/>
                <a:cs typeface="Times New Roman"/>
              </a:rPr>
              <a:t>и</a:t>
            </a:r>
            <a:r>
              <a:rPr sz="1200" spc="-5" dirty="0">
                <a:latin typeface="Times New Roman"/>
                <a:cs typeface="Times New Roman"/>
              </a:rPr>
              <a:t>ше</a:t>
            </a:r>
            <a:r>
              <a:rPr sz="1200" dirty="0">
                <a:latin typeface="Times New Roman"/>
                <a:cs typeface="Times New Roman"/>
              </a:rPr>
              <a:t>н</a:t>
            </a:r>
            <a:r>
              <a:rPr sz="1200" spc="-10" dirty="0">
                <a:latin typeface="Times New Roman"/>
                <a:cs typeface="Times New Roman"/>
              </a:rPr>
              <a:t>и</a:t>
            </a:r>
            <a:r>
              <a:rPr sz="1200" dirty="0">
                <a:latin typeface="Times New Roman"/>
                <a:cs typeface="Times New Roman"/>
              </a:rPr>
              <a:t>я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spc="-10" dirty="0">
                <a:latin typeface="Times New Roman"/>
                <a:cs typeface="Times New Roman"/>
              </a:rPr>
              <a:t>свободы;</a:t>
            </a:r>
            <a:endParaRPr sz="1200">
              <a:latin typeface="Times New Roman"/>
              <a:cs typeface="Times New Roman"/>
            </a:endParaRPr>
          </a:p>
          <a:p>
            <a:pPr marL="12700" marR="5080" indent="114300" algn="just">
              <a:lnSpc>
                <a:spcPct val="100000"/>
              </a:lnSpc>
            </a:pPr>
            <a:r>
              <a:rPr sz="1200" spc="-5" dirty="0">
                <a:latin typeface="Times New Roman"/>
                <a:cs typeface="Times New Roman"/>
              </a:rPr>
              <a:t>е) извещения </a:t>
            </a:r>
            <a:r>
              <a:rPr sz="1200" dirty="0">
                <a:latin typeface="Times New Roman"/>
                <a:cs typeface="Times New Roman"/>
              </a:rPr>
              <a:t>об </a:t>
            </a:r>
            <a:r>
              <a:rPr sz="1200" spc="-5" dirty="0">
                <a:latin typeface="Times New Roman"/>
                <a:cs typeface="Times New Roman"/>
              </a:rPr>
              <a:t>осуществлении </a:t>
            </a:r>
            <a:r>
              <a:rPr sz="1200" spc="-15" dirty="0">
                <a:latin typeface="Times New Roman"/>
                <a:cs typeface="Times New Roman"/>
              </a:rPr>
              <a:t>которых </a:t>
            </a:r>
            <a:r>
              <a:rPr sz="1200" spc="-5" dirty="0">
                <a:latin typeface="Times New Roman"/>
                <a:cs typeface="Times New Roman"/>
              </a:rPr>
              <a:t>размещены </a:t>
            </a:r>
            <a:r>
              <a:rPr sz="1200" dirty="0">
                <a:latin typeface="Times New Roman"/>
                <a:cs typeface="Times New Roman"/>
              </a:rPr>
              <a:t>в </a:t>
            </a:r>
            <a:r>
              <a:rPr sz="1200" spc="-5" dirty="0">
                <a:latin typeface="Times New Roman"/>
                <a:cs typeface="Times New Roman"/>
              </a:rPr>
              <a:t>единой  </a:t>
            </a:r>
            <a:r>
              <a:rPr sz="1200" spc="-10" dirty="0">
                <a:latin typeface="Times New Roman"/>
                <a:cs typeface="Times New Roman"/>
              </a:rPr>
              <a:t>информационной </a:t>
            </a:r>
            <a:r>
              <a:rPr sz="1200" spc="-5" dirty="0">
                <a:latin typeface="Times New Roman"/>
                <a:cs typeface="Times New Roman"/>
              </a:rPr>
              <a:t>системе </a:t>
            </a:r>
            <a:r>
              <a:rPr sz="1200" dirty="0">
                <a:latin typeface="Times New Roman"/>
                <a:cs typeface="Times New Roman"/>
              </a:rPr>
              <a:t>в сфере </a:t>
            </a:r>
            <a:r>
              <a:rPr sz="1200" spc="-5" dirty="0">
                <a:latin typeface="Times New Roman"/>
                <a:cs typeface="Times New Roman"/>
              </a:rPr>
              <a:t>закупок либо </a:t>
            </a:r>
            <a:r>
              <a:rPr sz="1200" spc="-10" dirty="0">
                <a:latin typeface="Times New Roman"/>
                <a:cs typeface="Times New Roman"/>
              </a:rPr>
              <a:t>приглашения  </a:t>
            </a:r>
            <a:r>
              <a:rPr sz="1200" spc="-5" dirty="0">
                <a:latin typeface="Times New Roman"/>
                <a:cs typeface="Times New Roman"/>
              </a:rPr>
              <a:t>принять </a:t>
            </a:r>
            <a:r>
              <a:rPr sz="1200" spc="-10" dirty="0">
                <a:latin typeface="Times New Roman"/>
                <a:cs typeface="Times New Roman"/>
              </a:rPr>
              <a:t>участие </a:t>
            </a:r>
            <a:r>
              <a:rPr sz="1200" dirty="0">
                <a:latin typeface="Times New Roman"/>
                <a:cs typeface="Times New Roman"/>
              </a:rPr>
              <a:t>в </a:t>
            </a:r>
            <a:r>
              <a:rPr sz="1200" spc="-10" dirty="0">
                <a:latin typeface="Times New Roman"/>
                <a:cs typeface="Times New Roman"/>
              </a:rPr>
              <a:t>которых </a:t>
            </a:r>
            <a:r>
              <a:rPr sz="1200" spc="-5" dirty="0">
                <a:latin typeface="Times New Roman"/>
                <a:cs typeface="Times New Roman"/>
              </a:rPr>
              <a:t>(проекты </a:t>
            </a:r>
            <a:r>
              <a:rPr sz="1200" spc="-10" dirty="0">
                <a:latin typeface="Times New Roman"/>
                <a:cs typeface="Times New Roman"/>
              </a:rPr>
              <a:t>контрактов </a:t>
            </a:r>
            <a:r>
              <a:rPr sz="1200" dirty="0">
                <a:latin typeface="Times New Roman"/>
                <a:cs typeface="Times New Roman"/>
              </a:rPr>
              <a:t>на </a:t>
            </a:r>
            <a:r>
              <a:rPr sz="1200" spc="-10" dirty="0">
                <a:latin typeface="Times New Roman"/>
                <a:cs typeface="Times New Roman"/>
              </a:rPr>
              <a:t>закупки  которых) </a:t>
            </a:r>
            <a:r>
              <a:rPr sz="1200" spc="-5" dirty="0">
                <a:latin typeface="Times New Roman"/>
                <a:cs typeface="Times New Roman"/>
              </a:rPr>
              <a:t>направлены поставщикам (исполнителям) </a:t>
            </a:r>
            <a:r>
              <a:rPr sz="1200" b="1" dirty="0">
                <a:solidFill>
                  <a:srgbClr val="FF0000"/>
                </a:solidFill>
                <a:latin typeface="Times New Roman"/>
                <a:cs typeface="Times New Roman"/>
              </a:rPr>
              <a:t>до 2 </a:t>
            </a:r>
            <a:r>
              <a:rPr sz="12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октября  </a:t>
            </a:r>
            <a:r>
              <a:rPr sz="1200" b="1" dirty="0">
                <a:solidFill>
                  <a:srgbClr val="FF0000"/>
                </a:solidFill>
                <a:latin typeface="Times New Roman"/>
                <a:cs typeface="Times New Roman"/>
              </a:rPr>
              <a:t>2017</a:t>
            </a:r>
            <a:r>
              <a:rPr sz="12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 г</a:t>
            </a:r>
            <a:r>
              <a:rPr sz="1200" spc="-5" dirty="0">
                <a:latin typeface="Times New Roman"/>
                <a:cs typeface="Times New Roman"/>
              </a:rPr>
              <a:t>.;</a:t>
            </a:r>
            <a:endParaRPr sz="1200">
              <a:latin typeface="Times New Roman"/>
              <a:cs typeface="Times New Roman"/>
            </a:endParaRPr>
          </a:p>
          <a:p>
            <a:pPr marL="12700" marR="6985" indent="114300" algn="just">
              <a:lnSpc>
                <a:spcPct val="100000"/>
              </a:lnSpc>
            </a:pPr>
            <a:r>
              <a:rPr sz="1200" spc="-5" dirty="0">
                <a:latin typeface="Times New Roman"/>
                <a:cs typeface="Times New Roman"/>
              </a:rPr>
              <a:t>ж) </a:t>
            </a:r>
            <a:r>
              <a:rPr sz="1200" spc="-10" dirty="0">
                <a:latin typeface="Times New Roman"/>
                <a:cs typeface="Times New Roman"/>
              </a:rPr>
              <a:t>указанных </a:t>
            </a:r>
            <a:r>
              <a:rPr sz="1200" dirty="0">
                <a:latin typeface="Times New Roman"/>
                <a:cs typeface="Times New Roman"/>
              </a:rPr>
              <a:t>в </a:t>
            </a:r>
            <a:r>
              <a:rPr sz="1200" spc="-10" dirty="0">
                <a:latin typeface="Times New Roman"/>
                <a:cs typeface="Times New Roman"/>
              </a:rPr>
              <a:t>пунктах </a:t>
            </a:r>
            <a:r>
              <a:rPr sz="1200" dirty="0">
                <a:latin typeface="Times New Roman"/>
                <a:cs typeface="Times New Roman"/>
              </a:rPr>
              <a:t>1, 4, 5, 8, 15, 20, 21, 23, 26, 29, 33 и 42  </a:t>
            </a:r>
            <a:r>
              <a:rPr sz="1200" spc="-5" dirty="0">
                <a:latin typeface="Times New Roman"/>
                <a:cs typeface="Times New Roman"/>
              </a:rPr>
              <a:t>части </a:t>
            </a:r>
            <a:r>
              <a:rPr sz="1200" dirty="0">
                <a:latin typeface="Times New Roman"/>
                <a:cs typeface="Times New Roman"/>
              </a:rPr>
              <a:t>1 </a:t>
            </a:r>
            <a:r>
              <a:rPr sz="1200" spc="-5" dirty="0">
                <a:latin typeface="Times New Roman"/>
                <a:cs typeface="Times New Roman"/>
              </a:rPr>
              <a:t>статьи </a:t>
            </a:r>
            <a:r>
              <a:rPr sz="1200" dirty="0">
                <a:latin typeface="Times New Roman"/>
                <a:cs typeface="Times New Roman"/>
              </a:rPr>
              <a:t>93 </a:t>
            </a:r>
            <a:r>
              <a:rPr sz="1200" spc="-5" dirty="0">
                <a:latin typeface="Times New Roman"/>
                <a:cs typeface="Times New Roman"/>
              </a:rPr>
              <a:t>Федерального </a:t>
            </a:r>
            <a:r>
              <a:rPr sz="1200" spc="-10" dirty="0">
                <a:latin typeface="Times New Roman"/>
                <a:cs typeface="Times New Roman"/>
              </a:rPr>
              <a:t>закона </a:t>
            </a:r>
            <a:r>
              <a:rPr sz="1200" spc="-5" dirty="0">
                <a:latin typeface="Times New Roman"/>
                <a:cs typeface="Times New Roman"/>
              </a:rPr>
              <a:t>"О </a:t>
            </a:r>
            <a:r>
              <a:rPr sz="1200" spc="-10" dirty="0">
                <a:latin typeface="Times New Roman"/>
                <a:cs typeface="Times New Roman"/>
              </a:rPr>
              <a:t>контрактной </a:t>
            </a:r>
            <a:r>
              <a:rPr sz="1200" spc="-5" dirty="0">
                <a:latin typeface="Times New Roman"/>
                <a:cs typeface="Times New Roman"/>
              </a:rPr>
              <a:t>системе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739" y="4690364"/>
            <a:ext cx="440626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сфере </a:t>
            </a:r>
            <a:r>
              <a:rPr sz="1200" spc="-5" dirty="0">
                <a:latin typeface="Times New Roman"/>
                <a:cs typeface="Times New Roman"/>
              </a:rPr>
              <a:t>закупок товаров, </a:t>
            </a:r>
            <a:r>
              <a:rPr sz="1200" spc="-20" dirty="0">
                <a:latin typeface="Times New Roman"/>
                <a:cs typeface="Times New Roman"/>
              </a:rPr>
              <a:t>работ,</a:t>
            </a:r>
            <a:r>
              <a:rPr sz="1200" spc="254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услуг </a:t>
            </a:r>
            <a:r>
              <a:rPr sz="1200" dirty="0">
                <a:latin typeface="Times New Roman"/>
                <a:cs typeface="Times New Roman"/>
              </a:rPr>
              <a:t>для </a:t>
            </a:r>
            <a:r>
              <a:rPr sz="1200" spc="-5" dirty="0">
                <a:latin typeface="Times New Roman"/>
                <a:cs typeface="Times New Roman"/>
              </a:rPr>
              <a:t>обеспечения  </a:t>
            </a:r>
            <a:r>
              <a:rPr sz="1200" spc="-10" dirty="0">
                <a:latin typeface="Times New Roman"/>
                <a:cs typeface="Times New Roman"/>
              </a:rPr>
              <a:t>государственных </a:t>
            </a:r>
            <a:r>
              <a:rPr sz="1200" dirty="0">
                <a:latin typeface="Times New Roman"/>
                <a:cs typeface="Times New Roman"/>
              </a:rPr>
              <a:t>и </a:t>
            </a:r>
            <a:r>
              <a:rPr sz="1200" spc="-5" dirty="0">
                <a:latin typeface="Times New Roman"/>
                <a:cs typeface="Times New Roman"/>
              </a:rPr>
              <a:t>муниципальных </a:t>
            </a:r>
            <a:r>
              <a:rPr sz="1200" spc="-10" dirty="0">
                <a:latin typeface="Times New Roman"/>
                <a:cs typeface="Times New Roman"/>
              </a:rPr>
              <a:t>нужд", </a:t>
            </a:r>
            <a:r>
              <a:rPr sz="1200" spc="-5" dirty="0">
                <a:latin typeface="Times New Roman"/>
                <a:cs typeface="Times New Roman"/>
              </a:rPr>
              <a:t>информация </a:t>
            </a:r>
            <a:r>
              <a:rPr sz="1200" dirty="0">
                <a:latin typeface="Times New Roman"/>
                <a:cs typeface="Times New Roman"/>
              </a:rPr>
              <a:t>о </a:t>
            </a:r>
            <a:r>
              <a:rPr sz="1200" spc="-15" dirty="0">
                <a:latin typeface="Times New Roman"/>
                <a:cs typeface="Times New Roman"/>
              </a:rPr>
              <a:t>которых  </a:t>
            </a:r>
            <a:r>
              <a:rPr sz="1200" spc="-10" dirty="0">
                <a:latin typeface="Times New Roman"/>
                <a:cs typeface="Times New Roman"/>
              </a:rPr>
              <a:t>включена </a:t>
            </a:r>
            <a:r>
              <a:rPr sz="1200" dirty="0">
                <a:latin typeface="Times New Roman"/>
                <a:cs typeface="Times New Roman"/>
              </a:rPr>
              <a:t>в </a:t>
            </a:r>
            <a:r>
              <a:rPr sz="1200" spc="-5" dirty="0">
                <a:latin typeface="Times New Roman"/>
                <a:cs typeface="Times New Roman"/>
              </a:rPr>
              <a:t>план-график </a:t>
            </a:r>
            <a:r>
              <a:rPr sz="1200" spc="-10" dirty="0">
                <a:latin typeface="Times New Roman"/>
                <a:cs typeface="Times New Roman"/>
              </a:rPr>
              <a:t>закупок, </a:t>
            </a:r>
            <a:r>
              <a:rPr sz="1200" spc="-5" dirty="0">
                <a:latin typeface="Times New Roman"/>
                <a:cs typeface="Times New Roman"/>
              </a:rPr>
              <a:t>предусмотренный </a:t>
            </a:r>
            <a:r>
              <a:rPr sz="1200" spc="-10" dirty="0">
                <a:latin typeface="Times New Roman"/>
                <a:cs typeface="Times New Roman"/>
              </a:rPr>
              <a:t>указанным  </a:t>
            </a:r>
            <a:r>
              <a:rPr sz="1200" spc="-5" dirty="0">
                <a:latin typeface="Times New Roman"/>
                <a:cs typeface="Times New Roman"/>
              </a:rPr>
              <a:t>Федеральным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законом;</a:t>
            </a:r>
            <a:endParaRPr sz="1200">
              <a:latin typeface="Times New Roman"/>
              <a:cs typeface="Times New Roman"/>
            </a:endParaRPr>
          </a:p>
          <a:p>
            <a:pPr marL="12700" marR="5080" indent="114300" algn="just">
              <a:lnSpc>
                <a:spcPct val="100000"/>
              </a:lnSpc>
            </a:pPr>
            <a:r>
              <a:rPr sz="1200" dirty="0">
                <a:latin typeface="Times New Roman"/>
                <a:cs typeface="Times New Roman"/>
              </a:rPr>
              <a:t>з) в </a:t>
            </a:r>
            <a:r>
              <a:rPr sz="1200" spc="-5" dirty="0">
                <a:latin typeface="Times New Roman"/>
                <a:cs typeface="Times New Roman"/>
              </a:rPr>
              <a:t>размере, </a:t>
            </a:r>
            <a:r>
              <a:rPr sz="1200" dirty="0">
                <a:latin typeface="Times New Roman"/>
                <a:cs typeface="Times New Roman"/>
              </a:rPr>
              <a:t>не </a:t>
            </a:r>
            <a:r>
              <a:rPr sz="1200" spc="-5" dirty="0">
                <a:latin typeface="Times New Roman"/>
                <a:cs typeface="Times New Roman"/>
              </a:rPr>
              <a:t>превышающем </a:t>
            </a:r>
            <a:r>
              <a:rPr sz="1200" dirty="0">
                <a:latin typeface="Times New Roman"/>
                <a:cs typeface="Times New Roman"/>
              </a:rPr>
              <a:t>10 </a:t>
            </a:r>
            <a:r>
              <a:rPr sz="1200" spc="-5" dirty="0">
                <a:latin typeface="Times New Roman"/>
                <a:cs typeface="Times New Roman"/>
              </a:rPr>
              <a:t>процентов общей </a:t>
            </a:r>
            <a:r>
              <a:rPr sz="1200" spc="-10" dirty="0">
                <a:latin typeface="Times New Roman"/>
                <a:cs typeface="Times New Roman"/>
              </a:rPr>
              <a:t>суммы </a:t>
            </a:r>
            <a:r>
              <a:rPr sz="1200" dirty="0">
                <a:latin typeface="Times New Roman"/>
                <a:cs typeface="Times New Roman"/>
              </a:rPr>
              <a:t>не  </a:t>
            </a:r>
            <a:r>
              <a:rPr sz="1200" spc="-10" dirty="0">
                <a:latin typeface="Times New Roman"/>
                <a:cs typeface="Times New Roman"/>
              </a:rPr>
              <a:t>использованных </a:t>
            </a:r>
            <a:r>
              <a:rPr sz="1200" dirty="0">
                <a:latin typeface="Times New Roman"/>
                <a:cs typeface="Times New Roman"/>
              </a:rPr>
              <a:t>по </a:t>
            </a:r>
            <a:r>
              <a:rPr sz="1200" spc="-5" dirty="0">
                <a:latin typeface="Times New Roman"/>
                <a:cs typeface="Times New Roman"/>
              </a:rPr>
              <a:t>состоянию </a:t>
            </a:r>
            <a:r>
              <a:rPr sz="1200" b="1" dirty="0">
                <a:solidFill>
                  <a:srgbClr val="FF0000"/>
                </a:solidFill>
                <a:latin typeface="Times New Roman"/>
                <a:cs typeface="Times New Roman"/>
              </a:rPr>
              <a:t>на 2 </a:t>
            </a:r>
            <a:r>
              <a:rPr sz="12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октября </a:t>
            </a:r>
            <a:r>
              <a:rPr sz="1200" b="1" dirty="0">
                <a:solidFill>
                  <a:srgbClr val="FF0000"/>
                </a:solidFill>
                <a:latin typeface="Times New Roman"/>
                <a:cs typeface="Times New Roman"/>
              </a:rPr>
              <a:t>2017 </a:t>
            </a:r>
            <a:r>
              <a:rPr sz="12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г. </a:t>
            </a:r>
            <a:r>
              <a:rPr sz="1200" spc="-5" dirty="0">
                <a:latin typeface="Times New Roman"/>
                <a:cs typeface="Times New Roman"/>
              </a:rPr>
              <a:t>лимитов  </a:t>
            </a:r>
            <a:r>
              <a:rPr sz="1200" spc="-10" dirty="0">
                <a:latin typeface="Times New Roman"/>
                <a:cs typeface="Times New Roman"/>
              </a:rPr>
              <a:t>бюджетных обязательств </a:t>
            </a:r>
            <a:r>
              <a:rPr sz="1200" dirty="0">
                <a:latin typeface="Times New Roman"/>
                <a:cs typeface="Times New Roman"/>
              </a:rPr>
              <a:t>на </a:t>
            </a:r>
            <a:r>
              <a:rPr sz="1200" spc="-5" dirty="0">
                <a:latin typeface="Times New Roman"/>
                <a:cs typeface="Times New Roman"/>
              </a:rPr>
              <a:t>осуществление закупок товаров,  </a:t>
            </a:r>
            <a:r>
              <a:rPr sz="1200" spc="-20" dirty="0">
                <a:latin typeface="Times New Roman"/>
                <a:cs typeface="Times New Roman"/>
              </a:rPr>
              <a:t>работ,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услуг;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41850" y="2129408"/>
            <a:ext cx="44246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indent="1143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г) при </a:t>
            </a:r>
            <a:r>
              <a:rPr sz="1200" spc="-10" dirty="0">
                <a:latin typeface="Times New Roman"/>
                <a:cs typeface="Times New Roman"/>
              </a:rPr>
              <a:t>исполнении международных обязательств Российской  </a:t>
            </a:r>
            <a:r>
              <a:rPr sz="1200" spc="-5" dirty="0">
                <a:latin typeface="Times New Roman"/>
                <a:cs typeface="Times New Roman"/>
              </a:rPr>
              <a:t>Федерации;</a:t>
            </a:r>
            <a:endParaRPr sz="1200">
              <a:latin typeface="Times New Roman"/>
              <a:cs typeface="Times New Roman"/>
            </a:endParaRPr>
          </a:p>
          <a:p>
            <a:pPr marL="12700" marR="5080" indent="76200">
              <a:lnSpc>
                <a:spcPct val="100000"/>
              </a:lnSpc>
              <a:tabLst>
                <a:tab pos="360045" algn="l"/>
                <a:tab pos="574675" algn="l"/>
                <a:tab pos="1190625" algn="l"/>
                <a:tab pos="1630680" algn="l"/>
                <a:tab pos="2536190" algn="l"/>
                <a:tab pos="3650615" algn="l"/>
              </a:tabLst>
            </a:pPr>
            <a:r>
              <a:rPr sz="1200" dirty="0">
                <a:latin typeface="Times New Roman"/>
                <a:cs typeface="Times New Roman"/>
              </a:rPr>
              <a:t>д)	в	</a:t>
            </a:r>
            <a:r>
              <a:rPr sz="1200" spc="-5" dirty="0">
                <a:latin typeface="Times New Roman"/>
                <a:cs typeface="Times New Roman"/>
              </a:rPr>
              <a:t>с</a:t>
            </a:r>
            <a:r>
              <a:rPr sz="1200" spc="15" dirty="0">
                <a:latin typeface="Times New Roman"/>
                <a:cs typeface="Times New Roman"/>
              </a:rPr>
              <a:t>л</a:t>
            </a:r>
            <a:r>
              <a:rPr sz="1200" spc="-25" dirty="0">
                <a:latin typeface="Times New Roman"/>
                <a:cs typeface="Times New Roman"/>
              </a:rPr>
              <a:t>у</a:t>
            </a:r>
            <a:r>
              <a:rPr sz="1200" spc="0" dirty="0">
                <a:latin typeface="Times New Roman"/>
                <a:cs typeface="Times New Roman"/>
              </a:rPr>
              <a:t>ча</a:t>
            </a:r>
            <a:r>
              <a:rPr sz="1200" spc="-5" dirty="0">
                <a:latin typeface="Times New Roman"/>
                <a:cs typeface="Times New Roman"/>
              </a:rPr>
              <a:t>е</a:t>
            </a:r>
            <a:r>
              <a:rPr sz="1200" dirty="0">
                <a:latin typeface="Times New Roman"/>
                <a:cs typeface="Times New Roman"/>
              </a:rPr>
              <a:t>,	</a:t>
            </a:r>
            <a:r>
              <a:rPr sz="1200" spc="25" dirty="0">
                <a:latin typeface="Times New Roman"/>
                <a:cs typeface="Times New Roman"/>
              </a:rPr>
              <a:t>е</a:t>
            </a:r>
            <a:r>
              <a:rPr sz="1200" spc="-5" dirty="0">
                <a:latin typeface="Times New Roman"/>
                <a:cs typeface="Times New Roman"/>
              </a:rPr>
              <a:t>сл</a:t>
            </a:r>
            <a:r>
              <a:rPr sz="1200" dirty="0">
                <a:latin typeface="Times New Roman"/>
                <a:cs typeface="Times New Roman"/>
              </a:rPr>
              <a:t>и	и</a:t>
            </a:r>
            <a:r>
              <a:rPr sz="1200" spc="-5" dirty="0">
                <a:latin typeface="Times New Roman"/>
                <a:cs typeface="Times New Roman"/>
              </a:rPr>
              <a:t>с</a:t>
            </a:r>
            <a:r>
              <a:rPr sz="1200" spc="-10" dirty="0">
                <a:latin typeface="Times New Roman"/>
                <a:cs typeface="Times New Roman"/>
              </a:rPr>
              <a:t>т</a:t>
            </a:r>
            <a:r>
              <a:rPr sz="1200" spc="-40" dirty="0">
                <a:latin typeface="Times New Roman"/>
                <a:cs typeface="Times New Roman"/>
              </a:rPr>
              <a:t>о</a:t>
            </a:r>
            <a:r>
              <a:rPr sz="1200" spc="-5" dirty="0">
                <a:latin typeface="Times New Roman"/>
                <a:cs typeface="Times New Roman"/>
              </a:rPr>
              <a:t>ч</a:t>
            </a:r>
            <a:r>
              <a:rPr sz="1200" spc="-10" dirty="0">
                <a:latin typeface="Times New Roman"/>
                <a:cs typeface="Times New Roman"/>
              </a:rPr>
              <a:t>н</a:t>
            </a:r>
            <a:r>
              <a:rPr sz="1200" dirty="0">
                <a:latin typeface="Times New Roman"/>
                <a:cs typeface="Times New Roman"/>
              </a:rPr>
              <a:t>и</a:t>
            </a:r>
            <a:r>
              <a:rPr sz="1200" spc="-55" dirty="0">
                <a:latin typeface="Times New Roman"/>
                <a:cs typeface="Times New Roman"/>
              </a:rPr>
              <a:t>к</a:t>
            </a:r>
            <a:r>
              <a:rPr sz="1200" spc="-25" dirty="0">
                <a:latin typeface="Times New Roman"/>
                <a:cs typeface="Times New Roman"/>
              </a:rPr>
              <a:t>о</a:t>
            </a:r>
            <a:r>
              <a:rPr sz="1200" dirty="0">
                <a:latin typeface="Times New Roman"/>
                <a:cs typeface="Times New Roman"/>
              </a:rPr>
              <a:t>м	</a:t>
            </a:r>
            <a:r>
              <a:rPr sz="1200" spc="-15" dirty="0">
                <a:latin typeface="Times New Roman"/>
                <a:cs typeface="Times New Roman"/>
              </a:rPr>
              <a:t>в</a:t>
            </a:r>
            <a:r>
              <a:rPr sz="1200" dirty="0">
                <a:latin typeface="Times New Roman"/>
                <a:cs typeface="Times New Roman"/>
              </a:rPr>
              <a:t>о</a:t>
            </a:r>
            <a:r>
              <a:rPr sz="1200" spc="-10" dirty="0">
                <a:latin typeface="Times New Roman"/>
                <a:cs typeface="Times New Roman"/>
              </a:rPr>
              <a:t>з</a:t>
            </a:r>
            <a:r>
              <a:rPr sz="1200" dirty="0">
                <a:latin typeface="Times New Roman"/>
                <a:cs typeface="Times New Roman"/>
              </a:rPr>
              <a:t>н</a:t>
            </a:r>
            <a:r>
              <a:rPr sz="1200" spc="-10" dirty="0">
                <a:latin typeface="Times New Roman"/>
                <a:cs typeface="Times New Roman"/>
              </a:rPr>
              <a:t>ик</a:t>
            </a:r>
            <a:r>
              <a:rPr sz="1200" dirty="0">
                <a:latin typeface="Times New Roman"/>
                <a:cs typeface="Times New Roman"/>
              </a:rPr>
              <a:t>но</a:t>
            </a:r>
            <a:r>
              <a:rPr sz="1200" spc="-15" dirty="0">
                <a:latin typeface="Times New Roman"/>
                <a:cs typeface="Times New Roman"/>
              </a:rPr>
              <a:t>в</a:t>
            </a:r>
            <a:r>
              <a:rPr sz="1200" spc="-5" dirty="0">
                <a:latin typeface="Times New Roman"/>
                <a:cs typeface="Times New Roman"/>
              </a:rPr>
              <a:t>е</a:t>
            </a:r>
            <a:r>
              <a:rPr sz="1200" spc="-10" dirty="0">
                <a:latin typeface="Times New Roman"/>
                <a:cs typeface="Times New Roman"/>
              </a:rPr>
              <a:t>н</a:t>
            </a:r>
            <a:r>
              <a:rPr sz="1200" dirty="0">
                <a:latin typeface="Times New Roman"/>
                <a:cs typeface="Times New Roman"/>
              </a:rPr>
              <a:t>ия	б</a:t>
            </a:r>
            <a:r>
              <a:rPr sz="1200" spc="-55" dirty="0">
                <a:latin typeface="Times New Roman"/>
                <a:cs typeface="Times New Roman"/>
              </a:rPr>
              <a:t>ю</a:t>
            </a:r>
            <a:r>
              <a:rPr sz="1200" dirty="0">
                <a:latin typeface="Times New Roman"/>
                <a:cs typeface="Times New Roman"/>
              </a:rPr>
              <a:t>д</a:t>
            </a:r>
            <a:r>
              <a:rPr sz="1200" spc="-15" dirty="0">
                <a:latin typeface="Times New Roman"/>
                <a:cs typeface="Times New Roman"/>
              </a:rPr>
              <a:t>ж</a:t>
            </a:r>
            <a:r>
              <a:rPr sz="1200" spc="-5" dirty="0">
                <a:latin typeface="Times New Roman"/>
                <a:cs typeface="Times New Roman"/>
              </a:rPr>
              <a:t>е</a:t>
            </a:r>
            <a:r>
              <a:rPr sz="1200" spc="-10" dirty="0">
                <a:latin typeface="Times New Roman"/>
                <a:cs typeface="Times New Roman"/>
              </a:rPr>
              <a:t>т</a:t>
            </a:r>
            <a:r>
              <a:rPr sz="1200" dirty="0">
                <a:latin typeface="Times New Roman"/>
                <a:cs typeface="Times New Roman"/>
              </a:rPr>
              <a:t>ных  </a:t>
            </a:r>
            <a:r>
              <a:rPr sz="1200" spc="-10" dirty="0">
                <a:latin typeface="Times New Roman"/>
                <a:cs typeface="Times New Roman"/>
              </a:rPr>
              <a:t>обязательств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являются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доходы,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указанные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пункте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10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статьи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241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41850" y="2860929"/>
            <a:ext cx="15214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15365" algn="l"/>
              </a:tabLst>
            </a:pPr>
            <a:r>
              <a:rPr sz="1200" spc="-15" dirty="0">
                <a:latin typeface="Times New Roman"/>
                <a:cs typeface="Times New Roman"/>
              </a:rPr>
              <a:t>Бюджетного	</a:t>
            </a:r>
            <a:r>
              <a:rPr sz="1200" spc="-20" dirty="0">
                <a:latin typeface="Times New Roman"/>
                <a:cs typeface="Times New Roman"/>
              </a:rPr>
              <a:t>кодекса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39966" y="2860929"/>
            <a:ext cx="7772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imes New Roman"/>
                <a:cs typeface="Times New Roman"/>
              </a:rPr>
              <a:t>Российской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93991" y="2860929"/>
            <a:ext cx="782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Ф</a:t>
            </a:r>
            <a:r>
              <a:rPr sz="1200" spc="-20" dirty="0">
                <a:latin typeface="Times New Roman"/>
                <a:cs typeface="Times New Roman"/>
              </a:rPr>
              <a:t>е</a:t>
            </a:r>
            <a:r>
              <a:rPr sz="1200" dirty="0">
                <a:latin typeface="Times New Roman"/>
                <a:cs typeface="Times New Roman"/>
              </a:rPr>
              <a:t>д</a:t>
            </a:r>
            <a:r>
              <a:rPr sz="1200" spc="-5" dirty="0">
                <a:latin typeface="Times New Roman"/>
                <a:cs typeface="Times New Roman"/>
              </a:rPr>
              <a:t>е</a:t>
            </a:r>
            <a:r>
              <a:rPr sz="1200" dirty="0">
                <a:latin typeface="Times New Roman"/>
                <a:cs typeface="Times New Roman"/>
              </a:rPr>
              <a:t>р</a:t>
            </a: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ц</a:t>
            </a:r>
            <a:r>
              <a:rPr sz="1200" spc="-10" dirty="0">
                <a:latin typeface="Times New Roman"/>
                <a:cs typeface="Times New Roman"/>
              </a:rPr>
              <a:t>и</a:t>
            </a:r>
            <a:r>
              <a:rPr sz="1200" dirty="0">
                <a:latin typeface="Times New Roman"/>
                <a:cs typeface="Times New Roman"/>
              </a:rPr>
              <a:t>и,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251063" y="2860929"/>
            <a:ext cx="8134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imes New Roman"/>
                <a:cs typeface="Times New Roman"/>
              </a:rPr>
              <a:t>получаемые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41850" y="3043808"/>
            <a:ext cx="19354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11580" algn="l"/>
              </a:tabLst>
            </a:pPr>
            <a:r>
              <a:rPr sz="1200" dirty="0">
                <a:latin typeface="Times New Roman"/>
                <a:cs typeface="Times New Roman"/>
              </a:rPr>
              <a:t>ф</a:t>
            </a:r>
            <a:r>
              <a:rPr sz="1200" spc="-15" dirty="0">
                <a:latin typeface="Times New Roman"/>
                <a:cs typeface="Times New Roman"/>
              </a:rPr>
              <a:t>е</a:t>
            </a:r>
            <a:r>
              <a:rPr sz="1200" dirty="0">
                <a:latin typeface="Times New Roman"/>
                <a:cs typeface="Times New Roman"/>
              </a:rPr>
              <a:t>д</a:t>
            </a:r>
            <a:r>
              <a:rPr sz="1200" spc="-5" dirty="0">
                <a:latin typeface="Times New Roman"/>
                <a:cs typeface="Times New Roman"/>
              </a:rPr>
              <a:t>е</a:t>
            </a:r>
            <a:r>
              <a:rPr sz="1200" spc="5" dirty="0">
                <a:latin typeface="Times New Roman"/>
                <a:cs typeface="Times New Roman"/>
              </a:rPr>
              <a:t>р</a:t>
            </a:r>
            <a:r>
              <a:rPr sz="1200" spc="0" dirty="0">
                <a:latin typeface="Times New Roman"/>
                <a:cs typeface="Times New Roman"/>
              </a:rPr>
              <a:t>а</a:t>
            </a:r>
            <a:r>
              <a:rPr sz="1200" spc="-5" dirty="0">
                <a:latin typeface="Times New Roman"/>
                <a:cs typeface="Times New Roman"/>
              </a:rPr>
              <a:t>л</a:t>
            </a:r>
            <a:r>
              <a:rPr sz="1200" dirty="0">
                <a:latin typeface="Times New Roman"/>
                <a:cs typeface="Times New Roman"/>
              </a:rPr>
              <a:t>ьны</a:t>
            </a:r>
            <a:r>
              <a:rPr sz="1200" spc="-10" dirty="0">
                <a:latin typeface="Times New Roman"/>
                <a:cs typeface="Times New Roman"/>
              </a:rPr>
              <a:t>м</a:t>
            </a:r>
            <a:r>
              <a:rPr sz="1200" dirty="0">
                <a:latin typeface="Times New Roman"/>
                <a:cs typeface="Times New Roman"/>
              </a:rPr>
              <a:t>и	</a:t>
            </a:r>
            <a:r>
              <a:rPr sz="1200" spc="-10" dirty="0">
                <a:latin typeface="Times New Roman"/>
                <a:cs typeface="Times New Roman"/>
              </a:rPr>
              <a:t>к</a:t>
            </a: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з</a:t>
            </a:r>
            <a:r>
              <a:rPr sz="1200" spc="-5" dirty="0">
                <a:latin typeface="Times New Roman"/>
                <a:cs typeface="Times New Roman"/>
              </a:rPr>
              <a:t>е</a:t>
            </a:r>
            <a:r>
              <a:rPr sz="1200" spc="-10" dirty="0">
                <a:latin typeface="Times New Roman"/>
                <a:cs typeface="Times New Roman"/>
              </a:rPr>
              <a:t>н</a:t>
            </a:r>
            <a:r>
              <a:rPr sz="1200" dirty="0">
                <a:latin typeface="Times New Roman"/>
                <a:cs typeface="Times New Roman"/>
              </a:rPr>
              <a:t>ны</a:t>
            </a:r>
            <a:r>
              <a:rPr sz="1200" spc="-10" dirty="0">
                <a:latin typeface="Times New Roman"/>
                <a:cs typeface="Times New Roman"/>
              </a:rPr>
              <a:t>м</a:t>
            </a:r>
            <a:r>
              <a:rPr sz="1200" dirty="0">
                <a:latin typeface="Times New Roman"/>
                <a:cs typeface="Times New Roman"/>
              </a:rPr>
              <a:t>и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789546" y="3043808"/>
            <a:ext cx="101726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imes New Roman"/>
                <a:cs typeface="Times New Roman"/>
              </a:rPr>
              <a:t>учреждениями,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016367" y="3043808"/>
            <a:ext cx="10471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imes New Roman"/>
                <a:cs typeface="Times New Roman"/>
              </a:rPr>
              <a:t>исполняющими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641850" y="3226765"/>
            <a:ext cx="442531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32485" algn="l"/>
                <a:tab pos="1073150" algn="l"/>
                <a:tab pos="1537970" algn="l"/>
                <a:tab pos="2283460" algn="l"/>
                <a:tab pos="2995295" algn="l"/>
                <a:tab pos="3403600" algn="l"/>
                <a:tab pos="4339590" algn="l"/>
              </a:tabLst>
            </a:pPr>
            <a:r>
              <a:rPr sz="1200" dirty="0">
                <a:latin typeface="Times New Roman"/>
                <a:cs typeface="Times New Roman"/>
              </a:rPr>
              <a:t>н</a:t>
            </a:r>
            <a:r>
              <a:rPr sz="1200" spc="-10" dirty="0">
                <a:latin typeface="Times New Roman"/>
                <a:cs typeface="Times New Roman"/>
              </a:rPr>
              <a:t>ака</a:t>
            </a:r>
            <a:r>
              <a:rPr sz="1200" dirty="0">
                <a:latin typeface="Times New Roman"/>
                <a:cs typeface="Times New Roman"/>
              </a:rPr>
              <a:t>з</a:t>
            </a:r>
            <a:r>
              <a:rPr sz="1200" spc="-10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ния	в	</a:t>
            </a:r>
            <a:r>
              <a:rPr sz="1200" spc="-20" dirty="0">
                <a:latin typeface="Times New Roman"/>
                <a:cs typeface="Times New Roman"/>
              </a:rPr>
              <a:t>в</a:t>
            </a:r>
            <a:r>
              <a:rPr sz="1200" dirty="0">
                <a:latin typeface="Times New Roman"/>
                <a:cs typeface="Times New Roman"/>
              </a:rPr>
              <a:t>иде	</a:t>
            </a:r>
            <a:r>
              <a:rPr sz="1200" spc="-5" dirty="0">
                <a:latin typeface="Times New Roman"/>
                <a:cs typeface="Times New Roman"/>
              </a:rPr>
              <a:t>л</a:t>
            </a:r>
            <a:r>
              <a:rPr sz="1200" dirty="0">
                <a:latin typeface="Times New Roman"/>
                <a:cs typeface="Times New Roman"/>
              </a:rPr>
              <a:t>и</a:t>
            </a:r>
            <a:r>
              <a:rPr sz="1200" spc="-5" dirty="0">
                <a:latin typeface="Times New Roman"/>
                <a:cs typeface="Times New Roman"/>
              </a:rPr>
              <a:t>ш</a:t>
            </a:r>
            <a:r>
              <a:rPr sz="1200" spc="-10" dirty="0">
                <a:latin typeface="Times New Roman"/>
                <a:cs typeface="Times New Roman"/>
              </a:rPr>
              <a:t>ен</a:t>
            </a:r>
            <a:r>
              <a:rPr sz="1200" dirty="0">
                <a:latin typeface="Times New Roman"/>
                <a:cs typeface="Times New Roman"/>
              </a:rPr>
              <a:t>ия	</a:t>
            </a:r>
            <a:r>
              <a:rPr sz="1200" spc="-10" dirty="0">
                <a:latin typeface="Times New Roman"/>
                <a:cs typeface="Times New Roman"/>
              </a:rPr>
              <a:t>с</a:t>
            </a:r>
            <a:r>
              <a:rPr sz="1200" spc="-20" dirty="0">
                <a:latin typeface="Times New Roman"/>
                <a:cs typeface="Times New Roman"/>
              </a:rPr>
              <a:t>в</a:t>
            </a:r>
            <a:r>
              <a:rPr sz="1200" dirty="0">
                <a:latin typeface="Times New Roman"/>
                <a:cs typeface="Times New Roman"/>
              </a:rPr>
              <a:t>об</a:t>
            </a:r>
            <a:r>
              <a:rPr sz="1200" spc="-40" dirty="0">
                <a:latin typeface="Times New Roman"/>
                <a:cs typeface="Times New Roman"/>
              </a:rPr>
              <a:t>о</a:t>
            </a:r>
            <a:r>
              <a:rPr sz="1200" dirty="0">
                <a:latin typeface="Times New Roman"/>
                <a:cs typeface="Times New Roman"/>
              </a:rPr>
              <a:t>ды	</a:t>
            </a:r>
            <a:r>
              <a:rPr sz="1200" u="sng" spc="-10" dirty="0">
                <a:latin typeface="Times New Roman"/>
                <a:cs typeface="Times New Roman"/>
              </a:rPr>
              <a:t>и</a:t>
            </a:r>
            <a:r>
              <a:rPr sz="1200" u="sng" spc="-5" dirty="0">
                <a:latin typeface="Times New Roman"/>
                <a:cs typeface="Times New Roman"/>
              </a:rPr>
              <a:t>л</a:t>
            </a:r>
            <a:r>
              <a:rPr sz="1200" u="sng" dirty="0">
                <a:latin typeface="Times New Roman"/>
                <a:cs typeface="Times New Roman"/>
              </a:rPr>
              <a:t>и	</a:t>
            </a:r>
            <a:r>
              <a:rPr sz="1200" u="sng" spc="-10" dirty="0">
                <a:latin typeface="Times New Roman"/>
                <a:cs typeface="Times New Roman"/>
              </a:rPr>
              <a:t>с</a:t>
            </a:r>
            <a:r>
              <a:rPr sz="1200" u="sng" spc="-40" dirty="0">
                <a:latin typeface="Times New Roman"/>
                <a:cs typeface="Times New Roman"/>
              </a:rPr>
              <a:t>о</a:t>
            </a:r>
            <a:r>
              <a:rPr sz="1200" u="sng" dirty="0">
                <a:latin typeface="Times New Roman"/>
                <a:cs typeface="Times New Roman"/>
              </a:rPr>
              <a:t>д</a:t>
            </a:r>
            <a:r>
              <a:rPr sz="1200" u="sng" spc="-10" dirty="0">
                <a:latin typeface="Times New Roman"/>
                <a:cs typeface="Times New Roman"/>
              </a:rPr>
              <a:t>е</a:t>
            </a:r>
            <a:r>
              <a:rPr sz="1200" u="sng" dirty="0">
                <a:latin typeface="Times New Roman"/>
                <a:cs typeface="Times New Roman"/>
              </a:rPr>
              <a:t>р</a:t>
            </a:r>
            <a:r>
              <a:rPr sz="1200" u="sng" spc="-5" dirty="0">
                <a:latin typeface="Times New Roman"/>
                <a:cs typeface="Times New Roman"/>
              </a:rPr>
              <a:t>ж</a:t>
            </a:r>
            <a:r>
              <a:rPr sz="1200" u="sng" spc="-10" dirty="0">
                <a:latin typeface="Times New Roman"/>
                <a:cs typeface="Times New Roman"/>
              </a:rPr>
              <a:t>а</a:t>
            </a:r>
            <a:r>
              <a:rPr sz="1200" u="sng" dirty="0">
                <a:latin typeface="Times New Roman"/>
                <a:cs typeface="Times New Roman"/>
              </a:rPr>
              <a:t>ния	в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u="sng" spc="-5" dirty="0">
                <a:latin typeface="Times New Roman"/>
                <a:cs typeface="Times New Roman"/>
              </a:rPr>
              <a:t>дисциплинарной </a:t>
            </a:r>
            <a:r>
              <a:rPr sz="1200" u="sng" spc="-10" dirty="0">
                <a:latin typeface="Times New Roman"/>
                <a:cs typeface="Times New Roman"/>
              </a:rPr>
              <a:t>воинской</a:t>
            </a:r>
            <a:r>
              <a:rPr sz="1200" u="sng" spc="-40" dirty="0">
                <a:latin typeface="Times New Roman"/>
                <a:cs typeface="Times New Roman"/>
              </a:rPr>
              <a:t> </a:t>
            </a:r>
            <a:r>
              <a:rPr sz="1200" u="sng" spc="-5" dirty="0">
                <a:latin typeface="Times New Roman"/>
                <a:cs typeface="Times New Roman"/>
              </a:rPr>
              <a:t>части</a:t>
            </a:r>
            <a:r>
              <a:rPr sz="1200" spc="-5" dirty="0">
                <a:latin typeface="Times New Roman"/>
                <a:cs typeface="Times New Roman"/>
              </a:rPr>
              <a:t>;</a:t>
            </a:r>
            <a:endParaRPr sz="1200">
              <a:latin typeface="Times New Roman"/>
              <a:cs typeface="Times New Roman"/>
            </a:endParaRPr>
          </a:p>
          <a:p>
            <a:pPr marL="12700" marR="6985" indent="114300" algn="just">
              <a:lnSpc>
                <a:spcPct val="100000"/>
              </a:lnSpc>
            </a:pPr>
            <a:r>
              <a:rPr sz="1200" spc="-5" dirty="0">
                <a:latin typeface="Times New Roman"/>
                <a:cs typeface="Times New Roman"/>
              </a:rPr>
              <a:t>е) </a:t>
            </a:r>
            <a:r>
              <a:rPr sz="1200" spc="-15" dirty="0">
                <a:latin typeface="Times New Roman"/>
                <a:cs typeface="Times New Roman"/>
              </a:rPr>
              <a:t>источником </a:t>
            </a:r>
            <a:r>
              <a:rPr sz="1200" spc="-10" dirty="0">
                <a:latin typeface="Times New Roman"/>
                <a:cs typeface="Times New Roman"/>
              </a:rPr>
              <a:t>финансового </a:t>
            </a:r>
            <a:r>
              <a:rPr sz="1200" spc="-5" dirty="0">
                <a:latin typeface="Times New Roman"/>
                <a:cs typeface="Times New Roman"/>
              </a:rPr>
              <a:t>обеспечения </a:t>
            </a:r>
            <a:r>
              <a:rPr sz="1200" spc="-15" dirty="0">
                <a:latin typeface="Times New Roman"/>
                <a:cs typeface="Times New Roman"/>
              </a:rPr>
              <a:t>которых </a:t>
            </a:r>
            <a:r>
              <a:rPr sz="1200" spc="-10" dirty="0">
                <a:latin typeface="Times New Roman"/>
                <a:cs typeface="Times New Roman"/>
              </a:rPr>
              <a:t>являются  средства </a:t>
            </a:r>
            <a:r>
              <a:rPr sz="1200" spc="-5" dirty="0">
                <a:latin typeface="Times New Roman"/>
                <a:cs typeface="Times New Roman"/>
              </a:rPr>
              <a:t>Федерального </a:t>
            </a:r>
            <a:r>
              <a:rPr sz="1200" spc="-10" dirty="0">
                <a:latin typeface="Times New Roman"/>
                <a:cs typeface="Times New Roman"/>
              </a:rPr>
              <a:t>дорожного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фонда;</a:t>
            </a:r>
            <a:endParaRPr sz="1200">
              <a:latin typeface="Times New Roman"/>
              <a:cs typeface="Times New Roman"/>
            </a:endParaRPr>
          </a:p>
          <a:p>
            <a:pPr marL="12700" marR="5715" indent="114300" algn="just">
              <a:lnSpc>
                <a:spcPct val="100000"/>
              </a:lnSpc>
            </a:pPr>
            <a:r>
              <a:rPr sz="1200" spc="-5" dirty="0">
                <a:latin typeface="Times New Roman"/>
                <a:cs typeface="Times New Roman"/>
              </a:rPr>
              <a:t>ж) </a:t>
            </a:r>
            <a:r>
              <a:rPr sz="1200" dirty="0">
                <a:latin typeface="Times New Roman"/>
                <a:cs typeface="Times New Roman"/>
              </a:rPr>
              <a:t>в </a:t>
            </a:r>
            <a:r>
              <a:rPr sz="1200" spc="-5" dirty="0">
                <a:latin typeface="Times New Roman"/>
                <a:cs typeface="Times New Roman"/>
              </a:rPr>
              <a:t>случаях, </a:t>
            </a:r>
            <a:r>
              <a:rPr sz="1200" dirty="0">
                <a:latin typeface="Times New Roman"/>
                <a:cs typeface="Times New Roman"/>
              </a:rPr>
              <a:t>если </a:t>
            </a:r>
            <a:r>
              <a:rPr sz="1200" spc="-5" dirty="0">
                <a:latin typeface="Times New Roman"/>
                <a:cs typeface="Times New Roman"/>
              </a:rPr>
              <a:t>извещения </a:t>
            </a:r>
            <a:r>
              <a:rPr sz="1200" dirty="0">
                <a:latin typeface="Times New Roman"/>
                <a:cs typeface="Times New Roman"/>
              </a:rPr>
              <a:t>об </a:t>
            </a:r>
            <a:r>
              <a:rPr sz="1200" spc="-5" dirty="0">
                <a:latin typeface="Times New Roman"/>
                <a:cs typeface="Times New Roman"/>
              </a:rPr>
              <a:t>осуществлении </a:t>
            </a:r>
            <a:r>
              <a:rPr sz="1200" spc="-10" dirty="0">
                <a:latin typeface="Times New Roman"/>
                <a:cs typeface="Times New Roman"/>
              </a:rPr>
              <a:t>закупок  </a:t>
            </a:r>
            <a:r>
              <a:rPr sz="1200" spc="-5" dirty="0">
                <a:latin typeface="Times New Roman"/>
                <a:cs typeface="Times New Roman"/>
              </a:rPr>
              <a:t>товаров, </a:t>
            </a:r>
            <a:r>
              <a:rPr sz="1200" spc="-20" dirty="0">
                <a:latin typeface="Times New Roman"/>
                <a:cs typeface="Times New Roman"/>
              </a:rPr>
              <a:t>работ, </a:t>
            </a:r>
            <a:r>
              <a:rPr sz="1200" spc="-10" dirty="0">
                <a:latin typeface="Times New Roman"/>
                <a:cs typeface="Times New Roman"/>
              </a:rPr>
              <a:t>услуг </a:t>
            </a:r>
            <a:r>
              <a:rPr sz="1200" spc="-5" dirty="0">
                <a:latin typeface="Times New Roman"/>
                <a:cs typeface="Times New Roman"/>
              </a:rPr>
              <a:t>размещены </a:t>
            </a:r>
            <a:r>
              <a:rPr sz="1200" dirty="0">
                <a:latin typeface="Times New Roman"/>
                <a:cs typeface="Times New Roman"/>
              </a:rPr>
              <a:t>в </a:t>
            </a:r>
            <a:r>
              <a:rPr sz="1200" spc="-5" dirty="0">
                <a:latin typeface="Times New Roman"/>
                <a:cs typeface="Times New Roman"/>
              </a:rPr>
              <a:t>единой </a:t>
            </a:r>
            <a:r>
              <a:rPr sz="1200" spc="-10" dirty="0">
                <a:latin typeface="Times New Roman"/>
                <a:cs typeface="Times New Roman"/>
              </a:rPr>
              <a:t>информационной  </a:t>
            </a:r>
            <a:r>
              <a:rPr sz="1200" spc="-5" dirty="0">
                <a:latin typeface="Times New Roman"/>
                <a:cs typeface="Times New Roman"/>
              </a:rPr>
              <a:t>системе </a:t>
            </a:r>
            <a:r>
              <a:rPr sz="1200" dirty="0">
                <a:latin typeface="Times New Roman"/>
                <a:cs typeface="Times New Roman"/>
              </a:rPr>
              <a:t>в сфере </a:t>
            </a:r>
            <a:r>
              <a:rPr sz="1200" spc="-5" dirty="0">
                <a:latin typeface="Times New Roman"/>
                <a:cs typeface="Times New Roman"/>
              </a:rPr>
              <a:t>закупок либо </a:t>
            </a:r>
            <a:r>
              <a:rPr sz="1200" spc="-10" dirty="0">
                <a:latin typeface="Times New Roman"/>
                <a:cs typeface="Times New Roman"/>
              </a:rPr>
              <a:t>приглашения </a:t>
            </a:r>
            <a:r>
              <a:rPr sz="1200" spc="-5" dirty="0">
                <a:latin typeface="Times New Roman"/>
                <a:cs typeface="Times New Roman"/>
              </a:rPr>
              <a:t>принять </a:t>
            </a:r>
            <a:r>
              <a:rPr sz="1200" spc="-10" dirty="0">
                <a:latin typeface="Times New Roman"/>
                <a:cs typeface="Times New Roman"/>
              </a:rPr>
              <a:t>участие </a:t>
            </a:r>
            <a:r>
              <a:rPr sz="1200" dirty="0">
                <a:latin typeface="Times New Roman"/>
                <a:cs typeface="Times New Roman"/>
              </a:rPr>
              <a:t>в  </a:t>
            </a:r>
            <a:r>
              <a:rPr sz="1200" spc="-5" dirty="0">
                <a:latin typeface="Times New Roman"/>
                <a:cs typeface="Times New Roman"/>
              </a:rPr>
              <a:t>определении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поставщика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(подрядчика,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исполнителя)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или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проекты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641850" y="4690364"/>
            <a:ext cx="44227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1065" algn="l"/>
                <a:tab pos="1216025" algn="l"/>
                <a:tab pos="1898014" algn="l"/>
                <a:tab pos="2600325" algn="l"/>
                <a:tab pos="3536315" algn="l"/>
              </a:tabLst>
            </a:pPr>
            <a:r>
              <a:rPr sz="1200" spc="-55" dirty="0">
                <a:latin typeface="Times New Roman"/>
                <a:cs typeface="Times New Roman"/>
              </a:rPr>
              <a:t>к</a:t>
            </a:r>
            <a:r>
              <a:rPr sz="1200" dirty="0">
                <a:latin typeface="Times New Roman"/>
                <a:cs typeface="Times New Roman"/>
              </a:rPr>
              <a:t>он</a:t>
            </a:r>
            <a:r>
              <a:rPr sz="1200" spc="5" dirty="0">
                <a:latin typeface="Times New Roman"/>
                <a:cs typeface="Times New Roman"/>
              </a:rPr>
              <a:t>т</a:t>
            </a:r>
            <a:r>
              <a:rPr sz="1200" dirty="0">
                <a:latin typeface="Times New Roman"/>
                <a:cs typeface="Times New Roman"/>
              </a:rPr>
              <a:t>р</a:t>
            </a: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spc="-10" dirty="0">
                <a:latin typeface="Times New Roman"/>
                <a:cs typeface="Times New Roman"/>
              </a:rPr>
              <a:t>кт</a:t>
            </a:r>
            <a:r>
              <a:rPr sz="1200" dirty="0">
                <a:latin typeface="Times New Roman"/>
                <a:cs typeface="Times New Roman"/>
              </a:rPr>
              <a:t>ов	</a:t>
            </a:r>
            <a:r>
              <a:rPr sz="1200" spc="0" dirty="0">
                <a:latin typeface="Times New Roman"/>
                <a:cs typeface="Times New Roman"/>
              </a:rPr>
              <a:t>н</a:t>
            </a:r>
            <a:r>
              <a:rPr sz="1200" dirty="0">
                <a:latin typeface="Times New Roman"/>
                <a:cs typeface="Times New Roman"/>
              </a:rPr>
              <a:t>а	з</a:t>
            </a: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к</a:t>
            </a:r>
            <a:r>
              <a:rPr sz="1200" spc="-15" dirty="0">
                <a:latin typeface="Times New Roman"/>
                <a:cs typeface="Times New Roman"/>
              </a:rPr>
              <a:t>у</a:t>
            </a:r>
            <a:r>
              <a:rPr sz="1200" dirty="0">
                <a:latin typeface="Times New Roman"/>
                <a:cs typeface="Times New Roman"/>
              </a:rPr>
              <a:t>п</a:t>
            </a:r>
            <a:r>
              <a:rPr sz="1200" spc="-10" dirty="0">
                <a:latin typeface="Times New Roman"/>
                <a:cs typeface="Times New Roman"/>
              </a:rPr>
              <a:t>к</a:t>
            </a:r>
            <a:r>
              <a:rPr sz="1200" dirty="0">
                <a:latin typeface="Times New Roman"/>
                <a:cs typeface="Times New Roman"/>
              </a:rPr>
              <a:t>и	</a:t>
            </a:r>
            <a:r>
              <a:rPr sz="1200" spc="-55" dirty="0">
                <a:latin typeface="Times New Roman"/>
                <a:cs typeface="Times New Roman"/>
              </a:rPr>
              <a:t>к</a:t>
            </a:r>
            <a:r>
              <a:rPr sz="1200" spc="-25" dirty="0">
                <a:latin typeface="Times New Roman"/>
                <a:cs typeface="Times New Roman"/>
              </a:rPr>
              <a:t>о</a:t>
            </a:r>
            <a:r>
              <a:rPr sz="1200" spc="-10" dirty="0">
                <a:latin typeface="Times New Roman"/>
                <a:cs typeface="Times New Roman"/>
              </a:rPr>
              <a:t>т</a:t>
            </a:r>
            <a:r>
              <a:rPr sz="1200" dirty="0">
                <a:latin typeface="Times New Roman"/>
                <a:cs typeface="Times New Roman"/>
              </a:rPr>
              <a:t>орых	н</a:t>
            </a:r>
            <a:r>
              <a:rPr sz="1200" spc="-20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пр</a:t>
            </a: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spc="-30" dirty="0">
                <a:latin typeface="Times New Roman"/>
                <a:cs typeface="Times New Roman"/>
              </a:rPr>
              <a:t>в</a:t>
            </a:r>
            <a:r>
              <a:rPr sz="1200" spc="-5" dirty="0">
                <a:latin typeface="Times New Roman"/>
                <a:cs typeface="Times New Roman"/>
              </a:rPr>
              <a:t>ле</a:t>
            </a:r>
            <a:r>
              <a:rPr sz="1200" dirty="0">
                <a:latin typeface="Times New Roman"/>
                <a:cs typeface="Times New Roman"/>
              </a:rPr>
              <a:t>ны	п</a:t>
            </a:r>
            <a:r>
              <a:rPr sz="1200" spc="15" dirty="0">
                <a:latin typeface="Times New Roman"/>
                <a:cs typeface="Times New Roman"/>
              </a:rPr>
              <a:t>о</a:t>
            </a:r>
            <a:r>
              <a:rPr sz="1200" spc="-5" dirty="0">
                <a:latin typeface="Times New Roman"/>
                <a:cs typeface="Times New Roman"/>
              </a:rPr>
              <a:t>с</a:t>
            </a:r>
            <a:r>
              <a:rPr sz="1200" spc="25" dirty="0">
                <a:latin typeface="Times New Roman"/>
                <a:cs typeface="Times New Roman"/>
              </a:rPr>
              <a:t>т</a:t>
            </a:r>
            <a:r>
              <a:rPr sz="1200" spc="-5" dirty="0">
                <a:latin typeface="Times New Roman"/>
                <a:cs typeface="Times New Roman"/>
              </a:rPr>
              <a:t>авщ</a:t>
            </a:r>
            <a:r>
              <a:rPr sz="1200" dirty="0">
                <a:latin typeface="Times New Roman"/>
                <a:cs typeface="Times New Roman"/>
              </a:rPr>
              <a:t>и</a:t>
            </a:r>
            <a:r>
              <a:rPr sz="1200" spc="-10" dirty="0">
                <a:latin typeface="Times New Roman"/>
                <a:cs typeface="Times New Roman"/>
              </a:rPr>
              <a:t>к</a:t>
            </a: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м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641850" y="4873244"/>
            <a:ext cx="442468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(подрядчика, </a:t>
            </a:r>
            <a:r>
              <a:rPr sz="1200" spc="-10" dirty="0">
                <a:latin typeface="Times New Roman"/>
                <a:cs typeface="Times New Roman"/>
              </a:rPr>
              <a:t>исполнителям) </a:t>
            </a:r>
            <a:r>
              <a:rPr sz="1200" b="1" dirty="0">
                <a:solidFill>
                  <a:srgbClr val="FF0000"/>
                </a:solidFill>
                <a:latin typeface="Times New Roman"/>
                <a:cs typeface="Times New Roman"/>
              </a:rPr>
              <a:t>до 1 </a:t>
            </a:r>
            <a:r>
              <a:rPr sz="12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октября </a:t>
            </a:r>
            <a:r>
              <a:rPr sz="1200" spc="-10" dirty="0">
                <a:latin typeface="Times New Roman"/>
                <a:cs typeface="Times New Roman"/>
              </a:rPr>
              <a:t>текущего </a:t>
            </a:r>
            <a:r>
              <a:rPr sz="1200" spc="-5" dirty="0">
                <a:latin typeface="Times New Roman"/>
                <a:cs typeface="Times New Roman"/>
              </a:rPr>
              <a:t>финансового  </a:t>
            </a:r>
            <a:r>
              <a:rPr sz="1200" spc="-15" dirty="0">
                <a:latin typeface="Times New Roman"/>
                <a:cs typeface="Times New Roman"/>
              </a:rPr>
              <a:t>года;</a:t>
            </a:r>
            <a:endParaRPr sz="1200">
              <a:latin typeface="Times New Roman"/>
              <a:cs typeface="Times New Roman"/>
            </a:endParaRPr>
          </a:p>
          <a:p>
            <a:pPr marL="127000">
              <a:lnSpc>
                <a:spcPct val="100000"/>
              </a:lnSpc>
            </a:pPr>
            <a:r>
              <a:rPr sz="1200" dirty="0">
                <a:latin typeface="Times New Roman"/>
                <a:cs typeface="Times New Roman"/>
              </a:rPr>
              <a:t>з)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случаях,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указанных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пунктах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1,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4,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5,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8,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15,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20,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21,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23,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26,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29,</a:t>
            </a:r>
            <a:endParaRPr sz="12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200" dirty="0">
                <a:latin typeface="Times New Roman"/>
                <a:cs typeface="Times New Roman"/>
              </a:rPr>
              <a:t>33,42, </a:t>
            </a:r>
            <a:r>
              <a:rPr sz="1200" u="sng" dirty="0">
                <a:latin typeface="Times New Roman"/>
                <a:cs typeface="Times New Roman"/>
              </a:rPr>
              <a:t>46, 50, 51 и 52 </a:t>
            </a:r>
            <a:r>
              <a:rPr sz="1200" spc="-5" dirty="0">
                <a:latin typeface="Times New Roman"/>
                <a:cs typeface="Times New Roman"/>
              </a:rPr>
              <a:t>части </a:t>
            </a:r>
            <a:r>
              <a:rPr sz="1200" dirty="0">
                <a:latin typeface="Times New Roman"/>
                <a:cs typeface="Times New Roman"/>
              </a:rPr>
              <a:t>1 </a:t>
            </a:r>
            <a:r>
              <a:rPr sz="1200" spc="-10" dirty="0">
                <a:latin typeface="Times New Roman"/>
                <a:cs typeface="Times New Roman"/>
              </a:rPr>
              <a:t>статьи </a:t>
            </a:r>
            <a:r>
              <a:rPr sz="1200" dirty="0">
                <a:latin typeface="Times New Roman"/>
                <a:cs typeface="Times New Roman"/>
              </a:rPr>
              <a:t>93 </a:t>
            </a:r>
            <a:r>
              <a:rPr sz="1200" spc="-5" dirty="0">
                <a:latin typeface="Times New Roman"/>
                <a:cs typeface="Times New Roman"/>
              </a:rPr>
              <a:t>Федерального </a:t>
            </a:r>
            <a:r>
              <a:rPr sz="1200" spc="-10" dirty="0">
                <a:latin typeface="Times New Roman"/>
                <a:cs typeface="Times New Roman"/>
              </a:rPr>
              <a:t>закона от </a:t>
            </a:r>
            <a:r>
              <a:rPr sz="1200" dirty="0">
                <a:latin typeface="Times New Roman"/>
                <a:cs typeface="Times New Roman"/>
              </a:rPr>
              <a:t>5  </a:t>
            </a:r>
            <a:r>
              <a:rPr sz="1200" spc="-5" dirty="0">
                <a:latin typeface="Times New Roman"/>
                <a:cs typeface="Times New Roman"/>
              </a:rPr>
              <a:t>апреля </a:t>
            </a:r>
            <a:r>
              <a:rPr sz="1200" dirty="0">
                <a:latin typeface="Times New Roman"/>
                <a:cs typeface="Times New Roman"/>
              </a:rPr>
              <a:t>2013 </a:t>
            </a:r>
            <a:r>
              <a:rPr sz="1200" spc="-70" dirty="0">
                <a:latin typeface="Times New Roman"/>
                <a:cs typeface="Times New Roman"/>
              </a:rPr>
              <a:t>г. </a:t>
            </a:r>
            <a:r>
              <a:rPr sz="1200" dirty="0">
                <a:latin typeface="Times New Roman"/>
                <a:cs typeface="Times New Roman"/>
              </a:rPr>
              <a:t>№ </a:t>
            </a:r>
            <a:r>
              <a:rPr sz="1200" spc="-5" dirty="0">
                <a:latin typeface="Times New Roman"/>
                <a:cs typeface="Times New Roman"/>
              </a:rPr>
              <a:t>44-ФЗ </a:t>
            </a:r>
            <a:r>
              <a:rPr sz="1200" spc="-20" dirty="0">
                <a:latin typeface="Times New Roman"/>
                <a:cs typeface="Times New Roman"/>
              </a:rPr>
              <a:t>«О </a:t>
            </a:r>
            <a:r>
              <a:rPr sz="1200" spc="-10" dirty="0">
                <a:latin typeface="Times New Roman"/>
                <a:cs typeface="Times New Roman"/>
              </a:rPr>
              <a:t>контрактной </a:t>
            </a:r>
            <a:r>
              <a:rPr sz="1200" spc="-5" dirty="0">
                <a:latin typeface="Times New Roman"/>
                <a:cs typeface="Times New Roman"/>
              </a:rPr>
              <a:t>системе </a:t>
            </a:r>
            <a:r>
              <a:rPr sz="1200" dirty="0">
                <a:latin typeface="Times New Roman"/>
                <a:cs typeface="Times New Roman"/>
              </a:rPr>
              <a:t>в сфере </a:t>
            </a:r>
            <a:r>
              <a:rPr sz="1200" spc="-5" dirty="0">
                <a:latin typeface="Times New Roman"/>
                <a:cs typeface="Times New Roman"/>
              </a:rPr>
              <a:t>закупок  товаров,    </a:t>
            </a:r>
            <a:r>
              <a:rPr sz="1200" spc="-20" dirty="0">
                <a:latin typeface="Times New Roman"/>
                <a:cs typeface="Times New Roman"/>
              </a:rPr>
              <a:t>работ,    </a:t>
            </a:r>
            <a:r>
              <a:rPr sz="1200" spc="-5" dirty="0">
                <a:latin typeface="Times New Roman"/>
                <a:cs typeface="Times New Roman"/>
              </a:rPr>
              <a:t>услуг    </a:t>
            </a:r>
            <a:r>
              <a:rPr sz="1200" dirty="0">
                <a:latin typeface="Times New Roman"/>
                <a:cs typeface="Times New Roman"/>
              </a:rPr>
              <a:t>для    </a:t>
            </a:r>
            <a:r>
              <a:rPr sz="1200" spc="-5" dirty="0">
                <a:latin typeface="Times New Roman"/>
                <a:cs typeface="Times New Roman"/>
              </a:rPr>
              <a:t>обеспечения    </a:t>
            </a:r>
            <a:r>
              <a:rPr sz="1200" spc="-10" dirty="0">
                <a:latin typeface="Times New Roman"/>
                <a:cs typeface="Times New Roman"/>
              </a:rPr>
              <a:t>государственных  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и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641850" y="5970523"/>
            <a:ext cx="44246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29995" algn="l"/>
                <a:tab pos="1845945" algn="l"/>
                <a:tab pos="2252980" algn="l"/>
                <a:tab pos="2984500" algn="l"/>
                <a:tab pos="3364229" algn="l"/>
                <a:tab pos="4335145" algn="l"/>
              </a:tabLst>
            </a:pPr>
            <a:r>
              <a:rPr sz="1200" spc="10" dirty="0">
                <a:latin typeface="Times New Roman"/>
                <a:cs typeface="Times New Roman"/>
              </a:rPr>
              <a:t>м</a:t>
            </a:r>
            <a:r>
              <a:rPr sz="1200" spc="-40" dirty="0">
                <a:latin typeface="Times New Roman"/>
                <a:cs typeface="Times New Roman"/>
              </a:rPr>
              <a:t>у</a:t>
            </a:r>
            <a:r>
              <a:rPr sz="1200" dirty="0">
                <a:latin typeface="Times New Roman"/>
                <a:cs typeface="Times New Roman"/>
              </a:rPr>
              <a:t>ни</a:t>
            </a:r>
            <a:r>
              <a:rPr sz="1200" spc="-10" dirty="0">
                <a:latin typeface="Times New Roman"/>
                <a:cs typeface="Times New Roman"/>
              </a:rPr>
              <a:t>ци</a:t>
            </a:r>
            <a:r>
              <a:rPr sz="1200" dirty="0">
                <a:latin typeface="Times New Roman"/>
                <a:cs typeface="Times New Roman"/>
              </a:rPr>
              <a:t>п</a:t>
            </a:r>
            <a:r>
              <a:rPr sz="1200" spc="0" dirty="0">
                <a:latin typeface="Times New Roman"/>
                <a:cs typeface="Times New Roman"/>
              </a:rPr>
              <a:t>а</a:t>
            </a:r>
            <a:r>
              <a:rPr sz="1200" spc="-5" dirty="0">
                <a:latin typeface="Times New Roman"/>
                <a:cs typeface="Times New Roman"/>
              </a:rPr>
              <a:t>л</a:t>
            </a:r>
            <a:r>
              <a:rPr sz="1200" dirty="0">
                <a:latin typeface="Times New Roman"/>
                <a:cs typeface="Times New Roman"/>
              </a:rPr>
              <a:t>ьн</a:t>
            </a:r>
            <a:r>
              <a:rPr sz="1200" spc="-15" dirty="0">
                <a:latin typeface="Times New Roman"/>
                <a:cs typeface="Times New Roman"/>
              </a:rPr>
              <a:t>ы</a:t>
            </a:r>
            <a:r>
              <a:rPr sz="1200" dirty="0">
                <a:latin typeface="Times New Roman"/>
                <a:cs typeface="Times New Roman"/>
              </a:rPr>
              <a:t>х	</a:t>
            </a:r>
            <a:r>
              <a:rPr sz="1200" spc="10" dirty="0">
                <a:latin typeface="Times New Roman"/>
                <a:cs typeface="Times New Roman"/>
              </a:rPr>
              <a:t>н</a:t>
            </a:r>
            <a:r>
              <a:rPr sz="1200" spc="-50" dirty="0">
                <a:latin typeface="Times New Roman"/>
                <a:cs typeface="Times New Roman"/>
              </a:rPr>
              <a:t>у</a:t>
            </a:r>
            <a:r>
              <a:rPr sz="1200" dirty="0">
                <a:latin typeface="Times New Roman"/>
                <a:cs typeface="Times New Roman"/>
              </a:rPr>
              <a:t>ж</a:t>
            </a:r>
            <a:r>
              <a:rPr sz="1200" spc="5" dirty="0">
                <a:latin typeface="Times New Roman"/>
                <a:cs typeface="Times New Roman"/>
              </a:rPr>
              <a:t>д</a:t>
            </a:r>
            <a:r>
              <a:rPr sz="1200" spc="-25" dirty="0">
                <a:latin typeface="Times New Roman"/>
                <a:cs typeface="Times New Roman"/>
              </a:rPr>
              <a:t>»</a:t>
            </a:r>
            <a:r>
              <a:rPr sz="1200" dirty="0">
                <a:latin typeface="Times New Roman"/>
                <a:cs typeface="Times New Roman"/>
              </a:rPr>
              <a:t>,	при	</a:t>
            </a:r>
            <a:r>
              <a:rPr sz="1200" spc="-25" dirty="0">
                <a:latin typeface="Times New Roman"/>
                <a:cs typeface="Times New Roman"/>
              </a:rPr>
              <a:t>у</a:t>
            </a:r>
            <a:r>
              <a:rPr sz="1200" spc="-5" dirty="0">
                <a:latin typeface="Times New Roman"/>
                <a:cs typeface="Times New Roman"/>
              </a:rPr>
              <a:t>слов</a:t>
            </a:r>
            <a:r>
              <a:rPr sz="1200" dirty="0">
                <a:latin typeface="Times New Roman"/>
                <a:cs typeface="Times New Roman"/>
              </a:rPr>
              <a:t>ии,	</a:t>
            </a:r>
            <a:r>
              <a:rPr sz="1200" spc="-20" dirty="0">
                <a:latin typeface="Times New Roman"/>
                <a:cs typeface="Times New Roman"/>
              </a:rPr>
              <a:t>ч</a:t>
            </a:r>
            <a:r>
              <a:rPr sz="1200" spc="-25" dirty="0">
                <a:latin typeface="Times New Roman"/>
                <a:cs typeface="Times New Roman"/>
              </a:rPr>
              <a:t>т</a:t>
            </a:r>
            <a:r>
              <a:rPr sz="1200" dirty="0">
                <a:latin typeface="Times New Roman"/>
                <a:cs typeface="Times New Roman"/>
              </a:rPr>
              <a:t>о	</a:t>
            </a:r>
            <a:r>
              <a:rPr sz="1200" spc="-10" dirty="0">
                <a:latin typeface="Times New Roman"/>
                <a:cs typeface="Times New Roman"/>
              </a:rPr>
              <a:t>и</a:t>
            </a:r>
            <a:r>
              <a:rPr sz="1200" dirty="0">
                <a:latin typeface="Times New Roman"/>
                <a:cs typeface="Times New Roman"/>
              </a:rPr>
              <a:t>нф</a:t>
            </a:r>
            <a:r>
              <a:rPr sz="1200" spc="-10" dirty="0">
                <a:latin typeface="Times New Roman"/>
                <a:cs typeface="Times New Roman"/>
              </a:rPr>
              <a:t>о</a:t>
            </a:r>
            <a:r>
              <a:rPr sz="1200" spc="-15" dirty="0">
                <a:latin typeface="Times New Roman"/>
                <a:cs typeface="Times New Roman"/>
              </a:rPr>
              <a:t>р</a:t>
            </a:r>
            <a:r>
              <a:rPr sz="1200" spc="-20" dirty="0">
                <a:latin typeface="Times New Roman"/>
                <a:cs typeface="Times New Roman"/>
              </a:rPr>
              <a:t>м</a:t>
            </a: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ция	о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41850" y="6153708"/>
            <a:ext cx="44221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imes New Roman"/>
                <a:cs typeface="Times New Roman"/>
              </a:rPr>
              <a:t>соответствующих контактах включена </a:t>
            </a:r>
            <a:r>
              <a:rPr sz="1200" dirty="0">
                <a:latin typeface="Times New Roman"/>
                <a:cs typeface="Times New Roman"/>
              </a:rPr>
              <a:t>в </a:t>
            </a:r>
            <a:r>
              <a:rPr sz="1200" spc="-5" dirty="0">
                <a:latin typeface="Times New Roman"/>
                <a:cs typeface="Times New Roman"/>
              </a:rPr>
              <a:t>план-график </a:t>
            </a:r>
            <a:r>
              <a:rPr sz="1200" spc="-10" dirty="0">
                <a:latin typeface="Times New Roman"/>
                <a:cs typeface="Times New Roman"/>
              </a:rPr>
              <a:t>закупок,  предусмотренный указанным </a:t>
            </a:r>
            <a:r>
              <a:rPr sz="1200" spc="-5" dirty="0">
                <a:latin typeface="Times New Roman"/>
                <a:cs typeface="Times New Roman"/>
              </a:rPr>
              <a:t>федеральным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законом;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29" name="Picture 5">
            <a:extLst>
              <a:ext uri="{FF2B5EF4-FFF2-40B4-BE49-F238E27FC236}">
                <a16:creationId xmlns:a16="http://schemas.microsoft.com/office/drawing/2014/main" id="{136A98F8-E054-4703-BC2C-8E05BD5F67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709"/>
            <a:ext cx="9144000" cy="796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3E178B99-7FE7-4193-9C94-2D925F2F86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368"/>
            <a:ext cx="91440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Республике Карелия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96630" y="178435"/>
            <a:ext cx="33655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DEAA46"/>
                </a:solidFill>
                <a:latin typeface="Arial"/>
                <a:cs typeface="Arial"/>
              </a:rPr>
              <a:t>10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268755"/>
            <a:ext cx="4562475" cy="348615"/>
          </a:xfrm>
          <a:custGeom>
            <a:avLst/>
            <a:gdLst/>
            <a:ahLst/>
            <a:cxnLst/>
            <a:rect l="l" t="t" r="r" b="b"/>
            <a:pathLst>
              <a:path w="4562475" h="348615">
                <a:moveTo>
                  <a:pt x="0" y="348335"/>
                </a:moveTo>
                <a:lnTo>
                  <a:pt x="4562348" y="348335"/>
                </a:lnTo>
                <a:lnTo>
                  <a:pt x="4562348" y="0"/>
                </a:lnTo>
                <a:lnTo>
                  <a:pt x="0" y="0"/>
                </a:lnTo>
                <a:lnTo>
                  <a:pt x="0" y="348335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>
            <a:pPr marL="621030">
              <a:lnSpc>
                <a:spcPct val="100000"/>
              </a:lnSpc>
              <a:spcBef>
                <a:spcPts val="310"/>
              </a:spcBef>
            </a:pPr>
            <a:r>
              <a:rPr lang="ru-RU" b="1" spc="-5">
                <a:solidFill>
                  <a:srgbClr val="FFFFFF"/>
                </a:solidFill>
                <a:latin typeface="Times New Roman"/>
                <a:cs typeface="Times New Roman"/>
              </a:rPr>
              <a:t>2017 и </a:t>
            </a:r>
            <a:r>
              <a:rPr lang="ru-RU" b="1" spc="-10">
                <a:solidFill>
                  <a:srgbClr val="FFFFFF"/>
                </a:solidFill>
                <a:latin typeface="Times New Roman"/>
                <a:cs typeface="Times New Roman"/>
              </a:rPr>
              <a:t>плановый </a:t>
            </a:r>
            <a:r>
              <a:rPr lang="ru-RU" b="1" spc="-15">
                <a:solidFill>
                  <a:srgbClr val="FFFFFF"/>
                </a:solidFill>
                <a:latin typeface="Times New Roman"/>
                <a:cs typeface="Times New Roman"/>
              </a:rPr>
              <a:t>период </a:t>
            </a:r>
            <a:r>
              <a:rPr lang="ru-RU" b="1" spc="-5">
                <a:solidFill>
                  <a:srgbClr val="FFFFFF"/>
                </a:solidFill>
                <a:latin typeface="Times New Roman"/>
                <a:cs typeface="Times New Roman"/>
              </a:rPr>
              <a:t>2018 и</a:t>
            </a:r>
            <a:r>
              <a:rPr lang="ru-RU" b="1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b="1" spc="-5">
                <a:solidFill>
                  <a:srgbClr val="FFFFFF"/>
                </a:solidFill>
                <a:latin typeface="Times New Roman"/>
                <a:cs typeface="Times New Roman"/>
              </a:rPr>
              <a:t>2019</a:t>
            </a:r>
            <a:endParaRPr lang="ru-RU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62347" y="1268755"/>
            <a:ext cx="4582160" cy="348615"/>
          </a:xfrm>
          <a:custGeom>
            <a:avLst/>
            <a:gdLst/>
            <a:ahLst/>
            <a:cxnLst/>
            <a:rect l="l" t="t" r="r" b="b"/>
            <a:pathLst>
              <a:path w="4582159" h="348615">
                <a:moveTo>
                  <a:pt x="0" y="348335"/>
                </a:moveTo>
                <a:lnTo>
                  <a:pt x="4581652" y="348335"/>
                </a:lnTo>
                <a:lnTo>
                  <a:pt x="4581652" y="0"/>
                </a:lnTo>
                <a:lnTo>
                  <a:pt x="0" y="0"/>
                </a:lnTo>
                <a:lnTo>
                  <a:pt x="0" y="348335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>
            <a:pPr marL="13970" algn="ctr">
              <a:lnSpc>
                <a:spcPct val="100000"/>
              </a:lnSpc>
              <a:spcBef>
                <a:spcPts val="310"/>
              </a:spcBef>
            </a:pPr>
            <a:r>
              <a:rPr lang="ru-RU" b="1" spc="-5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lang="ru-RU" b="1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b="1" spc="-5">
                <a:solidFill>
                  <a:srgbClr val="FFFFFF"/>
                </a:solidFill>
                <a:latin typeface="Times New Roman"/>
                <a:cs typeface="Times New Roman"/>
              </a:rPr>
              <a:t>2018</a:t>
            </a:r>
            <a:endParaRPr lang="ru-RU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62347" y="1262380"/>
            <a:ext cx="0" cy="5573395"/>
          </a:xfrm>
          <a:custGeom>
            <a:avLst/>
            <a:gdLst/>
            <a:ahLst/>
            <a:cxnLst/>
            <a:rect l="l" t="t" r="r" b="b"/>
            <a:pathLst>
              <a:path h="5573395">
                <a:moveTo>
                  <a:pt x="0" y="0"/>
                </a:moveTo>
                <a:lnTo>
                  <a:pt x="0" y="557314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1617091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1262380"/>
            <a:ext cx="0" cy="5573395"/>
          </a:xfrm>
          <a:custGeom>
            <a:avLst/>
            <a:gdLst/>
            <a:ahLst/>
            <a:cxnLst/>
            <a:rect l="l" t="t" r="r" b="b"/>
            <a:pathLst>
              <a:path h="5573395">
                <a:moveTo>
                  <a:pt x="0" y="0"/>
                </a:moveTo>
                <a:lnTo>
                  <a:pt x="0" y="557314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144000" y="1262380"/>
            <a:ext cx="0" cy="5573395"/>
          </a:xfrm>
          <a:custGeom>
            <a:avLst/>
            <a:gdLst/>
            <a:ahLst/>
            <a:cxnLst/>
            <a:rect l="l" t="t" r="r" b="b"/>
            <a:pathLst>
              <a:path h="5573395">
                <a:moveTo>
                  <a:pt x="0" y="0"/>
                </a:moveTo>
                <a:lnTo>
                  <a:pt x="0" y="557314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126873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6829173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93039" y="1646047"/>
            <a:ext cx="42894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и) </a:t>
            </a:r>
            <a:r>
              <a:rPr sz="1200" spc="-10" dirty="0">
                <a:latin typeface="Times New Roman"/>
                <a:cs typeface="Times New Roman"/>
              </a:rPr>
              <a:t>возникающих </a:t>
            </a:r>
            <a:r>
              <a:rPr sz="1200" dirty="0">
                <a:latin typeface="Times New Roman"/>
                <a:cs typeface="Times New Roman"/>
              </a:rPr>
              <a:t>из </a:t>
            </a:r>
            <a:r>
              <a:rPr sz="1200" spc="-10" dirty="0">
                <a:latin typeface="Times New Roman"/>
                <a:cs typeface="Times New Roman"/>
              </a:rPr>
              <a:t>государственных контрактов, заключаемых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в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739" y="1828926"/>
            <a:ext cx="440563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2017 </a:t>
            </a:r>
            <a:r>
              <a:rPr sz="1200" spc="-15" dirty="0">
                <a:latin typeface="Times New Roman"/>
                <a:cs typeface="Times New Roman"/>
              </a:rPr>
              <a:t>году </a:t>
            </a:r>
            <a:r>
              <a:rPr sz="1200" dirty="0">
                <a:latin typeface="Times New Roman"/>
                <a:cs typeface="Times New Roman"/>
              </a:rPr>
              <a:t>в </a:t>
            </a:r>
            <a:r>
              <a:rPr sz="1200" spc="-5" dirty="0">
                <a:latin typeface="Times New Roman"/>
                <a:cs typeface="Times New Roman"/>
              </a:rPr>
              <a:t>связи </a:t>
            </a:r>
            <a:r>
              <a:rPr sz="1200" dirty="0">
                <a:latin typeface="Times New Roman"/>
                <a:cs typeface="Times New Roman"/>
              </a:rPr>
              <a:t>с </a:t>
            </a:r>
            <a:r>
              <a:rPr sz="1200" spc="-5" dirty="0">
                <a:latin typeface="Times New Roman"/>
                <a:cs typeface="Times New Roman"/>
              </a:rPr>
              <a:t>расторжением ранее заключенных  </a:t>
            </a:r>
            <a:r>
              <a:rPr sz="1200" spc="-10" dirty="0">
                <a:latin typeface="Times New Roman"/>
                <a:cs typeface="Times New Roman"/>
              </a:rPr>
              <a:t>государственных контрактов </a:t>
            </a:r>
            <a:r>
              <a:rPr sz="1200" dirty="0">
                <a:latin typeface="Times New Roman"/>
                <a:cs typeface="Times New Roman"/>
              </a:rPr>
              <a:t>по </a:t>
            </a:r>
            <a:r>
              <a:rPr sz="1200" spc="-10" dirty="0">
                <a:latin typeface="Times New Roman"/>
                <a:cs typeface="Times New Roman"/>
              </a:rPr>
              <a:t>соглашению </a:t>
            </a:r>
            <a:r>
              <a:rPr sz="1200" spc="-5" dirty="0">
                <a:latin typeface="Times New Roman"/>
                <a:cs typeface="Times New Roman"/>
              </a:rPr>
              <a:t>сторон, решению  </a:t>
            </a:r>
            <a:r>
              <a:rPr sz="1200" spc="-25" dirty="0">
                <a:latin typeface="Times New Roman"/>
                <a:cs typeface="Times New Roman"/>
              </a:rPr>
              <a:t>суда </a:t>
            </a:r>
            <a:r>
              <a:rPr sz="1200" spc="-5" dirty="0">
                <a:latin typeface="Times New Roman"/>
                <a:cs typeface="Times New Roman"/>
              </a:rPr>
              <a:t>или одностороннему отказу стороны </a:t>
            </a:r>
            <a:r>
              <a:rPr sz="1200" spc="-10" dirty="0">
                <a:latin typeface="Times New Roman"/>
                <a:cs typeface="Times New Roman"/>
              </a:rPr>
              <a:t>государственного  контракта от исполнения </a:t>
            </a:r>
            <a:r>
              <a:rPr sz="1200" spc="-15" dirty="0">
                <a:latin typeface="Times New Roman"/>
                <a:cs typeface="Times New Roman"/>
              </a:rPr>
              <a:t>государственного </a:t>
            </a:r>
            <a:r>
              <a:rPr sz="1200" spc="-10" dirty="0">
                <a:latin typeface="Times New Roman"/>
                <a:cs typeface="Times New Roman"/>
              </a:rPr>
              <a:t>контракта </a:t>
            </a:r>
            <a:r>
              <a:rPr sz="1200" dirty="0">
                <a:latin typeface="Times New Roman"/>
                <a:cs typeface="Times New Roman"/>
              </a:rPr>
              <a:t>в  </a:t>
            </a:r>
            <a:r>
              <a:rPr sz="1200" spc="-5" dirty="0">
                <a:latin typeface="Times New Roman"/>
                <a:cs typeface="Times New Roman"/>
              </a:rPr>
              <a:t>соответствии </a:t>
            </a:r>
            <a:r>
              <a:rPr sz="1200" dirty="0">
                <a:latin typeface="Times New Roman"/>
                <a:cs typeface="Times New Roman"/>
              </a:rPr>
              <a:t>с </a:t>
            </a:r>
            <a:r>
              <a:rPr sz="1200" spc="-5" dirty="0">
                <a:latin typeface="Times New Roman"/>
                <a:cs typeface="Times New Roman"/>
              </a:rPr>
              <a:t>гражданским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законодательством </a:t>
            </a:r>
            <a:r>
              <a:rPr sz="1200" spc="-10" dirty="0">
                <a:latin typeface="Times New Roman"/>
                <a:cs typeface="Times New Roman"/>
              </a:rPr>
              <a:t>Российской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739" y="2743326"/>
            <a:ext cx="440626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13130" algn="l"/>
                <a:tab pos="1123315" algn="l"/>
                <a:tab pos="1498600" algn="l"/>
                <a:tab pos="2007235" algn="l"/>
                <a:tab pos="2220595" algn="l"/>
                <a:tab pos="2711450" algn="l"/>
                <a:tab pos="2919095" algn="l"/>
                <a:tab pos="3740785" algn="l"/>
              </a:tabLst>
            </a:pPr>
            <a:r>
              <a:rPr sz="1200" spc="-5" dirty="0">
                <a:latin typeface="Times New Roman"/>
                <a:cs typeface="Times New Roman"/>
              </a:rPr>
              <a:t>Федерации,	</a:t>
            </a:r>
            <a:r>
              <a:rPr sz="1200" dirty="0">
                <a:latin typeface="Times New Roman"/>
                <a:cs typeface="Times New Roman"/>
              </a:rPr>
              <a:t>в	</a:t>
            </a:r>
            <a:r>
              <a:rPr sz="1200" spc="-15" dirty="0">
                <a:latin typeface="Times New Roman"/>
                <a:cs typeface="Times New Roman"/>
              </a:rPr>
              <a:t>том	</a:t>
            </a:r>
            <a:r>
              <a:rPr sz="1200" spc="-5" dirty="0">
                <a:latin typeface="Times New Roman"/>
                <a:cs typeface="Times New Roman"/>
              </a:rPr>
              <a:t>числе	</a:t>
            </a:r>
            <a:r>
              <a:rPr sz="1200" dirty="0">
                <a:latin typeface="Times New Roman"/>
                <a:cs typeface="Times New Roman"/>
              </a:rPr>
              <a:t>в	</a:t>
            </a:r>
            <a:r>
              <a:rPr sz="1200" spc="-5" dirty="0">
                <a:latin typeface="Times New Roman"/>
                <a:cs typeface="Times New Roman"/>
              </a:rPr>
              <a:t>связи	</a:t>
            </a:r>
            <a:r>
              <a:rPr sz="1200" dirty="0">
                <a:latin typeface="Times New Roman"/>
                <a:cs typeface="Times New Roman"/>
              </a:rPr>
              <a:t>с	</a:t>
            </a:r>
            <a:r>
              <a:rPr sz="1200" spc="-10" dirty="0">
                <a:latin typeface="Times New Roman"/>
                <a:cs typeface="Times New Roman"/>
              </a:rPr>
              <a:t>введением	процедур,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Times New Roman"/>
                <a:cs typeface="Times New Roman"/>
              </a:rPr>
              <a:t>применяемых </a:t>
            </a:r>
            <a:r>
              <a:rPr sz="1200" dirty="0">
                <a:latin typeface="Times New Roman"/>
                <a:cs typeface="Times New Roman"/>
              </a:rPr>
              <a:t>в </a:t>
            </a:r>
            <a:r>
              <a:rPr sz="1200" spc="-5" dirty="0">
                <a:latin typeface="Times New Roman"/>
                <a:cs typeface="Times New Roman"/>
              </a:rPr>
              <a:t>деле </a:t>
            </a:r>
            <a:r>
              <a:rPr sz="1200" dirty="0">
                <a:latin typeface="Times New Roman"/>
                <a:cs typeface="Times New Roman"/>
              </a:rPr>
              <a:t>о </a:t>
            </a:r>
            <a:r>
              <a:rPr sz="1200" spc="-5" dirty="0">
                <a:latin typeface="Times New Roman"/>
                <a:cs typeface="Times New Roman"/>
              </a:rPr>
              <a:t>банкротстве поставщика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(исполнителя);</a:t>
            </a:r>
            <a:endParaRPr sz="1200">
              <a:latin typeface="Times New Roman"/>
              <a:cs typeface="Times New Roman"/>
            </a:endParaRPr>
          </a:p>
          <a:p>
            <a:pPr marL="12700" marR="6350" indent="114300" algn="just">
              <a:lnSpc>
                <a:spcPct val="100000"/>
              </a:lnSpc>
            </a:pPr>
            <a:r>
              <a:rPr sz="1200" dirty="0">
                <a:latin typeface="Times New Roman"/>
                <a:cs typeface="Times New Roman"/>
              </a:rPr>
              <a:t>к) </a:t>
            </a:r>
            <a:r>
              <a:rPr sz="1200" spc="-15" dirty="0">
                <a:latin typeface="Times New Roman"/>
                <a:cs typeface="Times New Roman"/>
              </a:rPr>
              <a:t>источником </a:t>
            </a:r>
            <a:r>
              <a:rPr sz="1200" spc="-10" dirty="0">
                <a:latin typeface="Times New Roman"/>
                <a:cs typeface="Times New Roman"/>
              </a:rPr>
              <a:t>финансового </a:t>
            </a:r>
            <a:r>
              <a:rPr sz="1200" spc="-5" dirty="0">
                <a:latin typeface="Times New Roman"/>
                <a:cs typeface="Times New Roman"/>
              </a:rPr>
              <a:t>обеспечения </a:t>
            </a:r>
            <a:r>
              <a:rPr sz="1200" spc="-15" dirty="0">
                <a:latin typeface="Times New Roman"/>
                <a:cs typeface="Times New Roman"/>
              </a:rPr>
              <a:t>которых </a:t>
            </a:r>
            <a:r>
              <a:rPr sz="1200" spc="-10" dirty="0">
                <a:latin typeface="Times New Roman"/>
                <a:cs typeface="Times New Roman"/>
              </a:rPr>
              <a:t>являются  средства </a:t>
            </a:r>
            <a:r>
              <a:rPr sz="1200" spc="-5" dirty="0">
                <a:latin typeface="Times New Roman"/>
                <a:cs typeface="Times New Roman"/>
              </a:rPr>
              <a:t>Федерального </a:t>
            </a:r>
            <a:r>
              <a:rPr sz="1200" spc="-10" dirty="0">
                <a:latin typeface="Times New Roman"/>
                <a:cs typeface="Times New Roman"/>
              </a:rPr>
              <a:t>дорожного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фонда;</a:t>
            </a:r>
            <a:endParaRPr sz="1200">
              <a:latin typeface="Times New Roman"/>
              <a:cs typeface="Times New Roman"/>
            </a:endParaRPr>
          </a:p>
          <a:p>
            <a:pPr marL="12700" marR="5080" indent="114300" algn="just">
              <a:lnSpc>
                <a:spcPct val="100000"/>
              </a:lnSpc>
            </a:pPr>
            <a:r>
              <a:rPr sz="1200" dirty="0">
                <a:latin typeface="Times New Roman"/>
                <a:cs typeface="Times New Roman"/>
              </a:rPr>
              <a:t>л) </a:t>
            </a:r>
            <a:r>
              <a:rPr sz="1200" spc="-10" dirty="0">
                <a:latin typeface="Times New Roman"/>
                <a:cs typeface="Times New Roman"/>
              </a:rPr>
              <a:t>возникающих </a:t>
            </a:r>
            <a:r>
              <a:rPr sz="1200" dirty="0">
                <a:latin typeface="Times New Roman"/>
                <a:cs typeface="Times New Roman"/>
              </a:rPr>
              <a:t>в </a:t>
            </a:r>
            <a:r>
              <a:rPr sz="1200" spc="-10" dirty="0">
                <a:latin typeface="Times New Roman"/>
                <a:cs typeface="Times New Roman"/>
              </a:rPr>
              <a:t>связи </a:t>
            </a:r>
            <a:r>
              <a:rPr sz="1200" dirty="0">
                <a:latin typeface="Times New Roman"/>
                <a:cs typeface="Times New Roman"/>
              </a:rPr>
              <a:t>с </a:t>
            </a:r>
            <a:r>
              <a:rPr sz="1200" spc="-5" dirty="0">
                <a:latin typeface="Times New Roman"/>
                <a:cs typeface="Times New Roman"/>
              </a:rPr>
              <a:t>процессуальными издержками,  связанными </a:t>
            </a:r>
            <a:r>
              <a:rPr sz="1200" dirty="0">
                <a:latin typeface="Times New Roman"/>
                <a:cs typeface="Times New Roman"/>
              </a:rPr>
              <a:t>с </a:t>
            </a:r>
            <a:r>
              <a:rPr sz="1200" spc="-10" dirty="0">
                <a:latin typeface="Times New Roman"/>
                <a:cs typeface="Times New Roman"/>
              </a:rPr>
              <a:t>производством </a:t>
            </a:r>
            <a:r>
              <a:rPr sz="1200" dirty="0">
                <a:latin typeface="Times New Roman"/>
                <a:cs typeface="Times New Roman"/>
              </a:rPr>
              <a:t>по </a:t>
            </a:r>
            <a:r>
              <a:rPr sz="1200" spc="-15" dirty="0">
                <a:latin typeface="Times New Roman"/>
                <a:cs typeface="Times New Roman"/>
              </a:rPr>
              <a:t>уголовному </a:t>
            </a:r>
            <a:r>
              <a:rPr sz="1200" spc="-30" dirty="0">
                <a:latin typeface="Times New Roman"/>
                <a:cs typeface="Times New Roman"/>
              </a:rPr>
              <a:t>делу, </a:t>
            </a:r>
            <a:r>
              <a:rPr sz="1200" spc="-5" dirty="0">
                <a:latin typeface="Times New Roman"/>
                <a:cs typeface="Times New Roman"/>
              </a:rPr>
              <a:t>издержками,  связанными </a:t>
            </a:r>
            <a:r>
              <a:rPr sz="1200" dirty="0">
                <a:latin typeface="Times New Roman"/>
                <a:cs typeface="Times New Roman"/>
              </a:rPr>
              <a:t>с </a:t>
            </a:r>
            <a:r>
              <a:rPr sz="1200" spc="-5" dirty="0">
                <a:latin typeface="Times New Roman"/>
                <a:cs typeface="Times New Roman"/>
              </a:rPr>
              <a:t>рассмотрением </a:t>
            </a:r>
            <a:r>
              <a:rPr sz="1200" spc="-10" dirty="0">
                <a:latin typeface="Times New Roman"/>
                <a:cs typeface="Times New Roman"/>
              </a:rPr>
              <a:t>гражданского </a:t>
            </a:r>
            <a:r>
              <a:rPr sz="1200" spc="-5" dirty="0">
                <a:latin typeface="Times New Roman"/>
                <a:cs typeface="Times New Roman"/>
              </a:rPr>
              <a:t>дела,  </a:t>
            </a:r>
            <a:r>
              <a:rPr sz="1200" spc="-10" dirty="0">
                <a:latin typeface="Times New Roman"/>
                <a:cs typeface="Times New Roman"/>
              </a:rPr>
              <a:t>административного </a:t>
            </a:r>
            <a:r>
              <a:rPr sz="1200" spc="-5" dirty="0">
                <a:latin typeface="Times New Roman"/>
                <a:cs typeface="Times New Roman"/>
              </a:rPr>
              <a:t>дела, </a:t>
            </a:r>
            <a:r>
              <a:rPr sz="1200" dirty="0">
                <a:latin typeface="Times New Roman"/>
                <a:cs typeface="Times New Roman"/>
              </a:rPr>
              <a:t>а также с </a:t>
            </a:r>
            <a:r>
              <a:rPr sz="1200" spc="-5" dirty="0">
                <a:latin typeface="Times New Roman"/>
                <a:cs typeface="Times New Roman"/>
              </a:rPr>
              <a:t>выполнением требований  </a:t>
            </a:r>
            <a:r>
              <a:rPr sz="1200" spc="-10" dirty="0">
                <a:latin typeface="Times New Roman"/>
                <a:cs typeface="Times New Roman"/>
              </a:rPr>
              <a:t>Конституционного </a:t>
            </a:r>
            <a:r>
              <a:rPr sz="1200" spc="-35" dirty="0">
                <a:latin typeface="Times New Roman"/>
                <a:cs typeface="Times New Roman"/>
              </a:rPr>
              <a:t>Суда </a:t>
            </a:r>
            <a:r>
              <a:rPr sz="1200" spc="-10" dirty="0">
                <a:latin typeface="Times New Roman"/>
                <a:cs typeface="Times New Roman"/>
              </a:rPr>
              <a:t>Российской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Федерации.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41850" y="1646047"/>
            <a:ext cx="44234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430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и) в </a:t>
            </a:r>
            <a:r>
              <a:rPr sz="1200" spc="-5" dirty="0">
                <a:latin typeface="Times New Roman"/>
                <a:cs typeface="Times New Roman"/>
              </a:rPr>
              <a:t>случае, </a:t>
            </a:r>
            <a:r>
              <a:rPr sz="1200" dirty="0">
                <a:latin typeface="Times New Roman"/>
                <a:cs typeface="Times New Roman"/>
              </a:rPr>
              <a:t>если </a:t>
            </a:r>
            <a:r>
              <a:rPr sz="1200" spc="-10" dirty="0">
                <a:latin typeface="Times New Roman"/>
                <a:cs typeface="Times New Roman"/>
              </a:rPr>
              <a:t>бюджетные обязательства возникают из  государственных контрактов, заключаемых </a:t>
            </a:r>
            <a:r>
              <a:rPr sz="1200" dirty="0">
                <a:latin typeface="Times New Roman"/>
                <a:cs typeface="Times New Roman"/>
              </a:rPr>
              <a:t>в </a:t>
            </a:r>
            <a:r>
              <a:rPr sz="1200" spc="-5" dirty="0">
                <a:latin typeface="Times New Roman"/>
                <a:cs typeface="Times New Roman"/>
              </a:rPr>
              <a:t>текущем </a:t>
            </a:r>
            <a:r>
              <a:rPr sz="1200" spc="-10" dirty="0">
                <a:latin typeface="Times New Roman"/>
                <a:cs typeface="Times New Roman"/>
              </a:rPr>
              <a:t>финансовом  </a:t>
            </a:r>
            <a:r>
              <a:rPr sz="1200" spc="-15" dirty="0">
                <a:latin typeface="Times New Roman"/>
                <a:cs typeface="Times New Roman"/>
              </a:rPr>
              <a:t>году </a:t>
            </a:r>
            <a:r>
              <a:rPr sz="1200" dirty="0">
                <a:latin typeface="Times New Roman"/>
                <a:cs typeface="Times New Roman"/>
              </a:rPr>
              <a:t>в </a:t>
            </a:r>
            <a:r>
              <a:rPr sz="1200" spc="-5" dirty="0">
                <a:latin typeface="Times New Roman"/>
                <a:cs typeface="Times New Roman"/>
              </a:rPr>
              <a:t>связи </a:t>
            </a:r>
            <a:r>
              <a:rPr sz="1200" dirty="0">
                <a:latin typeface="Times New Roman"/>
                <a:cs typeface="Times New Roman"/>
              </a:rPr>
              <a:t>с </a:t>
            </a:r>
            <a:r>
              <a:rPr sz="1200" spc="-5" dirty="0">
                <a:latin typeface="Times New Roman"/>
                <a:cs typeface="Times New Roman"/>
              </a:rPr>
              <a:t>расторжением ранее заключенных </a:t>
            </a:r>
            <a:r>
              <a:rPr sz="1200" spc="-10" dirty="0">
                <a:latin typeface="Times New Roman"/>
                <a:cs typeface="Times New Roman"/>
              </a:rPr>
              <a:t>государственных  контрактов </a:t>
            </a:r>
            <a:r>
              <a:rPr sz="1200" dirty="0">
                <a:latin typeface="Times New Roman"/>
                <a:cs typeface="Times New Roman"/>
              </a:rPr>
              <a:t>по </a:t>
            </a:r>
            <a:r>
              <a:rPr sz="1200" spc="-10" dirty="0">
                <a:latin typeface="Times New Roman"/>
                <a:cs typeface="Times New Roman"/>
              </a:rPr>
              <a:t>соглашению </a:t>
            </a:r>
            <a:r>
              <a:rPr sz="1200" spc="-5" dirty="0">
                <a:latin typeface="Times New Roman"/>
                <a:cs typeface="Times New Roman"/>
              </a:rPr>
              <a:t>сторон, решению </a:t>
            </a:r>
            <a:r>
              <a:rPr sz="1200" spc="-30" dirty="0">
                <a:latin typeface="Times New Roman"/>
                <a:cs typeface="Times New Roman"/>
              </a:rPr>
              <a:t>суда</a:t>
            </a:r>
            <a:r>
              <a:rPr sz="1200" spc="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или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41850" y="2377567"/>
            <a:ext cx="442468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одностороннему </a:t>
            </a:r>
            <a:r>
              <a:rPr sz="1200" spc="-10" dirty="0">
                <a:latin typeface="Times New Roman"/>
                <a:cs typeface="Times New Roman"/>
              </a:rPr>
              <a:t>отказу </a:t>
            </a:r>
            <a:r>
              <a:rPr sz="1200" spc="-5" dirty="0">
                <a:latin typeface="Times New Roman"/>
                <a:cs typeface="Times New Roman"/>
              </a:rPr>
              <a:t>стороны </a:t>
            </a:r>
            <a:r>
              <a:rPr sz="1200" spc="-15" dirty="0">
                <a:latin typeface="Times New Roman"/>
                <a:cs typeface="Times New Roman"/>
              </a:rPr>
              <a:t>государственного </a:t>
            </a:r>
            <a:r>
              <a:rPr sz="1200" spc="-10" dirty="0">
                <a:latin typeface="Times New Roman"/>
                <a:cs typeface="Times New Roman"/>
              </a:rPr>
              <a:t>контракта </a:t>
            </a:r>
            <a:r>
              <a:rPr sz="1200" dirty="0">
                <a:latin typeface="Times New Roman"/>
                <a:cs typeface="Times New Roman"/>
              </a:rPr>
              <a:t>на  поставку </a:t>
            </a:r>
            <a:r>
              <a:rPr sz="1200" spc="-5" dirty="0">
                <a:latin typeface="Times New Roman"/>
                <a:cs typeface="Times New Roman"/>
              </a:rPr>
              <a:t>товаров, выполнение </a:t>
            </a:r>
            <a:r>
              <a:rPr sz="1200" spc="-20" dirty="0">
                <a:latin typeface="Times New Roman"/>
                <a:cs typeface="Times New Roman"/>
              </a:rPr>
              <a:t>работ,</a:t>
            </a:r>
            <a:r>
              <a:rPr sz="1200" spc="25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оказание </a:t>
            </a:r>
            <a:r>
              <a:rPr sz="1200" spc="-10" dirty="0">
                <a:latin typeface="Times New Roman"/>
                <a:cs typeface="Times New Roman"/>
              </a:rPr>
              <a:t>услуг от его  </a:t>
            </a:r>
            <a:r>
              <a:rPr sz="1200" spc="-5" dirty="0">
                <a:latin typeface="Times New Roman"/>
                <a:cs typeface="Times New Roman"/>
              </a:rPr>
              <a:t>исполнения </a:t>
            </a:r>
            <a:r>
              <a:rPr sz="1200" dirty="0">
                <a:latin typeface="Times New Roman"/>
                <a:cs typeface="Times New Roman"/>
              </a:rPr>
              <a:t>в </a:t>
            </a:r>
            <a:r>
              <a:rPr sz="1200" spc="-5" dirty="0">
                <a:latin typeface="Times New Roman"/>
                <a:cs typeface="Times New Roman"/>
              </a:rPr>
              <a:t>соответствии </a:t>
            </a:r>
            <a:r>
              <a:rPr sz="1200" dirty="0">
                <a:latin typeface="Times New Roman"/>
                <a:cs typeface="Times New Roman"/>
              </a:rPr>
              <a:t>с </a:t>
            </a:r>
            <a:r>
              <a:rPr sz="1200" spc="-5" dirty="0">
                <a:latin typeface="Times New Roman"/>
                <a:cs typeface="Times New Roman"/>
              </a:rPr>
              <a:t>гражданским </a:t>
            </a:r>
            <a:r>
              <a:rPr sz="1200" spc="-15" dirty="0">
                <a:latin typeface="Times New Roman"/>
                <a:cs typeface="Times New Roman"/>
              </a:rPr>
              <a:t>законодательством  </a:t>
            </a:r>
            <a:r>
              <a:rPr sz="1200" spc="-10" dirty="0">
                <a:latin typeface="Times New Roman"/>
                <a:cs typeface="Times New Roman"/>
              </a:rPr>
              <a:t>Российской </a:t>
            </a:r>
            <a:r>
              <a:rPr sz="1200" spc="-5" dirty="0">
                <a:latin typeface="Times New Roman"/>
                <a:cs typeface="Times New Roman"/>
              </a:rPr>
              <a:t>Федерации, </a:t>
            </a:r>
            <a:r>
              <a:rPr sz="1200" dirty="0">
                <a:latin typeface="Times New Roman"/>
                <a:cs typeface="Times New Roman"/>
              </a:rPr>
              <a:t>в </a:t>
            </a:r>
            <a:r>
              <a:rPr sz="1200" spc="-15" dirty="0">
                <a:latin typeface="Times New Roman"/>
                <a:cs typeface="Times New Roman"/>
              </a:rPr>
              <a:t>том </a:t>
            </a:r>
            <a:r>
              <a:rPr sz="1200" spc="-10" dirty="0">
                <a:latin typeface="Times New Roman"/>
                <a:cs typeface="Times New Roman"/>
              </a:rPr>
              <a:t>числе </a:t>
            </a:r>
            <a:r>
              <a:rPr sz="1200" dirty="0">
                <a:latin typeface="Times New Roman"/>
                <a:cs typeface="Times New Roman"/>
              </a:rPr>
              <a:t>в </a:t>
            </a:r>
            <a:r>
              <a:rPr sz="1200" spc="-5" dirty="0">
                <a:latin typeface="Times New Roman"/>
                <a:cs typeface="Times New Roman"/>
              </a:rPr>
              <a:t>связи </a:t>
            </a:r>
            <a:r>
              <a:rPr sz="1200" dirty="0">
                <a:latin typeface="Times New Roman"/>
                <a:cs typeface="Times New Roman"/>
              </a:rPr>
              <a:t>с </a:t>
            </a:r>
            <a:r>
              <a:rPr sz="1200" spc="-10" dirty="0">
                <a:latin typeface="Times New Roman"/>
                <a:cs typeface="Times New Roman"/>
              </a:rPr>
              <a:t>введением процедур,  </a:t>
            </a:r>
            <a:r>
              <a:rPr sz="1200" spc="-5" dirty="0">
                <a:latin typeface="Times New Roman"/>
                <a:cs typeface="Times New Roman"/>
              </a:rPr>
              <a:t>применяемых </a:t>
            </a:r>
            <a:r>
              <a:rPr sz="1200" dirty="0">
                <a:latin typeface="Times New Roman"/>
                <a:cs typeface="Times New Roman"/>
              </a:rPr>
              <a:t>в </a:t>
            </a:r>
            <a:r>
              <a:rPr sz="1200" spc="-5" dirty="0">
                <a:latin typeface="Times New Roman"/>
                <a:cs typeface="Times New Roman"/>
              </a:rPr>
              <a:t>деле </a:t>
            </a:r>
            <a:r>
              <a:rPr sz="1200" dirty="0">
                <a:latin typeface="Times New Roman"/>
                <a:cs typeface="Times New Roman"/>
              </a:rPr>
              <a:t>о несостоятельности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(банкротстве)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41850" y="3292221"/>
            <a:ext cx="44227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42669" algn="l"/>
                <a:tab pos="2139950" algn="l"/>
                <a:tab pos="3305810" algn="l"/>
                <a:tab pos="3629025" algn="l"/>
                <a:tab pos="4266565" algn="l"/>
              </a:tabLst>
            </a:pPr>
            <a:r>
              <a:rPr sz="1200" dirty="0">
                <a:latin typeface="Times New Roman"/>
                <a:cs typeface="Times New Roman"/>
              </a:rPr>
              <a:t>п</a:t>
            </a:r>
            <a:r>
              <a:rPr sz="1200" spc="15" dirty="0">
                <a:latin typeface="Times New Roman"/>
                <a:cs typeface="Times New Roman"/>
              </a:rPr>
              <a:t>о</a:t>
            </a:r>
            <a:r>
              <a:rPr sz="1200" spc="-5" dirty="0">
                <a:latin typeface="Times New Roman"/>
                <a:cs typeface="Times New Roman"/>
              </a:rPr>
              <a:t>с</a:t>
            </a:r>
            <a:r>
              <a:rPr sz="1200" spc="5" dirty="0">
                <a:latin typeface="Times New Roman"/>
                <a:cs typeface="Times New Roman"/>
              </a:rPr>
              <a:t>т</a:t>
            </a:r>
            <a:r>
              <a:rPr sz="1200" spc="-5" dirty="0">
                <a:latin typeface="Times New Roman"/>
                <a:cs typeface="Times New Roman"/>
              </a:rPr>
              <a:t>авщ</a:t>
            </a:r>
            <a:r>
              <a:rPr sz="1200" dirty="0">
                <a:latin typeface="Times New Roman"/>
                <a:cs typeface="Times New Roman"/>
              </a:rPr>
              <a:t>и</a:t>
            </a:r>
            <a:r>
              <a:rPr sz="1200" spc="-10" dirty="0">
                <a:latin typeface="Times New Roman"/>
                <a:cs typeface="Times New Roman"/>
              </a:rPr>
              <a:t>к</a:t>
            </a:r>
            <a:r>
              <a:rPr sz="1200" dirty="0">
                <a:latin typeface="Times New Roman"/>
                <a:cs typeface="Times New Roman"/>
              </a:rPr>
              <a:t>а	(п</a:t>
            </a:r>
            <a:r>
              <a:rPr sz="1200" spc="-35" dirty="0">
                <a:latin typeface="Times New Roman"/>
                <a:cs typeface="Times New Roman"/>
              </a:rPr>
              <a:t>о</a:t>
            </a:r>
            <a:r>
              <a:rPr sz="1200" dirty="0">
                <a:latin typeface="Times New Roman"/>
                <a:cs typeface="Times New Roman"/>
              </a:rPr>
              <a:t>дрядчи</a:t>
            </a:r>
            <a:r>
              <a:rPr sz="1200" spc="-10" dirty="0">
                <a:latin typeface="Times New Roman"/>
                <a:cs typeface="Times New Roman"/>
              </a:rPr>
              <a:t>к</a:t>
            </a: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,	и</a:t>
            </a:r>
            <a:r>
              <a:rPr sz="1200" spc="-5" dirty="0">
                <a:latin typeface="Times New Roman"/>
                <a:cs typeface="Times New Roman"/>
              </a:rPr>
              <a:t>с</a:t>
            </a:r>
            <a:r>
              <a:rPr sz="1200" spc="-10" dirty="0">
                <a:latin typeface="Times New Roman"/>
                <a:cs typeface="Times New Roman"/>
              </a:rPr>
              <a:t>п</a:t>
            </a:r>
            <a:r>
              <a:rPr sz="1200" spc="-15" dirty="0">
                <a:latin typeface="Times New Roman"/>
                <a:cs typeface="Times New Roman"/>
              </a:rPr>
              <a:t>о</a:t>
            </a:r>
            <a:r>
              <a:rPr sz="1200" spc="-5" dirty="0">
                <a:latin typeface="Times New Roman"/>
                <a:cs typeface="Times New Roman"/>
              </a:rPr>
              <a:t>лн</a:t>
            </a:r>
            <a:r>
              <a:rPr sz="1200" spc="-10" dirty="0">
                <a:latin typeface="Times New Roman"/>
                <a:cs typeface="Times New Roman"/>
              </a:rPr>
              <a:t>и</a:t>
            </a:r>
            <a:r>
              <a:rPr sz="1200" dirty="0">
                <a:latin typeface="Times New Roman"/>
                <a:cs typeface="Times New Roman"/>
              </a:rPr>
              <a:t>т</a:t>
            </a:r>
            <a:r>
              <a:rPr sz="1200" spc="-5" dirty="0">
                <a:latin typeface="Times New Roman"/>
                <a:cs typeface="Times New Roman"/>
              </a:rPr>
              <a:t>еля)</a:t>
            </a:r>
            <a:r>
              <a:rPr sz="1200" dirty="0">
                <a:latin typeface="Times New Roman"/>
                <a:cs typeface="Times New Roman"/>
              </a:rPr>
              <a:t>,	</a:t>
            </a:r>
            <a:r>
              <a:rPr sz="1200" u="sng" dirty="0">
                <a:latin typeface="Times New Roman"/>
                <a:cs typeface="Times New Roman"/>
              </a:rPr>
              <a:t>а	</a:t>
            </a:r>
            <a:r>
              <a:rPr sz="1200" u="sng" spc="5" dirty="0">
                <a:latin typeface="Times New Roman"/>
                <a:cs typeface="Times New Roman"/>
              </a:rPr>
              <a:t>т</a:t>
            </a:r>
            <a:r>
              <a:rPr sz="1200" u="sng" spc="-5" dirty="0">
                <a:latin typeface="Times New Roman"/>
                <a:cs typeface="Times New Roman"/>
              </a:rPr>
              <a:t>а</a:t>
            </a:r>
            <a:r>
              <a:rPr sz="1200" u="sng" dirty="0">
                <a:latin typeface="Times New Roman"/>
                <a:cs typeface="Times New Roman"/>
              </a:rPr>
              <a:t>к</a:t>
            </a:r>
            <a:r>
              <a:rPr sz="1200" u="sng" spc="-15" dirty="0">
                <a:latin typeface="Times New Roman"/>
                <a:cs typeface="Times New Roman"/>
              </a:rPr>
              <a:t>ж</a:t>
            </a:r>
            <a:r>
              <a:rPr sz="1200" u="sng" dirty="0">
                <a:latin typeface="Times New Roman"/>
                <a:cs typeface="Times New Roman"/>
              </a:rPr>
              <a:t>е	</a:t>
            </a:r>
            <a:r>
              <a:rPr sz="1200" u="sng" spc="0" dirty="0">
                <a:latin typeface="Times New Roman"/>
                <a:cs typeface="Times New Roman"/>
              </a:rPr>
              <a:t>из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41850" y="3475101"/>
            <a:ext cx="44240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u="sng" spc="-10" dirty="0">
                <a:latin typeface="Times New Roman"/>
                <a:cs typeface="Times New Roman"/>
              </a:rPr>
              <a:t>государственных </a:t>
            </a:r>
            <a:r>
              <a:rPr sz="1200" u="sng" spc="-15" dirty="0">
                <a:latin typeface="Times New Roman"/>
                <a:cs typeface="Times New Roman"/>
              </a:rPr>
              <a:t>контрактов </a:t>
            </a:r>
            <a:r>
              <a:rPr sz="1200" u="sng" dirty="0">
                <a:latin typeface="Times New Roman"/>
                <a:cs typeface="Times New Roman"/>
              </a:rPr>
              <a:t>на </a:t>
            </a:r>
            <a:r>
              <a:rPr sz="1200" u="sng" spc="-5" dirty="0">
                <a:latin typeface="Times New Roman"/>
                <a:cs typeface="Times New Roman"/>
              </a:rPr>
              <a:t>оказание </a:t>
            </a:r>
            <a:r>
              <a:rPr sz="1200" u="sng" spc="-10" dirty="0">
                <a:latin typeface="Times New Roman"/>
                <a:cs typeface="Times New Roman"/>
              </a:rPr>
              <a:t>услуг </a:t>
            </a:r>
            <a:r>
              <a:rPr sz="1200" u="sng" dirty="0">
                <a:latin typeface="Times New Roman"/>
                <a:cs typeface="Times New Roman"/>
              </a:rPr>
              <a:t>по </a:t>
            </a:r>
            <a:r>
              <a:rPr sz="1200" u="sng" spc="-10" dirty="0">
                <a:latin typeface="Times New Roman"/>
                <a:cs typeface="Times New Roman"/>
              </a:rPr>
              <a:t>привлечению 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u="sng" spc="-10" dirty="0">
                <a:latin typeface="Times New Roman"/>
                <a:cs typeface="Times New Roman"/>
              </a:rPr>
              <a:t>экспертов, </a:t>
            </a:r>
            <a:r>
              <a:rPr sz="1200" u="sng" spc="-5" dirty="0">
                <a:latin typeface="Times New Roman"/>
                <a:cs typeface="Times New Roman"/>
              </a:rPr>
              <a:t>специалистов </a:t>
            </a:r>
            <a:r>
              <a:rPr sz="1200" u="sng" dirty="0">
                <a:latin typeface="Times New Roman"/>
                <a:cs typeface="Times New Roman"/>
              </a:rPr>
              <a:t>и</a:t>
            </a:r>
            <a:r>
              <a:rPr sz="1200" u="sng" spc="-20" dirty="0">
                <a:latin typeface="Times New Roman"/>
                <a:cs typeface="Times New Roman"/>
              </a:rPr>
              <a:t> </a:t>
            </a:r>
            <a:r>
              <a:rPr sz="1200" u="sng" spc="-10" dirty="0">
                <a:latin typeface="Times New Roman"/>
                <a:cs typeface="Times New Roman"/>
              </a:rPr>
              <a:t>переводчиков</a:t>
            </a:r>
            <a:r>
              <a:rPr sz="1200" spc="-10" dirty="0">
                <a:latin typeface="Times New Roman"/>
                <a:cs typeface="Times New Roman"/>
              </a:rPr>
              <a:t>;</a:t>
            </a:r>
            <a:endParaRPr sz="1200">
              <a:latin typeface="Times New Roman"/>
              <a:cs typeface="Times New Roman"/>
            </a:endParaRPr>
          </a:p>
          <a:p>
            <a:pPr marL="12700" marR="5080" indent="114300">
              <a:lnSpc>
                <a:spcPct val="100000"/>
              </a:lnSpc>
              <a:tabLst>
                <a:tab pos="381000" algn="l"/>
                <a:tab pos="1409700" algn="l"/>
                <a:tab pos="1609725" algn="l"/>
                <a:tab pos="2089785" algn="l"/>
                <a:tab pos="2284730" algn="l"/>
                <a:tab pos="3586479" algn="l"/>
              </a:tabLst>
            </a:pPr>
            <a:r>
              <a:rPr sz="1200" spc="0" dirty="0">
                <a:latin typeface="Times New Roman"/>
                <a:cs typeface="Times New Roman"/>
              </a:rPr>
              <a:t>к</a:t>
            </a:r>
            <a:r>
              <a:rPr sz="1200" dirty="0">
                <a:latin typeface="Times New Roman"/>
                <a:cs typeface="Times New Roman"/>
              </a:rPr>
              <a:t>)	</a:t>
            </a:r>
            <a:r>
              <a:rPr sz="1200" spc="-15" dirty="0">
                <a:latin typeface="Times New Roman"/>
                <a:cs typeface="Times New Roman"/>
              </a:rPr>
              <a:t>в</a:t>
            </a:r>
            <a:r>
              <a:rPr sz="1200" dirty="0">
                <a:latin typeface="Times New Roman"/>
                <a:cs typeface="Times New Roman"/>
              </a:rPr>
              <a:t>оз</a:t>
            </a:r>
            <a:r>
              <a:rPr sz="1200" spc="-10" dirty="0">
                <a:latin typeface="Times New Roman"/>
                <a:cs typeface="Times New Roman"/>
              </a:rPr>
              <a:t>н</a:t>
            </a:r>
            <a:r>
              <a:rPr sz="1200" dirty="0">
                <a:latin typeface="Times New Roman"/>
                <a:cs typeface="Times New Roman"/>
              </a:rPr>
              <a:t>и</a:t>
            </a:r>
            <a:r>
              <a:rPr sz="1200" spc="-10" dirty="0">
                <a:latin typeface="Times New Roman"/>
                <a:cs typeface="Times New Roman"/>
              </a:rPr>
              <a:t>к</a:t>
            </a: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ю</a:t>
            </a:r>
            <a:r>
              <a:rPr sz="1200" spc="-5" dirty="0">
                <a:latin typeface="Times New Roman"/>
                <a:cs typeface="Times New Roman"/>
              </a:rPr>
              <a:t>щ</a:t>
            </a:r>
            <a:r>
              <a:rPr sz="1200" spc="-10" dirty="0">
                <a:latin typeface="Times New Roman"/>
                <a:cs typeface="Times New Roman"/>
              </a:rPr>
              <a:t>и</a:t>
            </a:r>
            <a:r>
              <a:rPr sz="1200" dirty="0">
                <a:latin typeface="Times New Roman"/>
                <a:cs typeface="Times New Roman"/>
              </a:rPr>
              <a:t>х	в	</a:t>
            </a:r>
            <a:r>
              <a:rPr sz="1200" spc="-5" dirty="0">
                <a:latin typeface="Times New Roman"/>
                <a:cs typeface="Times New Roman"/>
              </a:rPr>
              <a:t>с</a:t>
            </a:r>
            <a:r>
              <a:rPr sz="1200" spc="-15" dirty="0">
                <a:latin typeface="Times New Roman"/>
                <a:cs typeface="Times New Roman"/>
              </a:rPr>
              <a:t>в</a:t>
            </a:r>
            <a:r>
              <a:rPr sz="1200" dirty="0">
                <a:latin typeface="Times New Roman"/>
                <a:cs typeface="Times New Roman"/>
              </a:rPr>
              <a:t>язи	с	проц</a:t>
            </a:r>
            <a:r>
              <a:rPr sz="1200" spc="10" dirty="0">
                <a:latin typeface="Times New Roman"/>
                <a:cs typeface="Times New Roman"/>
              </a:rPr>
              <a:t>е</a:t>
            </a:r>
            <a:r>
              <a:rPr sz="1200" spc="-5" dirty="0">
                <a:latin typeface="Times New Roman"/>
                <a:cs typeface="Times New Roman"/>
              </a:rPr>
              <a:t>с</a:t>
            </a:r>
            <a:r>
              <a:rPr sz="1200" spc="0" dirty="0">
                <a:latin typeface="Times New Roman"/>
                <a:cs typeface="Times New Roman"/>
              </a:rPr>
              <a:t>с</a:t>
            </a:r>
            <a:r>
              <a:rPr sz="1200" spc="-40" dirty="0">
                <a:latin typeface="Times New Roman"/>
                <a:cs typeface="Times New Roman"/>
              </a:rPr>
              <a:t>у</a:t>
            </a:r>
            <a:r>
              <a:rPr sz="1200" spc="0" dirty="0">
                <a:latin typeface="Times New Roman"/>
                <a:cs typeface="Times New Roman"/>
              </a:rPr>
              <a:t>а</a:t>
            </a:r>
            <a:r>
              <a:rPr sz="1200" spc="5" dirty="0">
                <a:latin typeface="Times New Roman"/>
                <a:cs typeface="Times New Roman"/>
              </a:rPr>
              <a:t>л</a:t>
            </a:r>
            <a:r>
              <a:rPr sz="1200" dirty="0">
                <a:latin typeface="Times New Roman"/>
                <a:cs typeface="Times New Roman"/>
              </a:rPr>
              <a:t>ьны</a:t>
            </a:r>
            <a:r>
              <a:rPr sz="1200" spc="-10" dirty="0">
                <a:latin typeface="Times New Roman"/>
                <a:cs typeface="Times New Roman"/>
              </a:rPr>
              <a:t>м</a:t>
            </a:r>
            <a:r>
              <a:rPr sz="1200" dirty="0">
                <a:latin typeface="Times New Roman"/>
                <a:cs typeface="Times New Roman"/>
              </a:rPr>
              <a:t>и	и</a:t>
            </a:r>
            <a:r>
              <a:rPr sz="1200" spc="-20" dirty="0">
                <a:latin typeface="Times New Roman"/>
                <a:cs typeface="Times New Roman"/>
              </a:rPr>
              <a:t>з</a:t>
            </a:r>
            <a:r>
              <a:rPr sz="1200" dirty="0">
                <a:latin typeface="Times New Roman"/>
                <a:cs typeface="Times New Roman"/>
              </a:rPr>
              <a:t>д</a:t>
            </a:r>
            <a:r>
              <a:rPr sz="1200" spc="-5" dirty="0">
                <a:latin typeface="Times New Roman"/>
                <a:cs typeface="Times New Roman"/>
              </a:rPr>
              <a:t>е</a:t>
            </a:r>
            <a:r>
              <a:rPr sz="1200" dirty="0">
                <a:latin typeface="Times New Roman"/>
                <a:cs typeface="Times New Roman"/>
              </a:rPr>
              <a:t>рж</a:t>
            </a:r>
            <a:r>
              <a:rPr sz="1200" spc="-10" dirty="0">
                <a:latin typeface="Times New Roman"/>
                <a:cs typeface="Times New Roman"/>
              </a:rPr>
              <a:t>к</a:t>
            </a:r>
            <a:r>
              <a:rPr sz="1200" spc="-5" dirty="0">
                <a:latin typeface="Times New Roman"/>
                <a:cs typeface="Times New Roman"/>
              </a:rPr>
              <a:t>ам</a:t>
            </a:r>
            <a:r>
              <a:rPr sz="1200" dirty="0">
                <a:latin typeface="Times New Roman"/>
                <a:cs typeface="Times New Roman"/>
              </a:rPr>
              <a:t>и,  </a:t>
            </a:r>
            <a:r>
              <a:rPr sz="1200" spc="-5" dirty="0">
                <a:latin typeface="Times New Roman"/>
                <a:cs typeface="Times New Roman"/>
              </a:rPr>
              <a:t>связанными </a:t>
            </a:r>
            <a:r>
              <a:rPr sz="1200" dirty="0">
                <a:latin typeface="Times New Roman"/>
                <a:cs typeface="Times New Roman"/>
              </a:rPr>
              <a:t>с </a:t>
            </a:r>
            <a:r>
              <a:rPr sz="1200" spc="-10" dirty="0">
                <a:latin typeface="Times New Roman"/>
                <a:cs typeface="Times New Roman"/>
              </a:rPr>
              <a:t>производством </a:t>
            </a:r>
            <a:r>
              <a:rPr sz="1200" dirty="0">
                <a:latin typeface="Times New Roman"/>
                <a:cs typeface="Times New Roman"/>
              </a:rPr>
              <a:t>по </a:t>
            </a:r>
            <a:r>
              <a:rPr sz="1200" spc="-15" dirty="0">
                <a:latin typeface="Times New Roman"/>
                <a:cs typeface="Times New Roman"/>
              </a:rPr>
              <a:t>уголовному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делу, </a:t>
            </a:r>
            <a:r>
              <a:rPr sz="1200" spc="-5" dirty="0">
                <a:latin typeface="Times New Roman"/>
                <a:cs typeface="Times New Roman"/>
              </a:rPr>
              <a:t>издержками,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41850" y="4206621"/>
            <a:ext cx="4421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29665" algn="l"/>
                <a:tab pos="1531620" algn="l"/>
                <a:tab pos="2859405" algn="l"/>
                <a:tab pos="4081779" algn="l"/>
              </a:tabLst>
            </a:pPr>
            <a:r>
              <a:rPr sz="1200" spc="-5" dirty="0">
                <a:latin typeface="Times New Roman"/>
                <a:cs typeface="Times New Roman"/>
              </a:rPr>
              <a:t>с</a:t>
            </a:r>
            <a:r>
              <a:rPr sz="1200" spc="-15" dirty="0">
                <a:latin typeface="Times New Roman"/>
                <a:cs typeface="Times New Roman"/>
              </a:rPr>
              <a:t>в</a:t>
            </a:r>
            <a:r>
              <a:rPr sz="1200" dirty="0">
                <a:latin typeface="Times New Roman"/>
                <a:cs typeface="Times New Roman"/>
              </a:rPr>
              <a:t>яз</a:t>
            </a: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нны</a:t>
            </a:r>
            <a:r>
              <a:rPr sz="1200" spc="-10" dirty="0">
                <a:latin typeface="Times New Roman"/>
                <a:cs typeface="Times New Roman"/>
              </a:rPr>
              <a:t>м</a:t>
            </a:r>
            <a:r>
              <a:rPr sz="1200" dirty="0">
                <a:latin typeface="Times New Roman"/>
                <a:cs typeface="Times New Roman"/>
              </a:rPr>
              <a:t>и	с	р</a:t>
            </a:r>
            <a:r>
              <a:rPr sz="1200" spc="0" dirty="0">
                <a:latin typeface="Times New Roman"/>
                <a:cs typeface="Times New Roman"/>
              </a:rPr>
              <a:t>а</a:t>
            </a:r>
            <a:r>
              <a:rPr sz="1200" spc="-5" dirty="0">
                <a:latin typeface="Times New Roman"/>
                <a:cs typeface="Times New Roman"/>
              </a:rPr>
              <a:t>с</a:t>
            </a:r>
            <a:r>
              <a:rPr sz="1200" spc="0" dirty="0">
                <a:latin typeface="Times New Roman"/>
                <a:cs typeface="Times New Roman"/>
              </a:rPr>
              <a:t>с</a:t>
            </a:r>
            <a:r>
              <a:rPr sz="1200" spc="-5" dirty="0">
                <a:latin typeface="Times New Roman"/>
                <a:cs typeface="Times New Roman"/>
              </a:rPr>
              <a:t>м</a:t>
            </a:r>
            <a:r>
              <a:rPr sz="1200" spc="-15" dirty="0">
                <a:latin typeface="Times New Roman"/>
                <a:cs typeface="Times New Roman"/>
              </a:rPr>
              <a:t>о</a:t>
            </a:r>
            <a:r>
              <a:rPr sz="1200" spc="5" dirty="0">
                <a:latin typeface="Times New Roman"/>
                <a:cs typeface="Times New Roman"/>
              </a:rPr>
              <a:t>т</a:t>
            </a:r>
            <a:r>
              <a:rPr sz="1200" dirty="0">
                <a:latin typeface="Times New Roman"/>
                <a:cs typeface="Times New Roman"/>
              </a:rPr>
              <a:t>р</a:t>
            </a:r>
            <a:r>
              <a:rPr sz="1200" spc="-5" dirty="0">
                <a:latin typeface="Times New Roman"/>
                <a:cs typeface="Times New Roman"/>
              </a:rPr>
              <a:t>е</a:t>
            </a:r>
            <a:r>
              <a:rPr sz="1200" dirty="0">
                <a:latin typeface="Times New Roman"/>
                <a:cs typeface="Times New Roman"/>
              </a:rPr>
              <a:t>ни</a:t>
            </a:r>
            <a:r>
              <a:rPr sz="1200" spc="-5" dirty="0">
                <a:latin typeface="Times New Roman"/>
                <a:cs typeface="Times New Roman"/>
              </a:rPr>
              <a:t>е</a:t>
            </a:r>
            <a:r>
              <a:rPr sz="1200" dirty="0">
                <a:latin typeface="Times New Roman"/>
                <a:cs typeface="Times New Roman"/>
              </a:rPr>
              <a:t>м	</a:t>
            </a:r>
            <a:r>
              <a:rPr sz="1200" spc="-5" dirty="0">
                <a:latin typeface="Times New Roman"/>
                <a:cs typeface="Times New Roman"/>
              </a:rPr>
              <a:t>гр</a:t>
            </a:r>
            <a:r>
              <a:rPr sz="1200" spc="0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жд</a:t>
            </a: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dirty="0">
                <a:latin typeface="Times New Roman"/>
                <a:cs typeface="Times New Roman"/>
              </a:rPr>
              <a:t>н</a:t>
            </a:r>
            <a:r>
              <a:rPr sz="1200" spc="-5" dirty="0">
                <a:latin typeface="Times New Roman"/>
                <a:cs typeface="Times New Roman"/>
              </a:rPr>
              <a:t>с</a:t>
            </a:r>
            <a:r>
              <a:rPr sz="1200" spc="-55" dirty="0">
                <a:latin typeface="Times New Roman"/>
                <a:cs typeface="Times New Roman"/>
              </a:rPr>
              <a:t>к</a:t>
            </a:r>
            <a:r>
              <a:rPr sz="1200" dirty="0">
                <a:latin typeface="Times New Roman"/>
                <a:cs typeface="Times New Roman"/>
              </a:rPr>
              <a:t>о</a:t>
            </a:r>
            <a:r>
              <a:rPr sz="1200" spc="-25" dirty="0">
                <a:latin typeface="Times New Roman"/>
                <a:cs typeface="Times New Roman"/>
              </a:rPr>
              <a:t>г</a:t>
            </a:r>
            <a:r>
              <a:rPr sz="1200" dirty="0">
                <a:latin typeface="Times New Roman"/>
                <a:cs typeface="Times New Roman"/>
              </a:rPr>
              <a:t>о	д</a:t>
            </a:r>
            <a:r>
              <a:rPr sz="1200" spc="-5" dirty="0">
                <a:latin typeface="Times New Roman"/>
                <a:cs typeface="Times New Roman"/>
              </a:rPr>
              <a:t>ела</a:t>
            </a:r>
            <a:r>
              <a:rPr sz="1200" dirty="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41850" y="4389882"/>
            <a:ext cx="4423410" cy="2403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imes New Roman"/>
                <a:cs typeface="Times New Roman"/>
              </a:rPr>
              <a:t>административного </a:t>
            </a:r>
            <a:r>
              <a:rPr sz="1200" spc="-5" dirty="0">
                <a:latin typeface="Times New Roman"/>
                <a:cs typeface="Times New Roman"/>
              </a:rPr>
              <a:t>дела, </a:t>
            </a:r>
            <a:r>
              <a:rPr sz="1200" u="sng" dirty="0">
                <a:latin typeface="Times New Roman"/>
                <a:cs typeface="Times New Roman"/>
              </a:rPr>
              <a:t>дела по </a:t>
            </a:r>
            <a:r>
              <a:rPr sz="1200" u="sng" spc="-15" dirty="0">
                <a:latin typeface="Times New Roman"/>
                <a:cs typeface="Times New Roman"/>
              </a:rPr>
              <a:t>экономическому </a:t>
            </a:r>
            <a:r>
              <a:rPr sz="1200" u="sng" spc="-25" dirty="0">
                <a:latin typeface="Times New Roman"/>
                <a:cs typeface="Times New Roman"/>
              </a:rPr>
              <a:t>спору, 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выполнением требований </a:t>
            </a:r>
            <a:r>
              <a:rPr sz="1200" spc="-15" dirty="0">
                <a:latin typeface="Times New Roman"/>
                <a:cs typeface="Times New Roman"/>
              </a:rPr>
              <a:t>Конституционного </a:t>
            </a:r>
            <a:r>
              <a:rPr sz="1200" spc="-30" dirty="0">
                <a:latin typeface="Times New Roman"/>
                <a:cs typeface="Times New Roman"/>
              </a:rPr>
              <a:t>Суда </a:t>
            </a:r>
            <a:r>
              <a:rPr sz="1200" spc="-10" dirty="0">
                <a:latin typeface="Times New Roman"/>
                <a:cs typeface="Times New Roman"/>
              </a:rPr>
              <a:t>Российской  </a:t>
            </a:r>
            <a:r>
              <a:rPr sz="1200" spc="-5" dirty="0">
                <a:latin typeface="Times New Roman"/>
                <a:cs typeface="Times New Roman"/>
              </a:rPr>
              <a:t>Федерации, </a:t>
            </a:r>
            <a:r>
              <a:rPr sz="1200" u="sng" dirty="0">
                <a:latin typeface="Times New Roman"/>
                <a:cs typeface="Times New Roman"/>
              </a:rPr>
              <a:t>а </a:t>
            </a:r>
            <a:r>
              <a:rPr sz="1200" u="sng" spc="-5" dirty="0">
                <a:latin typeface="Times New Roman"/>
                <a:cs typeface="Times New Roman"/>
              </a:rPr>
              <a:t>также </a:t>
            </a:r>
            <a:r>
              <a:rPr sz="1200" u="sng" dirty="0">
                <a:latin typeface="Times New Roman"/>
                <a:cs typeface="Times New Roman"/>
              </a:rPr>
              <a:t>при </a:t>
            </a:r>
            <a:r>
              <a:rPr sz="1200" u="sng" spc="-5" dirty="0">
                <a:latin typeface="Times New Roman"/>
                <a:cs typeface="Times New Roman"/>
              </a:rPr>
              <a:t>представлении </a:t>
            </a:r>
            <a:r>
              <a:rPr sz="1200" u="sng" dirty="0">
                <a:latin typeface="Times New Roman"/>
                <a:cs typeface="Times New Roman"/>
              </a:rPr>
              <a:t>в </a:t>
            </a:r>
            <a:r>
              <a:rPr sz="1200" u="sng" spc="-5" dirty="0">
                <a:latin typeface="Times New Roman"/>
                <a:cs typeface="Times New Roman"/>
              </a:rPr>
              <a:t>соответствии </a:t>
            </a:r>
            <a:r>
              <a:rPr sz="1200" u="sng" dirty="0">
                <a:latin typeface="Times New Roman"/>
                <a:cs typeface="Times New Roman"/>
              </a:rPr>
              <a:t>с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u="sng" spc="-15" dirty="0">
                <a:latin typeface="Times New Roman"/>
                <a:cs typeface="Times New Roman"/>
              </a:rPr>
              <a:t>законодательством </a:t>
            </a:r>
            <a:r>
              <a:rPr sz="1200" u="sng" spc="-10" dirty="0">
                <a:latin typeface="Times New Roman"/>
                <a:cs typeface="Times New Roman"/>
              </a:rPr>
              <a:t>Российской </a:t>
            </a:r>
            <a:r>
              <a:rPr sz="1200" u="sng" spc="-5" dirty="0">
                <a:latin typeface="Times New Roman"/>
                <a:cs typeface="Times New Roman"/>
              </a:rPr>
              <a:t>Федерации </a:t>
            </a:r>
            <a:r>
              <a:rPr sz="1200" u="sng" dirty="0">
                <a:latin typeface="Times New Roman"/>
                <a:cs typeface="Times New Roman"/>
              </a:rPr>
              <a:t>о </a:t>
            </a:r>
            <a:r>
              <a:rPr sz="1200" u="sng" spc="-5" dirty="0">
                <a:latin typeface="Times New Roman"/>
                <a:cs typeface="Times New Roman"/>
              </a:rPr>
              <a:t>несостоятельности 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u="sng" spc="-5" dirty="0">
                <a:latin typeface="Times New Roman"/>
                <a:cs typeface="Times New Roman"/>
              </a:rPr>
              <a:t>(банкротстве) </a:t>
            </a:r>
            <a:r>
              <a:rPr sz="1200" u="sng" dirty="0">
                <a:latin typeface="Times New Roman"/>
                <a:cs typeface="Times New Roman"/>
              </a:rPr>
              <a:t>интересов </a:t>
            </a:r>
            <a:r>
              <a:rPr sz="1200" u="sng" spc="-10" dirty="0">
                <a:latin typeface="Times New Roman"/>
                <a:cs typeface="Times New Roman"/>
              </a:rPr>
              <a:t>Российской </a:t>
            </a:r>
            <a:r>
              <a:rPr sz="1200" u="sng" spc="-5" dirty="0">
                <a:latin typeface="Times New Roman"/>
                <a:cs typeface="Times New Roman"/>
              </a:rPr>
              <a:t>Федерации </a:t>
            </a:r>
            <a:r>
              <a:rPr sz="1200" u="sng" dirty="0">
                <a:latin typeface="Times New Roman"/>
                <a:cs typeface="Times New Roman"/>
              </a:rPr>
              <a:t>по </a:t>
            </a:r>
            <a:r>
              <a:rPr sz="1200" u="sng" spc="-10" dirty="0">
                <a:latin typeface="Times New Roman"/>
                <a:cs typeface="Times New Roman"/>
              </a:rPr>
              <a:t>обязательным 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u="sng" spc="-10" dirty="0">
                <a:latin typeface="Times New Roman"/>
                <a:cs typeface="Times New Roman"/>
              </a:rPr>
              <a:t>платежам </a:t>
            </a:r>
            <a:r>
              <a:rPr sz="1200" u="sng" dirty="0">
                <a:latin typeface="Times New Roman"/>
                <a:cs typeface="Times New Roman"/>
              </a:rPr>
              <a:t>и (или) </a:t>
            </a:r>
            <a:r>
              <a:rPr sz="1200" u="sng" spc="-5" dirty="0">
                <a:latin typeface="Times New Roman"/>
                <a:cs typeface="Times New Roman"/>
              </a:rPr>
              <a:t>денежным</a:t>
            </a:r>
            <a:r>
              <a:rPr sz="1200" u="sng" spc="10" dirty="0">
                <a:latin typeface="Times New Roman"/>
                <a:cs typeface="Times New Roman"/>
              </a:rPr>
              <a:t> </a:t>
            </a:r>
            <a:r>
              <a:rPr sz="1200" u="sng" spc="-10" dirty="0">
                <a:latin typeface="Times New Roman"/>
                <a:cs typeface="Times New Roman"/>
              </a:rPr>
              <a:t>обязательствам</a:t>
            </a:r>
            <a:r>
              <a:rPr sz="1200" spc="-10" dirty="0">
                <a:latin typeface="Times New Roman"/>
                <a:cs typeface="Times New Roman"/>
              </a:rPr>
              <a:t>;</a:t>
            </a:r>
            <a:endParaRPr sz="1200">
              <a:latin typeface="Times New Roman"/>
              <a:cs typeface="Times New Roman"/>
            </a:endParaRPr>
          </a:p>
          <a:p>
            <a:pPr marL="12700" marR="5080" indent="114300" algn="just">
              <a:lnSpc>
                <a:spcPct val="100000"/>
              </a:lnSpc>
            </a:pPr>
            <a:r>
              <a:rPr sz="1200" dirty="0">
                <a:latin typeface="Times New Roman"/>
                <a:cs typeface="Times New Roman"/>
              </a:rPr>
              <a:t>л) </a:t>
            </a:r>
            <a:r>
              <a:rPr sz="1200" u="sng" dirty="0">
                <a:latin typeface="Times New Roman"/>
                <a:cs typeface="Times New Roman"/>
              </a:rPr>
              <a:t>при </a:t>
            </a:r>
            <a:r>
              <a:rPr sz="1200" u="sng" spc="-5" dirty="0">
                <a:latin typeface="Times New Roman"/>
                <a:cs typeface="Times New Roman"/>
              </a:rPr>
              <a:t>осуществлении </a:t>
            </a:r>
            <a:r>
              <a:rPr sz="1200" u="sng" spc="-10" dirty="0">
                <a:latin typeface="Times New Roman"/>
                <a:cs typeface="Times New Roman"/>
              </a:rPr>
              <a:t>закупок </a:t>
            </a:r>
            <a:r>
              <a:rPr sz="1200" u="sng" dirty="0">
                <a:latin typeface="Times New Roman"/>
                <a:cs typeface="Times New Roman"/>
              </a:rPr>
              <a:t>за </a:t>
            </a:r>
            <a:r>
              <a:rPr sz="1200" u="sng" spc="-5" dirty="0">
                <a:latin typeface="Times New Roman"/>
                <a:cs typeface="Times New Roman"/>
              </a:rPr>
              <a:t>пределами </a:t>
            </a:r>
            <a:r>
              <a:rPr sz="1200" u="sng" spc="-10" dirty="0">
                <a:latin typeface="Times New Roman"/>
                <a:cs typeface="Times New Roman"/>
              </a:rPr>
              <a:t>Российской 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u="sng" spc="-5" dirty="0">
                <a:latin typeface="Times New Roman"/>
                <a:cs typeface="Times New Roman"/>
              </a:rPr>
              <a:t>Федерации;</a:t>
            </a:r>
            <a:endParaRPr sz="1200">
              <a:latin typeface="Times New Roman"/>
              <a:cs typeface="Times New Roman"/>
            </a:endParaRPr>
          </a:p>
          <a:p>
            <a:pPr marL="12700" marR="5715" indent="114300" algn="just">
              <a:lnSpc>
                <a:spcPct val="100000"/>
              </a:lnSpc>
            </a:pPr>
            <a:r>
              <a:rPr sz="1200" spc="-5" dirty="0">
                <a:latin typeface="Times New Roman"/>
                <a:cs typeface="Times New Roman"/>
              </a:rPr>
              <a:t>м) </a:t>
            </a:r>
            <a:r>
              <a:rPr sz="1200" dirty="0">
                <a:latin typeface="Times New Roman"/>
                <a:cs typeface="Times New Roman"/>
              </a:rPr>
              <a:t>в </a:t>
            </a:r>
            <a:r>
              <a:rPr sz="1200" spc="-5" dirty="0">
                <a:latin typeface="Times New Roman"/>
                <a:cs typeface="Times New Roman"/>
              </a:rPr>
              <a:t>размере, </a:t>
            </a:r>
            <a:r>
              <a:rPr sz="1200" dirty="0">
                <a:latin typeface="Times New Roman"/>
                <a:cs typeface="Times New Roman"/>
              </a:rPr>
              <a:t>не </a:t>
            </a:r>
            <a:r>
              <a:rPr sz="1200" spc="-5" dirty="0">
                <a:latin typeface="Times New Roman"/>
                <a:cs typeface="Times New Roman"/>
              </a:rPr>
              <a:t>превышающем </a:t>
            </a:r>
            <a:r>
              <a:rPr sz="1200" dirty="0">
                <a:latin typeface="Times New Roman"/>
                <a:cs typeface="Times New Roman"/>
              </a:rPr>
              <a:t>10 </a:t>
            </a:r>
            <a:r>
              <a:rPr sz="1200" spc="-5" dirty="0">
                <a:latin typeface="Times New Roman"/>
                <a:cs typeface="Times New Roman"/>
              </a:rPr>
              <a:t>процентов общей </a:t>
            </a:r>
            <a:r>
              <a:rPr sz="1200" spc="-10" dirty="0">
                <a:latin typeface="Times New Roman"/>
                <a:cs typeface="Times New Roman"/>
              </a:rPr>
              <a:t>суммы </a:t>
            </a:r>
            <a:r>
              <a:rPr sz="1200" dirty="0">
                <a:latin typeface="Times New Roman"/>
                <a:cs typeface="Times New Roman"/>
              </a:rPr>
              <a:t>не  </a:t>
            </a:r>
            <a:r>
              <a:rPr sz="1200" spc="-10" dirty="0">
                <a:latin typeface="Times New Roman"/>
                <a:cs typeface="Times New Roman"/>
              </a:rPr>
              <a:t>использованных </a:t>
            </a:r>
            <a:r>
              <a:rPr sz="1200" dirty="0">
                <a:latin typeface="Times New Roman"/>
                <a:cs typeface="Times New Roman"/>
              </a:rPr>
              <a:t>по </a:t>
            </a:r>
            <a:r>
              <a:rPr sz="1200" spc="-5" dirty="0">
                <a:latin typeface="Times New Roman"/>
                <a:cs typeface="Times New Roman"/>
              </a:rPr>
              <a:t>состоянию </a:t>
            </a:r>
            <a:r>
              <a:rPr sz="1200" dirty="0">
                <a:latin typeface="Times New Roman"/>
                <a:cs typeface="Times New Roman"/>
              </a:rPr>
              <a:t>по </a:t>
            </a:r>
            <a:r>
              <a:rPr sz="1200" spc="-5" dirty="0">
                <a:latin typeface="Times New Roman"/>
                <a:cs typeface="Times New Roman"/>
              </a:rPr>
              <a:t>состоянию </a:t>
            </a:r>
            <a:r>
              <a:rPr sz="1200" dirty="0">
                <a:latin typeface="Times New Roman"/>
                <a:cs typeface="Times New Roman"/>
              </a:rPr>
              <a:t>на </a:t>
            </a:r>
            <a:r>
              <a:rPr sz="1200" spc="-40" dirty="0">
                <a:latin typeface="Times New Roman"/>
                <a:cs typeface="Times New Roman"/>
              </a:rPr>
              <a:t>дату,  </a:t>
            </a:r>
            <a:r>
              <a:rPr sz="1200" spc="-5" dirty="0">
                <a:latin typeface="Times New Roman"/>
                <a:cs typeface="Times New Roman"/>
              </a:rPr>
              <a:t>предусмотренную </a:t>
            </a:r>
            <a:r>
              <a:rPr sz="1200" spc="-10" dirty="0">
                <a:latin typeface="Times New Roman"/>
                <a:cs typeface="Times New Roman"/>
              </a:rPr>
              <a:t>пунктом </a:t>
            </a:r>
            <a:r>
              <a:rPr sz="1200" dirty="0">
                <a:latin typeface="Times New Roman"/>
                <a:cs typeface="Times New Roman"/>
              </a:rPr>
              <a:t>8 </a:t>
            </a:r>
            <a:r>
              <a:rPr sz="1200" spc="-10" dirty="0">
                <a:latin typeface="Times New Roman"/>
                <a:cs typeface="Times New Roman"/>
              </a:rPr>
              <a:t>настоящего </a:t>
            </a:r>
            <a:r>
              <a:rPr sz="1200" spc="-15" dirty="0">
                <a:latin typeface="Times New Roman"/>
                <a:cs typeface="Times New Roman"/>
              </a:rPr>
              <a:t>Положен, </a:t>
            </a:r>
            <a:r>
              <a:rPr sz="1200" spc="-10" dirty="0">
                <a:latin typeface="Times New Roman"/>
                <a:cs typeface="Times New Roman"/>
              </a:rPr>
              <a:t>доведенных  ПБС </a:t>
            </a:r>
            <a:r>
              <a:rPr sz="1200" spc="-5" dirty="0">
                <a:latin typeface="Times New Roman"/>
                <a:cs typeface="Times New Roman"/>
              </a:rPr>
              <a:t>лимитов </a:t>
            </a:r>
            <a:r>
              <a:rPr sz="1200" spc="-15" dirty="0">
                <a:latin typeface="Times New Roman"/>
                <a:cs typeface="Times New Roman"/>
              </a:rPr>
              <a:t>бюджетных </a:t>
            </a:r>
            <a:r>
              <a:rPr sz="1200" spc="-10" dirty="0">
                <a:latin typeface="Times New Roman"/>
                <a:cs typeface="Times New Roman"/>
              </a:rPr>
              <a:t>обязательств </a:t>
            </a:r>
            <a:r>
              <a:rPr sz="1200" dirty="0">
                <a:latin typeface="Times New Roman"/>
                <a:cs typeface="Times New Roman"/>
              </a:rPr>
              <a:t>на осуществление </a:t>
            </a:r>
            <a:r>
              <a:rPr sz="1200" spc="-10" dirty="0">
                <a:latin typeface="Times New Roman"/>
                <a:cs typeface="Times New Roman"/>
              </a:rPr>
              <a:t>закупок  </a:t>
            </a:r>
            <a:r>
              <a:rPr sz="1200" spc="-5" dirty="0">
                <a:latin typeface="Times New Roman"/>
                <a:cs typeface="Times New Roman"/>
              </a:rPr>
              <a:t>товаров, </a:t>
            </a:r>
            <a:r>
              <a:rPr sz="1200" spc="-20" dirty="0">
                <a:latin typeface="Times New Roman"/>
                <a:cs typeface="Times New Roman"/>
              </a:rPr>
              <a:t>работ, </a:t>
            </a:r>
            <a:r>
              <a:rPr sz="1200" spc="-35" dirty="0">
                <a:latin typeface="Times New Roman"/>
                <a:cs typeface="Times New Roman"/>
              </a:rPr>
              <a:t>услуг.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24" name="Picture 5">
            <a:extLst>
              <a:ext uri="{FF2B5EF4-FFF2-40B4-BE49-F238E27FC236}">
                <a16:creationId xmlns:a16="http://schemas.microsoft.com/office/drawing/2014/main" id="{536B4012-1278-408D-9B4E-266D69E21C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709"/>
            <a:ext cx="9144000" cy="796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77E03D4F-DBA6-47CE-8F31-3CE9A4E57A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368"/>
            <a:ext cx="91440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Республике Карелия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96630" y="178435"/>
            <a:ext cx="30226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70" dirty="0">
                <a:solidFill>
                  <a:srgbClr val="DEAA46"/>
                </a:solidFill>
                <a:latin typeface="Arial"/>
                <a:cs typeface="Arial"/>
              </a:rPr>
              <a:t>11</a:t>
            </a:r>
            <a:endParaRPr sz="220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5211" y="1148841"/>
          <a:ext cx="9053195" cy="56400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53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marL="59499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Представление информации, приостановление, отмена приостановления, отзыв</a:t>
                      </a:r>
                      <a:r>
                        <a:rPr sz="1600" b="1" spc="23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ЛБО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795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040">
                <a:tc>
                  <a:txBody>
                    <a:bodyPr/>
                    <a:lstStyle/>
                    <a:p>
                      <a:pPr marL="3644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п. 9 (1 июня)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Федеральное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казначейство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осуществляет: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97790" marR="75565" indent="88265" algn="just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Times New Roman"/>
                        <a:buChar char="-"/>
                        <a:tabLst>
                          <a:tab pos="349885" algn="l"/>
                        </a:tabLst>
                      </a:pPr>
                      <a:r>
                        <a:rPr sz="14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не позднее 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 июня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тек.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фин. 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года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приостановление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операций по санкционированию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оплаты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денежных 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обязательств получателя бюджетных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средств за счет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ЛБО,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определенных 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пунктом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6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Положения,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также операций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доведению 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(отзыву)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главными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распорядителями (распорядителями) средств федерального 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бюджета,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указанных 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ЛБО;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97790" marR="76200" indent="88265" algn="just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Times New Roman"/>
                        <a:buChar char="-"/>
                        <a:tabLst>
                          <a:tab pos="378460" algn="l"/>
                        </a:tabLst>
                      </a:pPr>
                      <a:r>
                        <a:rPr sz="14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начиная 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 3 июня, </a:t>
                      </a:r>
                      <a:r>
                        <a:rPr sz="14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но не позднее 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 июня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тек.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фин. 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года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отмену приостановления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операций, на основании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информации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решениях Президента 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Российской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Федерации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или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решениях Правительства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Российской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Федерации  (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подпункт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«а»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пункта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) и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информации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 ГК, попадающих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под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исключения (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подпункт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«б»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пункта</a:t>
                      </a:r>
                      <a:r>
                        <a:rPr sz="1400" i="1" spc="-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);</a:t>
                      </a:r>
                    </a:p>
                    <a:p>
                      <a:pPr marL="97790" marR="75565" indent="43815" algn="just">
                        <a:lnSpc>
                          <a:spcPct val="10000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14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не позднее 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10 июня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тек.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фин. 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года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отзыв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ЛБО,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операции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которым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приостановлены,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 исключением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ЛБО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попадающих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под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исключения.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4405">
                <a:tc>
                  <a:txBody>
                    <a:bodyPr/>
                    <a:lstStyle/>
                    <a:p>
                      <a:pPr marL="3200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п. 12 (1 </a:t>
                      </a:r>
                      <a:r>
                        <a:rPr sz="14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октября)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Федеральное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казначейство</a:t>
                      </a:r>
                      <a:r>
                        <a:rPr sz="14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осуществляет: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7790" marR="75565" indent="43815" algn="just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14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не позднее 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 </a:t>
                      </a:r>
                      <a:r>
                        <a:rPr sz="14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октября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тек. фин. 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года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приостановление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операций по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постановке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учет БО ПБС,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также  операций по доведению 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(отзыву)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главными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распорядителями (распорядителями) средств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федерального 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бюджета 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ЛБО;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7790" marR="75565" algn="just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Times New Roman"/>
                        <a:buChar char="-"/>
                        <a:tabLst>
                          <a:tab pos="252095" algn="l"/>
                        </a:tabLst>
                      </a:pPr>
                      <a:r>
                        <a:rPr sz="14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начиная 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 3 </a:t>
                      </a:r>
                      <a:r>
                        <a:rPr sz="14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октября, но не позднее 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 </a:t>
                      </a:r>
                      <a:r>
                        <a:rPr sz="14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октября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тек. фин. 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года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отмену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приостановления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операций, на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основании  информации</a:t>
                      </a:r>
                      <a:r>
                        <a:rPr sz="1400" spc="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решениях</a:t>
                      </a:r>
                      <a:r>
                        <a:rPr sz="1400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Президента</a:t>
                      </a:r>
                      <a:r>
                        <a:rPr sz="1400" spc="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Российской</a:t>
                      </a:r>
                      <a:r>
                        <a:rPr sz="1400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Федерации</a:t>
                      </a:r>
                      <a:r>
                        <a:rPr sz="1400" spc="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400" spc="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Правительства</a:t>
                      </a:r>
                      <a:r>
                        <a:rPr sz="1400" spc="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Российской</a:t>
                      </a:r>
                      <a:r>
                        <a:rPr sz="1400" spc="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Федерации</a:t>
                      </a:r>
                      <a:r>
                        <a:rPr sz="1400" spc="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подпункт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7790" marR="77470" algn="just">
                        <a:lnSpc>
                          <a:spcPct val="100000"/>
                        </a:lnSpc>
                      </a:pP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«а» пункта </a:t>
                      </a:r>
                      <a:r>
                        <a:rPr sz="1400" i="1" spc="-30" dirty="0">
                          <a:latin typeface="Times New Roman"/>
                          <a:cs typeface="Times New Roman"/>
                        </a:rPr>
                        <a:t>11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),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информации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 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бюджетных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обязательствах,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попадающих 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под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исключения (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подпункты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«б»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«м»  пункта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25" dirty="0">
                          <a:latin typeface="Times New Roman"/>
                          <a:cs typeface="Times New Roman"/>
                        </a:rPr>
                        <a:t>11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);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7790" marR="74295" algn="just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Times New Roman"/>
                        <a:buChar char="-"/>
                        <a:tabLst>
                          <a:tab pos="317500" algn="l"/>
                        </a:tabLst>
                      </a:pPr>
                      <a:r>
                        <a:rPr sz="14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не позднее 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10 </a:t>
                      </a:r>
                      <a:r>
                        <a:rPr sz="14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октября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тек.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фин. 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года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отзыв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ЛБО,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операции по 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которым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приостановлены,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за исключением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ЛБО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попадающих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под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исключения.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5344">
                <a:tc>
                  <a:txBody>
                    <a:bodyPr/>
                    <a:lstStyle/>
                    <a:p>
                      <a:pPr marL="97790" marR="75565" indent="88265" algn="just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Приостановление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(отмена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приостановления) осуществления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операций, отзыв лимитов 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бюджетных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обязательств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направление информации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соответствии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пунктами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9 и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12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Положения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осуществляются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установленном 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Министерством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финансов Российской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Федерации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порядке (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утверждаемом </a:t>
                      </a:r>
                      <a:r>
                        <a:rPr sz="1400" i="1" spc="-5" dirty="0">
                          <a:latin typeface="Times New Roman"/>
                          <a:cs typeface="Times New Roman"/>
                        </a:rPr>
                        <a:t>на постоянной</a:t>
                      </a:r>
                      <a:r>
                        <a:rPr sz="14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основе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.</a:t>
                      </a: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Picture 5">
            <a:extLst>
              <a:ext uri="{FF2B5EF4-FFF2-40B4-BE49-F238E27FC236}">
                <a16:creationId xmlns:a16="http://schemas.microsoft.com/office/drawing/2014/main" id="{D6D2BC03-F70E-461F-836D-ABE7F534E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709"/>
            <a:ext cx="9144000" cy="796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3AB6BC8-C77E-464B-9CBA-A2E886A31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368"/>
            <a:ext cx="91440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Республике Карелия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96630" y="178435"/>
            <a:ext cx="33655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DEAA46"/>
                </a:solidFill>
                <a:latin typeface="Arial"/>
                <a:cs typeface="Arial"/>
              </a:rPr>
              <a:t>12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496" y="1227200"/>
            <a:ext cx="9006840" cy="335280"/>
          </a:xfrm>
          <a:custGeom>
            <a:avLst/>
            <a:gdLst/>
            <a:ahLst/>
            <a:cxnLst/>
            <a:rect l="l" t="t" r="r" b="b"/>
            <a:pathLst>
              <a:path w="9006840" h="335280">
                <a:moveTo>
                  <a:pt x="0" y="335279"/>
                </a:moveTo>
                <a:lnTo>
                  <a:pt x="9006840" y="335279"/>
                </a:lnTo>
                <a:lnTo>
                  <a:pt x="9006840" y="0"/>
                </a:lnTo>
                <a:lnTo>
                  <a:pt x="0" y="0"/>
                </a:lnTo>
                <a:lnTo>
                  <a:pt x="0" y="335279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9146" y="1556130"/>
            <a:ext cx="9020175" cy="12700"/>
          </a:xfrm>
          <a:custGeom>
            <a:avLst/>
            <a:gdLst/>
            <a:ahLst/>
            <a:cxnLst/>
            <a:rect l="l" t="t" r="r" b="b"/>
            <a:pathLst>
              <a:path w="9020175" h="12700">
                <a:moveTo>
                  <a:pt x="0" y="12700"/>
                </a:moveTo>
                <a:lnTo>
                  <a:pt x="9019603" y="12700"/>
                </a:lnTo>
                <a:lnTo>
                  <a:pt x="9019603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9146" y="4031360"/>
            <a:ext cx="9020175" cy="0"/>
          </a:xfrm>
          <a:custGeom>
            <a:avLst/>
            <a:gdLst/>
            <a:ahLst/>
            <a:cxnLst/>
            <a:rect l="l" t="t" r="r" b="b"/>
            <a:pathLst>
              <a:path w="9020175">
                <a:moveTo>
                  <a:pt x="0" y="0"/>
                </a:moveTo>
                <a:lnTo>
                  <a:pt x="901960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5496" y="1220850"/>
            <a:ext cx="0" cy="5467350"/>
          </a:xfrm>
          <a:custGeom>
            <a:avLst/>
            <a:gdLst/>
            <a:ahLst/>
            <a:cxnLst/>
            <a:rect l="l" t="t" r="r" b="b"/>
            <a:pathLst>
              <a:path h="5467350">
                <a:moveTo>
                  <a:pt x="0" y="0"/>
                </a:moveTo>
                <a:lnTo>
                  <a:pt x="0" y="546729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042400" y="1220850"/>
            <a:ext cx="0" cy="5467350"/>
          </a:xfrm>
          <a:custGeom>
            <a:avLst/>
            <a:gdLst/>
            <a:ahLst/>
            <a:cxnLst/>
            <a:rect l="l" t="t" r="r" b="b"/>
            <a:pathLst>
              <a:path h="5467350">
                <a:moveTo>
                  <a:pt x="0" y="0"/>
                </a:moveTo>
                <a:lnTo>
                  <a:pt x="0" y="546729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9146" y="1227200"/>
            <a:ext cx="9020175" cy="0"/>
          </a:xfrm>
          <a:custGeom>
            <a:avLst/>
            <a:gdLst/>
            <a:ahLst/>
            <a:cxnLst/>
            <a:rect l="l" t="t" r="r" b="b"/>
            <a:pathLst>
              <a:path w="9020175">
                <a:moveTo>
                  <a:pt x="0" y="0"/>
                </a:moveTo>
                <a:lnTo>
                  <a:pt x="901960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9146" y="6681799"/>
            <a:ext cx="9020175" cy="0"/>
          </a:xfrm>
          <a:custGeom>
            <a:avLst/>
            <a:gdLst/>
            <a:ahLst/>
            <a:cxnLst/>
            <a:rect l="l" t="t" r="r" b="b"/>
            <a:pathLst>
              <a:path w="9020175">
                <a:moveTo>
                  <a:pt x="0" y="0"/>
                </a:moveTo>
                <a:lnTo>
                  <a:pt x="901960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14401" y="1162329"/>
            <a:ext cx="8850630" cy="2830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82415" marR="2486660" indent="-1590040">
              <a:lnSpc>
                <a:spcPct val="1375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Представление информации </a:t>
            </a:r>
            <a:r>
              <a:rPr sz="16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ПБС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и </a:t>
            </a:r>
            <a:r>
              <a:rPr sz="16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ГРБС  </a:t>
            </a:r>
            <a:r>
              <a:rPr sz="16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(1</a:t>
            </a:r>
            <a:r>
              <a:rPr sz="16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июня)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500" b="1" spc="-5" dirty="0">
                <a:latin typeface="Times New Roman"/>
                <a:cs typeface="Times New Roman"/>
              </a:rPr>
              <a:t>ГРБС </a:t>
            </a:r>
            <a:r>
              <a:rPr sz="15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не </a:t>
            </a:r>
            <a:r>
              <a:rPr sz="15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позднее </a:t>
            </a:r>
            <a:r>
              <a:rPr sz="1500" b="1" dirty="0">
                <a:solidFill>
                  <a:srgbClr val="FF0000"/>
                </a:solidFill>
                <a:latin typeface="Times New Roman"/>
                <a:cs typeface="Times New Roman"/>
              </a:rPr>
              <a:t>6 </a:t>
            </a:r>
            <a:r>
              <a:rPr sz="15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июня </a:t>
            </a:r>
            <a:r>
              <a:rPr sz="1500" spc="-5" dirty="0">
                <a:latin typeface="Times New Roman"/>
                <a:cs typeface="Times New Roman"/>
              </a:rPr>
              <a:t>тек. фин. </a:t>
            </a:r>
            <a:r>
              <a:rPr sz="1500" spc="-25" dirty="0">
                <a:latin typeface="Times New Roman"/>
                <a:cs typeface="Times New Roman"/>
              </a:rPr>
              <a:t>года </a:t>
            </a:r>
            <a:r>
              <a:rPr sz="1500" b="1" spc="-10" dirty="0">
                <a:latin typeface="Times New Roman"/>
                <a:cs typeface="Times New Roman"/>
              </a:rPr>
              <a:t>направляют </a:t>
            </a:r>
            <a:r>
              <a:rPr sz="1500" spc="-5" dirty="0">
                <a:latin typeface="Times New Roman"/>
                <a:cs typeface="Times New Roman"/>
              </a:rPr>
              <a:t>по форме, установленной </a:t>
            </a:r>
            <a:r>
              <a:rPr sz="1500" spc="-10" dirty="0">
                <a:latin typeface="Times New Roman"/>
                <a:cs typeface="Times New Roman"/>
              </a:rPr>
              <a:t>Министерством </a:t>
            </a:r>
            <a:r>
              <a:rPr sz="1500" spc="-5" dirty="0">
                <a:latin typeface="Times New Roman"/>
                <a:cs typeface="Times New Roman"/>
              </a:rPr>
              <a:t>финансов  </a:t>
            </a:r>
            <a:r>
              <a:rPr sz="1500" spc="-15" dirty="0">
                <a:latin typeface="Times New Roman"/>
                <a:cs typeface="Times New Roman"/>
              </a:rPr>
              <a:t>Российской </a:t>
            </a:r>
            <a:r>
              <a:rPr sz="1500" spc="-5" dirty="0">
                <a:latin typeface="Times New Roman"/>
                <a:cs typeface="Times New Roman"/>
              </a:rPr>
              <a:t>Федерации </a:t>
            </a:r>
            <a:r>
              <a:rPr sz="1500" i="1" spc="-10" dirty="0">
                <a:latin typeface="Times New Roman"/>
                <a:cs typeface="Times New Roman"/>
              </a:rPr>
              <a:t>(приказ </a:t>
            </a:r>
            <a:r>
              <a:rPr sz="1500" i="1" spc="-5" dirty="0">
                <a:latin typeface="Times New Roman"/>
                <a:cs typeface="Times New Roman"/>
              </a:rPr>
              <a:t>Минфина </a:t>
            </a:r>
            <a:r>
              <a:rPr sz="1500" i="1" spc="-15" dirty="0">
                <a:latin typeface="Times New Roman"/>
                <a:cs typeface="Times New Roman"/>
              </a:rPr>
              <a:t>России </a:t>
            </a:r>
            <a:r>
              <a:rPr sz="1500" i="1" dirty="0">
                <a:latin typeface="Times New Roman"/>
                <a:cs typeface="Times New Roman"/>
              </a:rPr>
              <a:t>от </a:t>
            </a:r>
            <a:r>
              <a:rPr sz="1500" i="1" spc="-5" dirty="0">
                <a:latin typeface="Times New Roman"/>
                <a:cs typeface="Times New Roman"/>
              </a:rPr>
              <a:t>13.12.2017 </a:t>
            </a:r>
            <a:r>
              <a:rPr sz="1500" i="1" dirty="0">
                <a:latin typeface="Times New Roman"/>
                <a:cs typeface="Times New Roman"/>
              </a:rPr>
              <a:t>№ </a:t>
            </a:r>
            <a:r>
              <a:rPr sz="1500" i="1" spc="-5" dirty="0">
                <a:latin typeface="Times New Roman"/>
                <a:cs typeface="Times New Roman"/>
              </a:rPr>
              <a:t>228н)</a:t>
            </a:r>
            <a:r>
              <a:rPr sz="1500" spc="-5" dirty="0">
                <a:latin typeface="Times New Roman"/>
                <a:cs typeface="Times New Roman"/>
              </a:rPr>
              <a:t>, </a:t>
            </a:r>
            <a:r>
              <a:rPr sz="1500" b="1" dirty="0">
                <a:latin typeface="Times New Roman"/>
                <a:cs typeface="Times New Roman"/>
              </a:rPr>
              <a:t>в </a:t>
            </a:r>
            <a:r>
              <a:rPr sz="1500" b="1" spc="-5" dirty="0">
                <a:latin typeface="Times New Roman"/>
                <a:cs typeface="Times New Roman"/>
              </a:rPr>
              <a:t>Федеральное </a:t>
            </a:r>
            <a:r>
              <a:rPr sz="1500" b="1" spc="-15" dirty="0">
                <a:latin typeface="Times New Roman"/>
                <a:cs typeface="Times New Roman"/>
              </a:rPr>
              <a:t>казначейство  </a:t>
            </a:r>
            <a:r>
              <a:rPr sz="1500" b="1" spc="-10" dirty="0">
                <a:latin typeface="Times New Roman"/>
                <a:cs typeface="Times New Roman"/>
              </a:rPr>
              <a:t>информацию </a:t>
            </a:r>
            <a:r>
              <a:rPr sz="1500" dirty="0">
                <a:latin typeface="Times New Roman"/>
                <a:cs typeface="Times New Roman"/>
              </a:rPr>
              <a:t>о </a:t>
            </a:r>
            <a:r>
              <a:rPr sz="1500" spc="-10" dirty="0">
                <a:latin typeface="Times New Roman"/>
                <a:cs typeface="Times New Roman"/>
              </a:rPr>
              <a:t>решениях </a:t>
            </a:r>
            <a:r>
              <a:rPr sz="1500" spc="-5" dirty="0">
                <a:latin typeface="Times New Roman"/>
                <a:cs typeface="Times New Roman"/>
              </a:rPr>
              <a:t>Президента </a:t>
            </a:r>
            <a:r>
              <a:rPr sz="1500" spc="-15" dirty="0">
                <a:latin typeface="Times New Roman"/>
                <a:cs typeface="Times New Roman"/>
              </a:rPr>
              <a:t>Российской </a:t>
            </a:r>
            <a:r>
              <a:rPr sz="1500" spc="-10" dirty="0">
                <a:latin typeface="Times New Roman"/>
                <a:cs typeface="Times New Roman"/>
              </a:rPr>
              <a:t>Федерации </a:t>
            </a:r>
            <a:r>
              <a:rPr sz="1500" spc="-5" dirty="0">
                <a:latin typeface="Times New Roman"/>
                <a:cs typeface="Times New Roman"/>
              </a:rPr>
              <a:t>или </a:t>
            </a:r>
            <a:r>
              <a:rPr sz="1500" spc="-10" dirty="0">
                <a:latin typeface="Times New Roman"/>
                <a:cs typeface="Times New Roman"/>
              </a:rPr>
              <a:t>Правительства </a:t>
            </a:r>
            <a:r>
              <a:rPr sz="1500" spc="-15" dirty="0">
                <a:latin typeface="Times New Roman"/>
                <a:cs typeface="Times New Roman"/>
              </a:rPr>
              <a:t>Российской </a:t>
            </a:r>
            <a:r>
              <a:rPr sz="1500" spc="-10" dirty="0">
                <a:latin typeface="Times New Roman"/>
                <a:cs typeface="Times New Roman"/>
              </a:rPr>
              <a:t>Федерации,  предусмотренных </a:t>
            </a:r>
            <a:r>
              <a:rPr sz="1500" spc="-20" dirty="0">
                <a:latin typeface="Times New Roman"/>
                <a:cs typeface="Times New Roman"/>
              </a:rPr>
              <a:t>подпунктом </a:t>
            </a:r>
            <a:r>
              <a:rPr sz="1500" spc="-10" dirty="0">
                <a:latin typeface="Times New Roman"/>
                <a:cs typeface="Times New Roman"/>
              </a:rPr>
              <a:t>«а» </a:t>
            </a:r>
            <a:r>
              <a:rPr sz="1500" spc="-5" dirty="0">
                <a:latin typeface="Times New Roman"/>
                <a:cs typeface="Times New Roman"/>
              </a:rPr>
              <a:t>пункта </a:t>
            </a:r>
            <a:r>
              <a:rPr sz="1500" dirty="0">
                <a:latin typeface="Times New Roman"/>
                <a:cs typeface="Times New Roman"/>
              </a:rPr>
              <a:t>7 </a:t>
            </a:r>
            <a:r>
              <a:rPr sz="1500" spc="-15" dirty="0">
                <a:latin typeface="Times New Roman"/>
                <a:cs typeface="Times New Roman"/>
              </a:rPr>
              <a:t>Положения, </a:t>
            </a:r>
            <a:r>
              <a:rPr sz="1500" b="1" dirty="0">
                <a:latin typeface="Times New Roman"/>
                <a:cs typeface="Times New Roman"/>
              </a:rPr>
              <a:t>для </a:t>
            </a:r>
            <a:r>
              <a:rPr sz="1500" b="1" spc="-5" dirty="0">
                <a:latin typeface="Times New Roman"/>
                <a:cs typeface="Times New Roman"/>
              </a:rPr>
              <a:t>ее </a:t>
            </a:r>
            <a:r>
              <a:rPr sz="1500" b="1" spc="-10" dirty="0">
                <a:latin typeface="Times New Roman"/>
                <a:cs typeface="Times New Roman"/>
              </a:rPr>
              <a:t>доведения </a:t>
            </a:r>
            <a:r>
              <a:rPr sz="1500" b="1" spc="-5" dirty="0">
                <a:latin typeface="Times New Roman"/>
                <a:cs typeface="Times New Roman"/>
              </a:rPr>
              <a:t>до территориальных </a:t>
            </a:r>
            <a:r>
              <a:rPr sz="1500" b="1" spc="-10" dirty="0">
                <a:latin typeface="Times New Roman"/>
                <a:cs typeface="Times New Roman"/>
              </a:rPr>
              <a:t>органов  Федерального</a:t>
            </a:r>
            <a:r>
              <a:rPr sz="1500" b="1" spc="-20" dirty="0">
                <a:latin typeface="Times New Roman"/>
                <a:cs typeface="Times New Roman"/>
              </a:rPr>
              <a:t> </a:t>
            </a:r>
            <a:r>
              <a:rPr sz="1500" b="1" spc="-10" dirty="0">
                <a:latin typeface="Times New Roman"/>
                <a:cs typeface="Times New Roman"/>
              </a:rPr>
              <a:t>казначейства</a:t>
            </a:r>
            <a:r>
              <a:rPr sz="1500" spc="-10" dirty="0"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600"/>
              </a:spcBef>
            </a:pPr>
            <a:r>
              <a:rPr sz="1500" b="1" spc="-5" dirty="0">
                <a:latin typeface="Times New Roman"/>
                <a:cs typeface="Times New Roman"/>
              </a:rPr>
              <a:t>ПБС </a:t>
            </a:r>
            <a:r>
              <a:rPr sz="15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не </a:t>
            </a:r>
            <a:r>
              <a:rPr sz="15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позднее </a:t>
            </a:r>
            <a:r>
              <a:rPr sz="1500" b="1" dirty="0">
                <a:solidFill>
                  <a:srgbClr val="FF0000"/>
                </a:solidFill>
                <a:latin typeface="Times New Roman"/>
                <a:cs typeface="Times New Roman"/>
              </a:rPr>
              <a:t>6 </a:t>
            </a:r>
            <a:r>
              <a:rPr sz="15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июня </a:t>
            </a:r>
            <a:r>
              <a:rPr sz="1500" spc="-5" dirty="0">
                <a:latin typeface="Times New Roman"/>
                <a:cs typeface="Times New Roman"/>
              </a:rPr>
              <a:t>тек. </a:t>
            </a:r>
            <a:r>
              <a:rPr sz="1500" dirty="0">
                <a:latin typeface="Times New Roman"/>
                <a:cs typeface="Times New Roman"/>
              </a:rPr>
              <a:t>фин. </a:t>
            </a:r>
            <a:r>
              <a:rPr sz="1500" spc="-25" dirty="0">
                <a:latin typeface="Times New Roman"/>
                <a:cs typeface="Times New Roman"/>
              </a:rPr>
              <a:t>года </a:t>
            </a:r>
            <a:r>
              <a:rPr sz="1500" b="1" spc="-10" dirty="0">
                <a:latin typeface="Times New Roman"/>
                <a:cs typeface="Times New Roman"/>
              </a:rPr>
              <a:t>направляют </a:t>
            </a:r>
            <a:r>
              <a:rPr sz="1500" dirty="0">
                <a:latin typeface="Times New Roman"/>
                <a:cs typeface="Times New Roman"/>
              </a:rPr>
              <a:t>по </a:t>
            </a:r>
            <a:r>
              <a:rPr sz="1500" spc="-5" dirty="0">
                <a:latin typeface="Times New Roman"/>
                <a:cs typeface="Times New Roman"/>
              </a:rPr>
              <a:t>форме, </a:t>
            </a:r>
            <a:r>
              <a:rPr sz="1500" spc="-10" dirty="0">
                <a:latin typeface="Times New Roman"/>
                <a:cs typeface="Times New Roman"/>
              </a:rPr>
              <a:t>установленной Министерством </a:t>
            </a:r>
            <a:r>
              <a:rPr sz="1500" spc="-5" dirty="0">
                <a:latin typeface="Times New Roman"/>
                <a:cs typeface="Times New Roman"/>
              </a:rPr>
              <a:t>финансов  </a:t>
            </a:r>
            <a:r>
              <a:rPr sz="1500" spc="-15" dirty="0">
                <a:latin typeface="Times New Roman"/>
                <a:cs typeface="Times New Roman"/>
              </a:rPr>
              <a:t>Российской </a:t>
            </a:r>
            <a:r>
              <a:rPr sz="1500" spc="-10" dirty="0">
                <a:latin typeface="Times New Roman"/>
                <a:cs typeface="Times New Roman"/>
              </a:rPr>
              <a:t>Федерации, </a:t>
            </a:r>
            <a:r>
              <a:rPr sz="1500" b="1" dirty="0">
                <a:latin typeface="Times New Roman"/>
                <a:cs typeface="Times New Roman"/>
              </a:rPr>
              <a:t>в </a:t>
            </a:r>
            <a:r>
              <a:rPr sz="1500" b="1" spc="-5" dirty="0">
                <a:latin typeface="Times New Roman"/>
                <a:cs typeface="Times New Roman"/>
              </a:rPr>
              <a:t>территориальные органы </a:t>
            </a:r>
            <a:r>
              <a:rPr sz="1500" b="1" spc="-10" dirty="0">
                <a:latin typeface="Times New Roman"/>
                <a:cs typeface="Times New Roman"/>
              </a:rPr>
              <a:t>Федерального </a:t>
            </a:r>
            <a:r>
              <a:rPr sz="1500" b="1" spc="-15" dirty="0">
                <a:latin typeface="Times New Roman"/>
                <a:cs typeface="Times New Roman"/>
              </a:rPr>
              <a:t>казначейства </a:t>
            </a:r>
            <a:r>
              <a:rPr sz="1500" b="1" spc="-5" dirty="0">
                <a:latin typeface="Times New Roman"/>
                <a:cs typeface="Times New Roman"/>
              </a:rPr>
              <a:t>по </a:t>
            </a:r>
            <a:r>
              <a:rPr sz="1500" b="1" spc="-10" dirty="0">
                <a:latin typeface="Times New Roman"/>
                <a:cs typeface="Times New Roman"/>
              </a:rPr>
              <a:t>месту открытия  соответствующих </a:t>
            </a:r>
            <a:r>
              <a:rPr sz="1500" b="1" spc="-5" dirty="0">
                <a:latin typeface="Times New Roman"/>
                <a:cs typeface="Times New Roman"/>
              </a:rPr>
              <a:t>лицевых </a:t>
            </a:r>
            <a:r>
              <a:rPr sz="1500" b="1" spc="-15" dirty="0">
                <a:latin typeface="Times New Roman"/>
                <a:cs typeface="Times New Roman"/>
              </a:rPr>
              <a:t>счетов </a:t>
            </a:r>
            <a:r>
              <a:rPr sz="1500" b="1" spc="-10" dirty="0">
                <a:latin typeface="Times New Roman"/>
                <a:cs typeface="Times New Roman"/>
              </a:rPr>
              <a:t>указанным получателям средств федерального </a:t>
            </a:r>
            <a:r>
              <a:rPr sz="1500" b="1" spc="-20" dirty="0">
                <a:latin typeface="Times New Roman"/>
                <a:cs typeface="Times New Roman"/>
              </a:rPr>
              <a:t>бюджета  </a:t>
            </a:r>
            <a:r>
              <a:rPr sz="1500" b="1" spc="-10" dirty="0">
                <a:latin typeface="Times New Roman"/>
                <a:cs typeface="Times New Roman"/>
              </a:rPr>
              <a:t>информацию </a:t>
            </a:r>
            <a:r>
              <a:rPr sz="1500" dirty="0">
                <a:latin typeface="Times New Roman"/>
                <a:cs typeface="Times New Roman"/>
              </a:rPr>
              <a:t>о </a:t>
            </a:r>
            <a:r>
              <a:rPr sz="1500" spc="-15" dirty="0">
                <a:latin typeface="Times New Roman"/>
                <a:cs typeface="Times New Roman"/>
              </a:rPr>
              <a:t>государственных </a:t>
            </a:r>
            <a:r>
              <a:rPr sz="1500" spc="-10" dirty="0">
                <a:latin typeface="Times New Roman"/>
                <a:cs typeface="Times New Roman"/>
              </a:rPr>
              <a:t>контрактах, </a:t>
            </a:r>
            <a:r>
              <a:rPr sz="1500" spc="-5" dirty="0">
                <a:latin typeface="Times New Roman"/>
                <a:cs typeface="Times New Roman"/>
              </a:rPr>
              <a:t>предусмотренных </a:t>
            </a:r>
            <a:r>
              <a:rPr sz="1500" spc="-15" dirty="0">
                <a:latin typeface="Times New Roman"/>
                <a:cs typeface="Times New Roman"/>
              </a:rPr>
              <a:t>подпунктом </a:t>
            </a:r>
            <a:r>
              <a:rPr sz="1500" spc="-10" dirty="0">
                <a:latin typeface="Times New Roman"/>
                <a:cs typeface="Times New Roman"/>
              </a:rPr>
              <a:t>«б» </a:t>
            </a:r>
            <a:r>
              <a:rPr sz="1500" spc="-5" dirty="0">
                <a:latin typeface="Times New Roman"/>
                <a:cs typeface="Times New Roman"/>
              </a:rPr>
              <a:t>пункта </a:t>
            </a:r>
            <a:r>
              <a:rPr sz="1500" dirty="0">
                <a:latin typeface="Times New Roman"/>
                <a:cs typeface="Times New Roman"/>
              </a:rPr>
              <a:t>7</a:t>
            </a:r>
            <a:r>
              <a:rPr sz="1500" spc="10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Times New Roman"/>
                <a:cs typeface="Times New Roman"/>
              </a:rPr>
              <a:t>Положения.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4401" y="4059173"/>
            <a:ext cx="8830945" cy="2372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37000">
              <a:lnSpc>
                <a:spcPts val="1680"/>
              </a:lnSpc>
              <a:spcBef>
                <a:spcPts val="105"/>
              </a:spcBef>
            </a:pPr>
            <a:r>
              <a:rPr sz="1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(1</a:t>
            </a:r>
            <a:r>
              <a:rPr sz="1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октября)</a:t>
            </a:r>
            <a:endParaRPr sz="1400">
              <a:latin typeface="Times New Roman"/>
              <a:cs typeface="Times New Roman"/>
            </a:endParaRPr>
          </a:p>
          <a:p>
            <a:pPr marL="12700" marR="355600">
              <a:lnSpc>
                <a:spcPts val="1800"/>
              </a:lnSpc>
              <a:spcBef>
                <a:spcPts val="55"/>
              </a:spcBef>
            </a:pPr>
            <a:r>
              <a:rPr sz="1500" b="1" spc="-5" dirty="0">
                <a:latin typeface="Times New Roman"/>
                <a:cs typeface="Times New Roman"/>
              </a:rPr>
              <a:t>ГРБС </a:t>
            </a:r>
            <a:r>
              <a:rPr sz="15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не </a:t>
            </a:r>
            <a:r>
              <a:rPr sz="15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позднее </a:t>
            </a:r>
            <a:r>
              <a:rPr sz="1500" b="1" dirty="0">
                <a:solidFill>
                  <a:srgbClr val="FF0000"/>
                </a:solidFill>
                <a:latin typeface="Times New Roman"/>
                <a:cs typeface="Times New Roman"/>
              </a:rPr>
              <a:t>6 </a:t>
            </a:r>
            <a:r>
              <a:rPr sz="15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октября </a:t>
            </a:r>
            <a:r>
              <a:rPr sz="1500" spc="-5" dirty="0">
                <a:latin typeface="Times New Roman"/>
                <a:cs typeface="Times New Roman"/>
              </a:rPr>
              <a:t>тек. </a:t>
            </a:r>
            <a:r>
              <a:rPr sz="1500" dirty="0">
                <a:latin typeface="Times New Roman"/>
                <a:cs typeface="Times New Roman"/>
              </a:rPr>
              <a:t>фин. </a:t>
            </a:r>
            <a:r>
              <a:rPr sz="1500" spc="-25" dirty="0">
                <a:latin typeface="Times New Roman"/>
                <a:cs typeface="Times New Roman"/>
              </a:rPr>
              <a:t>года </a:t>
            </a:r>
            <a:r>
              <a:rPr sz="1500" b="1" spc="-10" dirty="0">
                <a:latin typeface="Times New Roman"/>
                <a:cs typeface="Times New Roman"/>
              </a:rPr>
              <a:t>направляют </a:t>
            </a:r>
            <a:r>
              <a:rPr sz="1500" spc="-5" dirty="0">
                <a:latin typeface="Times New Roman"/>
                <a:cs typeface="Times New Roman"/>
              </a:rPr>
              <a:t>по форме, установленной </a:t>
            </a:r>
            <a:r>
              <a:rPr sz="1500" spc="-10" dirty="0">
                <a:latin typeface="Times New Roman"/>
                <a:cs typeface="Times New Roman"/>
              </a:rPr>
              <a:t>Министерством  </a:t>
            </a:r>
            <a:r>
              <a:rPr sz="1500" spc="-5" dirty="0">
                <a:latin typeface="Times New Roman"/>
                <a:cs typeface="Times New Roman"/>
              </a:rPr>
              <a:t>финансов </a:t>
            </a:r>
            <a:r>
              <a:rPr sz="1500" spc="-15" dirty="0">
                <a:latin typeface="Times New Roman"/>
                <a:cs typeface="Times New Roman"/>
              </a:rPr>
              <a:t>Российской </a:t>
            </a:r>
            <a:r>
              <a:rPr sz="1500" spc="-5" dirty="0">
                <a:latin typeface="Times New Roman"/>
                <a:cs typeface="Times New Roman"/>
              </a:rPr>
              <a:t>Федерации, </a:t>
            </a:r>
            <a:r>
              <a:rPr sz="1500" b="1" dirty="0">
                <a:latin typeface="Times New Roman"/>
                <a:cs typeface="Times New Roman"/>
              </a:rPr>
              <a:t>в </a:t>
            </a:r>
            <a:r>
              <a:rPr sz="1500" b="1" spc="-5" dirty="0">
                <a:latin typeface="Times New Roman"/>
                <a:cs typeface="Times New Roman"/>
              </a:rPr>
              <a:t>Федеральное </a:t>
            </a:r>
            <a:r>
              <a:rPr sz="1500" b="1" spc="-15" dirty="0">
                <a:latin typeface="Times New Roman"/>
                <a:cs typeface="Times New Roman"/>
              </a:rPr>
              <a:t>казначейство </a:t>
            </a:r>
            <a:r>
              <a:rPr sz="1500" b="1" spc="-10" dirty="0">
                <a:latin typeface="Times New Roman"/>
                <a:cs typeface="Times New Roman"/>
              </a:rPr>
              <a:t>информацию </a:t>
            </a:r>
            <a:r>
              <a:rPr sz="1500" dirty="0">
                <a:latin typeface="Times New Roman"/>
                <a:cs typeface="Times New Roman"/>
              </a:rPr>
              <a:t>о </a:t>
            </a:r>
            <a:r>
              <a:rPr sz="1500" spc="-5" dirty="0">
                <a:latin typeface="Times New Roman"/>
                <a:cs typeface="Times New Roman"/>
              </a:rPr>
              <a:t>решениях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Президента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ts val="1739"/>
              </a:lnSpc>
            </a:pPr>
            <a:r>
              <a:rPr sz="1500" spc="-15" dirty="0">
                <a:latin typeface="Times New Roman"/>
                <a:cs typeface="Times New Roman"/>
              </a:rPr>
              <a:t>Российской </a:t>
            </a:r>
            <a:r>
              <a:rPr sz="1500" spc="-10" dirty="0">
                <a:latin typeface="Times New Roman"/>
                <a:cs typeface="Times New Roman"/>
              </a:rPr>
              <a:t>Федерации </a:t>
            </a:r>
            <a:r>
              <a:rPr sz="1500" spc="-5" dirty="0">
                <a:latin typeface="Times New Roman"/>
                <a:cs typeface="Times New Roman"/>
              </a:rPr>
              <a:t>или </a:t>
            </a:r>
            <a:r>
              <a:rPr sz="1500" spc="-10" dirty="0">
                <a:latin typeface="Times New Roman"/>
                <a:cs typeface="Times New Roman"/>
              </a:rPr>
              <a:t>Правительства </a:t>
            </a:r>
            <a:r>
              <a:rPr sz="1500" spc="-15" dirty="0">
                <a:latin typeface="Times New Roman"/>
                <a:cs typeface="Times New Roman"/>
              </a:rPr>
              <a:t>Российской </a:t>
            </a:r>
            <a:r>
              <a:rPr sz="1500" spc="-10" dirty="0">
                <a:latin typeface="Times New Roman"/>
                <a:cs typeface="Times New Roman"/>
              </a:rPr>
              <a:t>Федерации, </a:t>
            </a:r>
            <a:r>
              <a:rPr sz="1500" spc="-5" dirty="0">
                <a:latin typeface="Times New Roman"/>
                <a:cs typeface="Times New Roman"/>
              </a:rPr>
              <a:t>предусмотренных </a:t>
            </a:r>
            <a:r>
              <a:rPr sz="1500" spc="-15" dirty="0">
                <a:latin typeface="Times New Roman"/>
                <a:cs typeface="Times New Roman"/>
              </a:rPr>
              <a:t>подпунктом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Times New Roman"/>
                <a:cs typeface="Times New Roman"/>
              </a:rPr>
              <a:t>«а»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500" spc="-5" dirty="0">
                <a:latin typeface="Times New Roman"/>
                <a:cs typeface="Times New Roman"/>
              </a:rPr>
              <a:t>пункта </a:t>
            </a:r>
            <a:r>
              <a:rPr sz="1500" spc="-30" dirty="0">
                <a:latin typeface="Times New Roman"/>
                <a:cs typeface="Times New Roman"/>
              </a:rPr>
              <a:t>11 </a:t>
            </a:r>
            <a:r>
              <a:rPr sz="1500" spc="-15" dirty="0">
                <a:latin typeface="Times New Roman"/>
                <a:cs typeface="Times New Roman"/>
              </a:rPr>
              <a:t>Положения</a:t>
            </a:r>
            <a:r>
              <a:rPr sz="1500" b="1" spc="-15" dirty="0">
                <a:latin typeface="Times New Roman"/>
                <a:cs typeface="Times New Roman"/>
              </a:rPr>
              <a:t>, </a:t>
            </a:r>
            <a:r>
              <a:rPr sz="1500" b="1" dirty="0">
                <a:latin typeface="Times New Roman"/>
                <a:cs typeface="Times New Roman"/>
              </a:rPr>
              <a:t>для </a:t>
            </a:r>
            <a:r>
              <a:rPr sz="1500" b="1" spc="-5" dirty="0">
                <a:latin typeface="Times New Roman"/>
                <a:cs typeface="Times New Roman"/>
              </a:rPr>
              <a:t>ее </a:t>
            </a:r>
            <a:r>
              <a:rPr sz="1500" b="1" spc="-10" dirty="0">
                <a:latin typeface="Times New Roman"/>
                <a:cs typeface="Times New Roman"/>
              </a:rPr>
              <a:t>доведения </a:t>
            </a:r>
            <a:r>
              <a:rPr sz="1500" b="1" spc="-5" dirty="0">
                <a:latin typeface="Times New Roman"/>
                <a:cs typeface="Times New Roman"/>
              </a:rPr>
              <a:t>до территориальных </a:t>
            </a:r>
            <a:r>
              <a:rPr sz="1500" b="1" spc="-10" dirty="0">
                <a:latin typeface="Times New Roman"/>
                <a:cs typeface="Times New Roman"/>
              </a:rPr>
              <a:t>органов Федерального</a:t>
            </a:r>
            <a:r>
              <a:rPr sz="1500" b="1" spc="30" dirty="0">
                <a:latin typeface="Times New Roman"/>
                <a:cs typeface="Times New Roman"/>
              </a:rPr>
              <a:t> </a:t>
            </a:r>
            <a:r>
              <a:rPr sz="1500" b="1" spc="-10" dirty="0">
                <a:latin typeface="Times New Roman"/>
                <a:cs typeface="Times New Roman"/>
              </a:rPr>
              <a:t>казначейства</a:t>
            </a:r>
            <a:r>
              <a:rPr sz="1500" spc="-10" dirty="0"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95"/>
              </a:spcBef>
            </a:pPr>
            <a:r>
              <a:rPr sz="1500" b="1" spc="-5" dirty="0">
                <a:latin typeface="Times New Roman"/>
                <a:cs typeface="Times New Roman"/>
              </a:rPr>
              <a:t>ПБС </a:t>
            </a:r>
            <a:r>
              <a:rPr sz="15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не </a:t>
            </a:r>
            <a:r>
              <a:rPr sz="15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позднее </a:t>
            </a:r>
            <a:r>
              <a:rPr sz="1500" b="1" dirty="0">
                <a:solidFill>
                  <a:srgbClr val="FF0000"/>
                </a:solidFill>
                <a:latin typeface="Times New Roman"/>
                <a:cs typeface="Times New Roman"/>
              </a:rPr>
              <a:t>6 </a:t>
            </a:r>
            <a:r>
              <a:rPr sz="15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октября </a:t>
            </a:r>
            <a:r>
              <a:rPr sz="1500" spc="-5" dirty="0">
                <a:latin typeface="Times New Roman"/>
                <a:cs typeface="Times New Roman"/>
              </a:rPr>
              <a:t>тек. </a:t>
            </a:r>
            <a:r>
              <a:rPr sz="1500" dirty="0">
                <a:latin typeface="Times New Roman"/>
                <a:cs typeface="Times New Roman"/>
              </a:rPr>
              <a:t>фин. </a:t>
            </a:r>
            <a:r>
              <a:rPr sz="1500" spc="-25" dirty="0">
                <a:latin typeface="Times New Roman"/>
                <a:cs typeface="Times New Roman"/>
              </a:rPr>
              <a:t>года </a:t>
            </a:r>
            <a:r>
              <a:rPr sz="1500" b="1" spc="-10" dirty="0">
                <a:latin typeface="Times New Roman"/>
                <a:cs typeface="Times New Roman"/>
              </a:rPr>
              <a:t>направляют </a:t>
            </a:r>
            <a:r>
              <a:rPr sz="1500" spc="-5" dirty="0">
                <a:latin typeface="Times New Roman"/>
                <a:cs typeface="Times New Roman"/>
              </a:rPr>
              <a:t>по форме, установленной </a:t>
            </a:r>
            <a:r>
              <a:rPr sz="1500" spc="-10" dirty="0">
                <a:latin typeface="Times New Roman"/>
                <a:cs typeface="Times New Roman"/>
              </a:rPr>
              <a:t>Министерством </a:t>
            </a:r>
            <a:r>
              <a:rPr sz="1500" spc="-5" dirty="0">
                <a:latin typeface="Times New Roman"/>
                <a:cs typeface="Times New Roman"/>
              </a:rPr>
              <a:t>финансов  </a:t>
            </a:r>
            <a:r>
              <a:rPr sz="1500" spc="-15" dirty="0">
                <a:latin typeface="Times New Roman"/>
                <a:cs typeface="Times New Roman"/>
              </a:rPr>
              <a:t>Российской </a:t>
            </a:r>
            <a:r>
              <a:rPr sz="1500" spc="-5" dirty="0">
                <a:latin typeface="Times New Roman"/>
                <a:cs typeface="Times New Roman"/>
              </a:rPr>
              <a:t>Федерации, </a:t>
            </a:r>
            <a:r>
              <a:rPr sz="1500" b="1" dirty="0">
                <a:latin typeface="Times New Roman"/>
                <a:cs typeface="Times New Roman"/>
              </a:rPr>
              <a:t>в </a:t>
            </a:r>
            <a:r>
              <a:rPr sz="1500" b="1" spc="-5" dirty="0">
                <a:latin typeface="Times New Roman"/>
                <a:cs typeface="Times New Roman"/>
              </a:rPr>
              <a:t>территориальные органы </a:t>
            </a:r>
            <a:r>
              <a:rPr sz="1500" b="1" spc="-10" dirty="0">
                <a:latin typeface="Times New Roman"/>
                <a:cs typeface="Times New Roman"/>
              </a:rPr>
              <a:t>Федерального </a:t>
            </a:r>
            <a:r>
              <a:rPr sz="1500" b="1" spc="-15" dirty="0">
                <a:latin typeface="Times New Roman"/>
                <a:cs typeface="Times New Roman"/>
              </a:rPr>
              <a:t>казначейства </a:t>
            </a:r>
            <a:r>
              <a:rPr sz="1500" b="1" spc="-5" dirty="0">
                <a:latin typeface="Times New Roman"/>
                <a:cs typeface="Times New Roman"/>
              </a:rPr>
              <a:t>по </a:t>
            </a:r>
            <a:r>
              <a:rPr sz="1500" b="1" spc="-10" dirty="0">
                <a:latin typeface="Times New Roman"/>
                <a:cs typeface="Times New Roman"/>
              </a:rPr>
              <a:t>месту открытия  соответствующих </a:t>
            </a:r>
            <a:r>
              <a:rPr sz="1500" b="1" spc="-5" dirty="0">
                <a:latin typeface="Times New Roman"/>
                <a:cs typeface="Times New Roman"/>
              </a:rPr>
              <a:t>лицевых </a:t>
            </a:r>
            <a:r>
              <a:rPr sz="1500" b="1" spc="-20" dirty="0">
                <a:latin typeface="Times New Roman"/>
                <a:cs typeface="Times New Roman"/>
              </a:rPr>
              <a:t>счетов </a:t>
            </a:r>
            <a:r>
              <a:rPr sz="1500" b="1" spc="-5" dirty="0">
                <a:latin typeface="Times New Roman"/>
                <a:cs typeface="Times New Roman"/>
              </a:rPr>
              <a:t>указанным </a:t>
            </a:r>
            <a:r>
              <a:rPr sz="1500" b="1" spc="-10" dirty="0">
                <a:latin typeface="Times New Roman"/>
                <a:cs typeface="Times New Roman"/>
              </a:rPr>
              <a:t>получателям средств федерального </a:t>
            </a:r>
            <a:r>
              <a:rPr sz="1500" b="1" spc="-20" dirty="0">
                <a:latin typeface="Times New Roman"/>
                <a:cs typeface="Times New Roman"/>
              </a:rPr>
              <a:t>бюджета  </a:t>
            </a:r>
            <a:r>
              <a:rPr sz="1500" b="1" spc="-10" dirty="0">
                <a:latin typeface="Times New Roman"/>
                <a:cs typeface="Times New Roman"/>
              </a:rPr>
              <a:t>информацию </a:t>
            </a:r>
            <a:r>
              <a:rPr sz="1500" dirty="0">
                <a:latin typeface="Times New Roman"/>
                <a:cs typeface="Times New Roman"/>
              </a:rPr>
              <a:t>о </a:t>
            </a:r>
            <a:r>
              <a:rPr sz="1500" spc="-15" dirty="0">
                <a:latin typeface="Times New Roman"/>
                <a:cs typeface="Times New Roman"/>
              </a:rPr>
              <a:t>бюджетных обязательствах, </a:t>
            </a:r>
            <a:r>
              <a:rPr sz="1500" spc="-5" dirty="0">
                <a:latin typeface="Times New Roman"/>
                <a:cs typeface="Times New Roman"/>
              </a:rPr>
              <a:t>предусмотренных </a:t>
            </a:r>
            <a:r>
              <a:rPr sz="1500" spc="-10" dirty="0">
                <a:latin typeface="Times New Roman"/>
                <a:cs typeface="Times New Roman"/>
              </a:rPr>
              <a:t>подпунктами «б» </a:t>
            </a:r>
            <a:r>
              <a:rPr sz="1500" dirty="0">
                <a:latin typeface="Times New Roman"/>
                <a:cs typeface="Times New Roman"/>
              </a:rPr>
              <a:t>- </a:t>
            </a:r>
            <a:r>
              <a:rPr sz="1500" spc="-10" dirty="0">
                <a:latin typeface="Times New Roman"/>
                <a:cs typeface="Times New Roman"/>
              </a:rPr>
              <a:t>«м» </a:t>
            </a:r>
            <a:r>
              <a:rPr sz="1500" spc="-5" dirty="0">
                <a:latin typeface="Times New Roman"/>
                <a:cs typeface="Times New Roman"/>
              </a:rPr>
              <a:t>пункта </a:t>
            </a:r>
            <a:r>
              <a:rPr sz="1500" spc="-30" dirty="0">
                <a:latin typeface="Times New Roman"/>
                <a:cs typeface="Times New Roman"/>
              </a:rPr>
              <a:t>11  </a:t>
            </a:r>
            <a:r>
              <a:rPr sz="1500" spc="-15" dirty="0">
                <a:latin typeface="Times New Roman"/>
                <a:cs typeface="Times New Roman"/>
              </a:rPr>
              <a:t>Положения</a:t>
            </a:r>
            <a:r>
              <a:rPr sz="1400" spc="-15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15" name="Picture 5">
            <a:extLst>
              <a:ext uri="{FF2B5EF4-FFF2-40B4-BE49-F238E27FC236}">
                <a16:creationId xmlns:a16="http://schemas.microsoft.com/office/drawing/2014/main" id="{CE57F180-246D-4B11-8E6F-880E9E6C7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709"/>
            <a:ext cx="9144000" cy="796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0652364-0495-49FE-BF5F-E26F94BA0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368"/>
            <a:ext cx="91440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Республике Карелия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96630" y="178435"/>
            <a:ext cx="33655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DEAA46"/>
                </a:solidFill>
                <a:latin typeface="Arial"/>
                <a:cs typeface="Arial"/>
              </a:rPr>
              <a:t>17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20623" y="4067555"/>
            <a:ext cx="8375904" cy="25252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94715" y="4008120"/>
            <a:ext cx="8478012" cy="2706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7753" y="4095712"/>
            <a:ext cx="8280654" cy="24296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67753" y="4095712"/>
            <a:ext cx="8281034" cy="2430145"/>
          </a:xfrm>
          <a:custGeom>
            <a:avLst/>
            <a:gdLst/>
            <a:ahLst/>
            <a:cxnLst/>
            <a:rect l="l" t="t" r="r" b="b"/>
            <a:pathLst>
              <a:path w="8281034" h="2430145">
                <a:moveTo>
                  <a:pt x="0" y="2429637"/>
                </a:moveTo>
                <a:lnTo>
                  <a:pt x="8280654" y="2429637"/>
                </a:lnTo>
                <a:lnTo>
                  <a:pt x="8280654" y="0"/>
                </a:lnTo>
                <a:lnTo>
                  <a:pt x="0" y="0"/>
                </a:lnTo>
                <a:lnTo>
                  <a:pt x="0" y="2429637"/>
                </a:lnTo>
                <a:close/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46608" y="4073397"/>
            <a:ext cx="8124825" cy="2464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0000"/>
                </a:solidFill>
                <a:latin typeface="Times New Roman"/>
                <a:cs typeface="Times New Roman"/>
              </a:rPr>
              <a:t>п. 20 </a:t>
            </a:r>
            <a:r>
              <a:rPr sz="1600" b="1" spc="-15" dirty="0">
                <a:latin typeface="Times New Roman"/>
                <a:cs typeface="Times New Roman"/>
              </a:rPr>
              <a:t>ПБС </a:t>
            </a:r>
            <a:r>
              <a:rPr sz="1600" b="1" spc="-5" dirty="0">
                <a:latin typeface="Times New Roman"/>
                <a:cs typeface="Times New Roman"/>
              </a:rPr>
              <a:t>не </a:t>
            </a:r>
            <a:r>
              <a:rPr sz="1600" b="1" spc="-15" dirty="0">
                <a:latin typeface="Times New Roman"/>
                <a:cs typeface="Times New Roman"/>
              </a:rPr>
              <a:t>предусматривают </a:t>
            </a:r>
            <a:r>
              <a:rPr sz="1600" b="1" spc="-10" dirty="0">
                <a:latin typeface="Times New Roman"/>
                <a:cs typeface="Times New Roman"/>
              </a:rPr>
              <a:t>авансовые </a:t>
            </a:r>
            <a:r>
              <a:rPr sz="1600" spc="-15" dirty="0">
                <a:latin typeface="Times New Roman"/>
                <a:cs typeface="Times New Roman"/>
              </a:rPr>
              <a:t>платежи </a:t>
            </a:r>
            <a:r>
              <a:rPr sz="1600" b="1" spc="-5" dirty="0">
                <a:latin typeface="Times New Roman"/>
                <a:cs typeface="Times New Roman"/>
              </a:rPr>
              <a:t>при </a:t>
            </a:r>
            <a:r>
              <a:rPr sz="1600" b="1" spc="-10" dirty="0">
                <a:latin typeface="Times New Roman"/>
                <a:cs typeface="Times New Roman"/>
              </a:rPr>
              <a:t>заключении </a:t>
            </a:r>
            <a:r>
              <a:rPr sz="1600" b="1" spc="-20" dirty="0">
                <a:latin typeface="Times New Roman"/>
                <a:cs typeface="Times New Roman"/>
              </a:rPr>
              <a:t>договоров  </a:t>
            </a:r>
            <a:r>
              <a:rPr sz="1600" b="1" spc="-15" dirty="0">
                <a:latin typeface="Times New Roman"/>
                <a:cs typeface="Times New Roman"/>
              </a:rPr>
              <a:t>(государственных контрактов) </a:t>
            </a:r>
            <a:r>
              <a:rPr sz="1600" spc="-5" dirty="0">
                <a:latin typeface="Times New Roman"/>
                <a:cs typeface="Times New Roman"/>
              </a:rPr>
              <a:t>о поставке </a:t>
            </a:r>
            <a:r>
              <a:rPr sz="1600" spc="-10" dirty="0">
                <a:latin typeface="Times New Roman"/>
                <a:cs typeface="Times New Roman"/>
              </a:rPr>
              <a:t>отдельных товаров, </a:t>
            </a:r>
            <a:r>
              <a:rPr sz="1600" spc="-5" dirty="0">
                <a:latin typeface="Times New Roman"/>
                <a:cs typeface="Times New Roman"/>
              </a:rPr>
              <a:t>оказании </a:t>
            </a:r>
            <a:r>
              <a:rPr sz="1600" spc="-10" dirty="0">
                <a:latin typeface="Times New Roman"/>
                <a:cs typeface="Times New Roman"/>
              </a:rPr>
              <a:t>отдельных </a:t>
            </a:r>
            <a:r>
              <a:rPr sz="1600" spc="-35" dirty="0">
                <a:latin typeface="Times New Roman"/>
                <a:cs typeface="Times New Roman"/>
              </a:rPr>
              <a:t>услуг,  </a:t>
            </a:r>
            <a:r>
              <a:rPr sz="1600" b="1" spc="-10" dirty="0">
                <a:latin typeface="Times New Roman"/>
                <a:cs typeface="Times New Roman"/>
              </a:rPr>
              <a:t>включенных </a:t>
            </a:r>
            <a:r>
              <a:rPr sz="1600" b="1" spc="-5" dirty="0">
                <a:latin typeface="Times New Roman"/>
                <a:cs typeface="Times New Roman"/>
              </a:rPr>
              <a:t>в </a:t>
            </a:r>
            <a:r>
              <a:rPr sz="1600" b="1" spc="-10" dirty="0">
                <a:latin typeface="Times New Roman"/>
                <a:cs typeface="Times New Roman"/>
              </a:rPr>
              <a:t>перечень, </a:t>
            </a:r>
            <a:r>
              <a:rPr sz="1600" b="1" spc="-5" dirty="0">
                <a:latin typeface="Times New Roman"/>
                <a:cs typeface="Times New Roman"/>
              </a:rPr>
              <a:t>утвержденный распоряжением </a:t>
            </a:r>
            <a:r>
              <a:rPr sz="1600" b="1" spc="-10" dirty="0">
                <a:latin typeface="Times New Roman"/>
                <a:cs typeface="Times New Roman"/>
              </a:rPr>
              <a:t>Правительства Российской  Федерации </a:t>
            </a:r>
            <a:r>
              <a:rPr sz="1600" i="1" spc="-5" dirty="0">
                <a:latin typeface="Times New Roman"/>
                <a:cs typeface="Times New Roman"/>
              </a:rPr>
              <a:t>(в </a:t>
            </a:r>
            <a:r>
              <a:rPr sz="1600" i="1" dirty="0">
                <a:latin typeface="Times New Roman"/>
                <a:cs typeface="Times New Roman"/>
              </a:rPr>
              <a:t>2017 </a:t>
            </a:r>
            <a:r>
              <a:rPr sz="1600" i="1" spc="-15" dirty="0">
                <a:latin typeface="Times New Roman"/>
                <a:cs typeface="Times New Roman"/>
              </a:rPr>
              <a:t>году </a:t>
            </a:r>
            <a:r>
              <a:rPr sz="1600" i="1" spc="-5" dirty="0">
                <a:latin typeface="Times New Roman"/>
                <a:cs typeface="Times New Roman"/>
              </a:rPr>
              <a:t>- распоряжение </a:t>
            </a:r>
            <a:r>
              <a:rPr sz="1600" i="1" spc="-10" dirty="0">
                <a:latin typeface="Times New Roman"/>
                <a:cs typeface="Times New Roman"/>
              </a:rPr>
              <a:t>Правительства </a:t>
            </a:r>
            <a:r>
              <a:rPr sz="1600" i="1" spc="-30" dirty="0">
                <a:latin typeface="Times New Roman"/>
                <a:cs typeface="Times New Roman"/>
              </a:rPr>
              <a:t>РФ </a:t>
            </a:r>
            <a:r>
              <a:rPr sz="1600" i="1" spc="-5" dirty="0">
                <a:latin typeface="Times New Roman"/>
                <a:cs typeface="Times New Roman"/>
              </a:rPr>
              <a:t>от 14 марта 2017 </a:t>
            </a:r>
            <a:r>
              <a:rPr sz="1600" i="1" spc="-15" dirty="0">
                <a:latin typeface="Times New Roman"/>
                <a:cs typeface="Times New Roman"/>
              </a:rPr>
              <a:t>г. </a:t>
            </a:r>
            <a:r>
              <a:rPr sz="1600" i="1" spc="-5" dirty="0">
                <a:latin typeface="Times New Roman"/>
                <a:cs typeface="Times New Roman"/>
              </a:rPr>
              <a:t>№ 455-р, в  2018 </a:t>
            </a:r>
            <a:r>
              <a:rPr sz="1600" i="1" spc="-20" dirty="0">
                <a:latin typeface="Times New Roman"/>
                <a:cs typeface="Times New Roman"/>
              </a:rPr>
              <a:t>году </a:t>
            </a:r>
            <a:r>
              <a:rPr sz="1600" i="1" spc="-5" dirty="0">
                <a:latin typeface="Times New Roman"/>
                <a:cs typeface="Times New Roman"/>
              </a:rPr>
              <a:t>– </a:t>
            </a:r>
            <a:r>
              <a:rPr sz="1600" i="1" spc="-10" dirty="0">
                <a:latin typeface="Times New Roman"/>
                <a:cs typeface="Times New Roman"/>
              </a:rPr>
              <a:t>проект </a:t>
            </a:r>
            <a:r>
              <a:rPr sz="1600" i="1" spc="-5" dirty="0">
                <a:latin typeface="Times New Roman"/>
                <a:cs typeface="Times New Roman"/>
              </a:rPr>
              <a:t>на</a:t>
            </a:r>
            <a:r>
              <a:rPr sz="1600" i="1" spc="50" dirty="0">
                <a:latin typeface="Times New Roman"/>
                <a:cs typeface="Times New Roman"/>
              </a:rPr>
              <a:t> </a:t>
            </a:r>
            <a:r>
              <a:rPr sz="1600" i="1" spc="-10" dirty="0">
                <a:latin typeface="Times New Roman"/>
                <a:cs typeface="Times New Roman"/>
              </a:rPr>
              <a:t>согласовании)</a:t>
            </a:r>
            <a:endParaRPr sz="1600">
              <a:latin typeface="Times New Roman"/>
              <a:cs typeface="Times New Roman"/>
            </a:endParaRPr>
          </a:p>
          <a:p>
            <a:pPr marL="12700" marR="6985" indent="607695" algn="just">
              <a:lnSpc>
                <a:spcPct val="100000"/>
              </a:lnSpc>
            </a:pPr>
            <a:r>
              <a:rPr sz="1600" spc="-5" dirty="0">
                <a:latin typeface="Times New Roman"/>
                <a:cs typeface="Times New Roman"/>
              </a:rPr>
              <a:t>В случае </a:t>
            </a:r>
            <a:r>
              <a:rPr sz="1600" dirty="0">
                <a:latin typeface="Times New Roman"/>
                <a:cs typeface="Times New Roman"/>
              </a:rPr>
              <a:t>если </a:t>
            </a:r>
            <a:r>
              <a:rPr sz="1600" spc="-15" dirty="0">
                <a:latin typeface="Times New Roman"/>
                <a:cs typeface="Times New Roman"/>
              </a:rPr>
              <a:t>предметом </a:t>
            </a:r>
            <a:r>
              <a:rPr sz="1600" spc="-10" dirty="0">
                <a:latin typeface="Times New Roman"/>
                <a:cs typeface="Times New Roman"/>
              </a:rPr>
              <a:t>договора </a:t>
            </a:r>
            <a:r>
              <a:rPr sz="1600" spc="-15" dirty="0">
                <a:latin typeface="Times New Roman"/>
                <a:cs typeface="Times New Roman"/>
              </a:rPr>
              <a:t>(государственного контракта) </a:t>
            </a:r>
            <a:r>
              <a:rPr sz="1600" spc="-5" dirty="0">
                <a:latin typeface="Times New Roman"/>
                <a:cs typeface="Times New Roman"/>
              </a:rPr>
              <a:t>является </a:t>
            </a:r>
            <a:r>
              <a:rPr sz="1600" dirty="0">
                <a:latin typeface="Times New Roman"/>
                <a:cs typeface="Times New Roman"/>
              </a:rPr>
              <a:t>поставка  </a:t>
            </a:r>
            <a:r>
              <a:rPr sz="1600" spc="-10" dirty="0">
                <a:latin typeface="Times New Roman"/>
                <a:cs typeface="Times New Roman"/>
              </a:rPr>
              <a:t>товаров (оказание </a:t>
            </a:r>
            <a:r>
              <a:rPr sz="1600" spc="-5" dirty="0">
                <a:latin typeface="Times New Roman"/>
                <a:cs typeface="Times New Roman"/>
              </a:rPr>
              <a:t>услуг), </a:t>
            </a:r>
            <a:r>
              <a:rPr sz="1600" spc="-15" dirty="0">
                <a:latin typeface="Times New Roman"/>
                <a:cs typeface="Times New Roman"/>
              </a:rPr>
              <a:t>включенных </a:t>
            </a:r>
            <a:r>
              <a:rPr sz="1600" spc="-5" dirty="0">
                <a:latin typeface="Times New Roman"/>
                <a:cs typeface="Times New Roman"/>
              </a:rPr>
              <a:t>в </a:t>
            </a:r>
            <a:r>
              <a:rPr sz="1600" spc="-10" dirty="0">
                <a:latin typeface="Times New Roman"/>
                <a:cs typeface="Times New Roman"/>
              </a:rPr>
              <a:t>перечень, </a:t>
            </a:r>
            <a:r>
              <a:rPr sz="1600" spc="-5" dirty="0">
                <a:latin typeface="Times New Roman"/>
                <a:cs typeface="Times New Roman"/>
              </a:rPr>
              <a:t>указанный в абзаце </a:t>
            </a:r>
            <a:r>
              <a:rPr sz="1600" spc="-10" dirty="0">
                <a:latin typeface="Times New Roman"/>
                <a:cs typeface="Times New Roman"/>
              </a:rPr>
              <a:t>первом </a:t>
            </a:r>
            <a:r>
              <a:rPr sz="1600" spc="-15" dirty="0">
                <a:latin typeface="Times New Roman"/>
                <a:cs typeface="Times New Roman"/>
              </a:rPr>
              <a:t>настоящего  </a:t>
            </a:r>
            <a:r>
              <a:rPr sz="1600" spc="-5" dirty="0">
                <a:latin typeface="Times New Roman"/>
                <a:cs typeface="Times New Roman"/>
              </a:rPr>
              <a:t>пункта, и </a:t>
            </a:r>
            <a:r>
              <a:rPr sz="1600" dirty="0">
                <a:latin typeface="Times New Roman"/>
                <a:cs typeface="Times New Roman"/>
              </a:rPr>
              <a:t>поставка </a:t>
            </a:r>
            <a:r>
              <a:rPr sz="1600" spc="-10" dirty="0">
                <a:latin typeface="Times New Roman"/>
                <a:cs typeface="Times New Roman"/>
              </a:rPr>
              <a:t>товаров (оказание </a:t>
            </a:r>
            <a:r>
              <a:rPr sz="1600" spc="-5" dirty="0">
                <a:latin typeface="Times New Roman"/>
                <a:cs typeface="Times New Roman"/>
              </a:rPr>
              <a:t>услуг), не </a:t>
            </a:r>
            <a:r>
              <a:rPr sz="1600" spc="-15" dirty="0">
                <a:latin typeface="Times New Roman"/>
                <a:cs typeface="Times New Roman"/>
              </a:rPr>
              <a:t>включенных </a:t>
            </a:r>
            <a:r>
              <a:rPr sz="1600" spc="-5" dirty="0">
                <a:latin typeface="Times New Roman"/>
                <a:cs typeface="Times New Roman"/>
              </a:rPr>
              <a:t>в </a:t>
            </a:r>
            <a:r>
              <a:rPr sz="1600" spc="-15" dirty="0">
                <a:latin typeface="Times New Roman"/>
                <a:cs typeface="Times New Roman"/>
              </a:rPr>
              <a:t>такой </a:t>
            </a:r>
            <a:r>
              <a:rPr sz="1600" spc="-10" dirty="0">
                <a:latin typeface="Times New Roman"/>
                <a:cs typeface="Times New Roman"/>
              </a:rPr>
              <a:t>перечень, </a:t>
            </a:r>
            <a:r>
              <a:rPr sz="1600" spc="-20" dirty="0">
                <a:latin typeface="Times New Roman"/>
                <a:cs typeface="Times New Roman"/>
              </a:rPr>
              <a:t>то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в  </a:t>
            </a:r>
            <a:r>
              <a:rPr sz="1600" spc="-10" dirty="0">
                <a:latin typeface="Times New Roman"/>
                <a:cs typeface="Times New Roman"/>
              </a:rPr>
              <a:t>отношении </a:t>
            </a:r>
            <a:r>
              <a:rPr sz="1600" spc="-15" dirty="0">
                <a:latin typeface="Times New Roman"/>
                <a:cs typeface="Times New Roman"/>
              </a:rPr>
              <a:t>этого </a:t>
            </a:r>
            <a:r>
              <a:rPr sz="1600" spc="-10" dirty="0">
                <a:latin typeface="Times New Roman"/>
                <a:cs typeface="Times New Roman"/>
              </a:rPr>
              <a:t>договора </a:t>
            </a:r>
            <a:r>
              <a:rPr sz="1600" spc="-15" dirty="0">
                <a:latin typeface="Times New Roman"/>
                <a:cs typeface="Times New Roman"/>
              </a:rPr>
              <a:t>(государственного </a:t>
            </a:r>
            <a:r>
              <a:rPr sz="1600" spc="-10" dirty="0">
                <a:latin typeface="Times New Roman"/>
                <a:cs typeface="Times New Roman"/>
              </a:rPr>
              <a:t>контракта) </a:t>
            </a:r>
            <a:r>
              <a:rPr sz="1600" spc="-5" dirty="0">
                <a:latin typeface="Times New Roman"/>
                <a:cs typeface="Times New Roman"/>
              </a:rPr>
              <a:t>применяется </a:t>
            </a:r>
            <a:r>
              <a:rPr sz="1600" spc="-15" dirty="0">
                <a:latin typeface="Times New Roman"/>
                <a:cs typeface="Times New Roman"/>
              </a:rPr>
              <a:t>положение </a:t>
            </a:r>
            <a:r>
              <a:rPr sz="1600" spc="-5" dirty="0">
                <a:latin typeface="Times New Roman"/>
                <a:cs typeface="Times New Roman"/>
              </a:rPr>
              <a:t>абзаца  </a:t>
            </a:r>
            <a:r>
              <a:rPr sz="1600" spc="-15" dirty="0">
                <a:latin typeface="Times New Roman"/>
                <a:cs typeface="Times New Roman"/>
              </a:rPr>
              <a:t>первого настоящего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пункта.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20623" y="1868423"/>
            <a:ext cx="8375904" cy="18653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94715" y="1965960"/>
            <a:ext cx="8478012" cy="17312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7753" y="1895475"/>
            <a:ext cx="8280654" cy="17716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67753" y="1895475"/>
            <a:ext cx="8281034" cy="177165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147955" rIns="0" bIns="0" rtlCol="0">
            <a:spAutoFit/>
          </a:bodyPr>
          <a:lstStyle/>
          <a:p>
            <a:pPr marL="91440" marR="84455" algn="just">
              <a:lnSpc>
                <a:spcPct val="100000"/>
              </a:lnSpc>
              <a:spcBef>
                <a:spcPts val="1165"/>
              </a:spcBef>
            </a:pPr>
            <a:r>
              <a:rPr sz="1600" spc="-5" dirty="0">
                <a:solidFill>
                  <a:srgbClr val="FF0000"/>
                </a:solidFill>
                <a:latin typeface="Times New Roman"/>
                <a:cs typeface="Times New Roman"/>
              </a:rPr>
              <a:t>п. 14 </a:t>
            </a:r>
            <a:r>
              <a:rPr sz="1600" b="1" spc="-5" dirty="0">
                <a:latin typeface="Times New Roman"/>
                <a:cs typeface="Times New Roman"/>
              </a:rPr>
              <a:t>ПБС в </a:t>
            </a:r>
            <a:r>
              <a:rPr sz="1600" b="1" spc="-10" dirty="0">
                <a:latin typeface="Times New Roman"/>
                <a:cs typeface="Times New Roman"/>
              </a:rPr>
              <a:t>пределах доведенных </a:t>
            </a:r>
            <a:r>
              <a:rPr sz="1600" spc="-5" dirty="0">
                <a:latin typeface="Times New Roman"/>
                <a:cs typeface="Times New Roman"/>
              </a:rPr>
              <a:t>им в </a:t>
            </a:r>
            <a:r>
              <a:rPr sz="1600" spc="-10" dirty="0">
                <a:latin typeface="Times New Roman"/>
                <a:cs typeface="Times New Roman"/>
              </a:rPr>
              <a:t>установленном порядке </a:t>
            </a:r>
            <a:r>
              <a:rPr sz="1600" spc="-5" dirty="0">
                <a:latin typeface="Times New Roman"/>
                <a:cs typeface="Times New Roman"/>
              </a:rPr>
              <a:t>на текущий финансовый  </a:t>
            </a:r>
            <a:r>
              <a:rPr sz="1600" spc="-30" dirty="0">
                <a:latin typeface="Times New Roman"/>
                <a:cs typeface="Times New Roman"/>
              </a:rPr>
              <a:t>год </a:t>
            </a:r>
            <a:r>
              <a:rPr sz="1600" b="1" spc="-10" dirty="0">
                <a:latin typeface="Times New Roman"/>
                <a:cs typeface="Times New Roman"/>
              </a:rPr>
              <a:t>соответствующих ЛБО </a:t>
            </a:r>
            <a:r>
              <a:rPr sz="1600" b="1" dirty="0">
                <a:latin typeface="Times New Roman"/>
                <a:cs typeface="Times New Roman"/>
              </a:rPr>
              <a:t>не </a:t>
            </a:r>
            <a:r>
              <a:rPr sz="1600" b="1" spc="-5" dirty="0">
                <a:latin typeface="Times New Roman"/>
                <a:cs typeface="Times New Roman"/>
              </a:rPr>
              <a:t>вправе </a:t>
            </a:r>
            <a:r>
              <a:rPr sz="1600" b="1" spc="-10" dirty="0">
                <a:latin typeface="Times New Roman"/>
                <a:cs typeface="Times New Roman"/>
              </a:rPr>
              <a:t>принимать </a:t>
            </a:r>
            <a:r>
              <a:rPr sz="16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после 1 </a:t>
            </a:r>
            <a:r>
              <a:rPr sz="16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декабря </a:t>
            </a:r>
            <a:r>
              <a:rPr sz="1600" spc="-15" dirty="0">
                <a:latin typeface="Times New Roman"/>
                <a:cs typeface="Times New Roman"/>
              </a:rPr>
              <a:t>текущего </a:t>
            </a:r>
            <a:r>
              <a:rPr sz="1600" spc="-10" dirty="0">
                <a:latin typeface="Times New Roman"/>
                <a:cs typeface="Times New Roman"/>
              </a:rPr>
              <a:t>финансового  </a:t>
            </a:r>
            <a:r>
              <a:rPr sz="1600" spc="-25" dirty="0">
                <a:latin typeface="Times New Roman"/>
                <a:cs typeface="Times New Roman"/>
              </a:rPr>
              <a:t>года </a:t>
            </a:r>
            <a:r>
              <a:rPr sz="1600" b="1" spc="-5" dirty="0">
                <a:latin typeface="Times New Roman"/>
                <a:cs typeface="Times New Roman"/>
              </a:rPr>
              <a:t>БО на </a:t>
            </a:r>
            <a:r>
              <a:rPr sz="1600" b="1" spc="-10" dirty="0">
                <a:latin typeface="Times New Roman"/>
                <a:cs typeface="Times New Roman"/>
              </a:rPr>
              <a:t>основании </a:t>
            </a:r>
            <a:r>
              <a:rPr sz="1600" b="1" spc="-15" dirty="0">
                <a:latin typeface="Times New Roman"/>
                <a:cs typeface="Times New Roman"/>
              </a:rPr>
              <a:t>государственных контрактов </a:t>
            </a:r>
            <a:r>
              <a:rPr sz="1600" spc="-5" dirty="0">
                <a:latin typeface="Times New Roman"/>
                <a:cs typeface="Times New Roman"/>
              </a:rPr>
              <a:t>на </a:t>
            </a:r>
            <a:r>
              <a:rPr sz="1600" dirty="0">
                <a:latin typeface="Times New Roman"/>
                <a:cs typeface="Times New Roman"/>
              </a:rPr>
              <a:t>поставку </a:t>
            </a:r>
            <a:r>
              <a:rPr sz="1600" spc="-10" dirty="0">
                <a:latin typeface="Times New Roman"/>
                <a:cs typeface="Times New Roman"/>
              </a:rPr>
              <a:t>товаров, выполнение  </a:t>
            </a:r>
            <a:r>
              <a:rPr sz="1600" spc="-30" dirty="0">
                <a:latin typeface="Times New Roman"/>
                <a:cs typeface="Times New Roman"/>
              </a:rPr>
              <a:t>работ, </a:t>
            </a:r>
            <a:r>
              <a:rPr sz="1600" spc="-10" dirty="0">
                <a:latin typeface="Times New Roman"/>
                <a:cs typeface="Times New Roman"/>
              </a:rPr>
              <a:t>оказание </a:t>
            </a:r>
            <a:r>
              <a:rPr sz="1600" spc="-35" dirty="0">
                <a:latin typeface="Times New Roman"/>
                <a:cs typeface="Times New Roman"/>
              </a:rPr>
              <a:t>услуг, </a:t>
            </a:r>
            <a:r>
              <a:rPr sz="1600" b="1" spc="-15" dirty="0">
                <a:latin typeface="Times New Roman"/>
                <a:cs typeface="Times New Roman"/>
              </a:rPr>
              <a:t>предусматривающих </a:t>
            </a:r>
            <a:r>
              <a:rPr sz="1600" b="1" spc="-5" dirty="0">
                <a:latin typeface="Times New Roman"/>
                <a:cs typeface="Times New Roman"/>
              </a:rPr>
              <a:t>сроки </a:t>
            </a:r>
            <a:r>
              <a:rPr sz="1600" b="1" spc="-10" dirty="0">
                <a:latin typeface="Times New Roman"/>
                <a:cs typeface="Times New Roman"/>
              </a:rPr>
              <a:t>оплаты </a:t>
            </a:r>
            <a:r>
              <a:rPr sz="1600" dirty="0">
                <a:latin typeface="Times New Roman"/>
                <a:cs typeface="Times New Roman"/>
              </a:rPr>
              <a:t>поставленных </a:t>
            </a:r>
            <a:r>
              <a:rPr sz="1600" spc="-10" dirty="0">
                <a:latin typeface="Times New Roman"/>
                <a:cs typeface="Times New Roman"/>
              </a:rPr>
              <a:t>товаров,  выполненных </a:t>
            </a:r>
            <a:r>
              <a:rPr sz="1600" spc="-30" dirty="0">
                <a:latin typeface="Times New Roman"/>
                <a:cs typeface="Times New Roman"/>
              </a:rPr>
              <a:t>работ, </a:t>
            </a:r>
            <a:r>
              <a:rPr sz="1600" spc="-5" dirty="0">
                <a:latin typeface="Times New Roman"/>
                <a:cs typeface="Times New Roman"/>
              </a:rPr>
              <a:t>оказанных услуг </a:t>
            </a:r>
            <a:r>
              <a:rPr sz="1600" b="1" spc="-5" dirty="0">
                <a:latin typeface="Times New Roman"/>
                <a:cs typeface="Times New Roman"/>
              </a:rPr>
              <a:t>или </a:t>
            </a:r>
            <a:r>
              <a:rPr sz="1600" b="1" spc="-10" dirty="0">
                <a:latin typeface="Times New Roman"/>
                <a:cs typeface="Times New Roman"/>
              </a:rPr>
              <a:t>выплаты </a:t>
            </a:r>
            <a:r>
              <a:rPr sz="1600" b="1" dirty="0">
                <a:latin typeface="Times New Roman"/>
                <a:cs typeface="Times New Roman"/>
              </a:rPr>
              <a:t>аванса</a:t>
            </a:r>
            <a:r>
              <a:rPr sz="1600" dirty="0">
                <a:latin typeface="Times New Roman"/>
                <a:cs typeface="Times New Roman"/>
              </a:rPr>
              <a:t>, </a:t>
            </a:r>
            <a:r>
              <a:rPr sz="1600" b="1" spc="-5" dirty="0">
                <a:latin typeface="Times New Roman"/>
                <a:cs typeface="Times New Roman"/>
              </a:rPr>
              <a:t>в </a:t>
            </a:r>
            <a:r>
              <a:rPr sz="1600" b="1" spc="-25" dirty="0">
                <a:latin typeface="Times New Roman"/>
                <a:cs typeface="Times New Roman"/>
              </a:rPr>
              <a:t>том </a:t>
            </a:r>
            <a:r>
              <a:rPr sz="1600" b="1" spc="-5" dirty="0">
                <a:latin typeface="Times New Roman"/>
                <a:cs typeface="Times New Roman"/>
              </a:rPr>
              <a:t>числе по </a:t>
            </a:r>
            <a:r>
              <a:rPr sz="1600" b="1" spc="-10" dirty="0">
                <a:latin typeface="Times New Roman"/>
                <a:cs typeface="Times New Roman"/>
              </a:rPr>
              <a:t>отдельным  этапам </a:t>
            </a:r>
            <a:r>
              <a:rPr sz="1600" b="1" spc="-5" dirty="0">
                <a:latin typeface="Times New Roman"/>
                <a:cs typeface="Times New Roman"/>
              </a:rPr>
              <a:t>их </a:t>
            </a:r>
            <a:r>
              <a:rPr sz="1600" b="1" spc="-10" dirty="0">
                <a:latin typeface="Times New Roman"/>
                <a:cs typeface="Times New Roman"/>
              </a:rPr>
              <a:t>исполнения</a:t>
            </a:r>
            <a:r>
              <a:rPr sz="1600" spc="-10" dirty="0">
                <a:latin typeface="Times New Roman"/>
                <a:cs typeface="Times New Roman"/>
              </a:rPr>
              <a:t>,</a:t>
            </a:r>
            <a:r>
              <a:rPr sz="1600" u="heavy" spc="-10" dirty="0">
                <a:latin typeface="Times New Roman"/>
                <a:cs typeface="Times New Roman"/>
              </a:rPr>
              <a:t> </a:t>
            </a:r>
            <a:r>
              <a:rPr sz="1600" b="1" u="heavy" spc="-5" dirty="0">
                <a:latin typeface="Times New Roman"/>
                <a:cs typeface="Times New Roman"/>
              </a:rPr>
              <a:t>превышающие </a:t>
            </a:r>
            <a:r>
              <a:rPr sz="1600" b="1" u="heavy" spc="-15" dirty="0">
                <a:latin typeface="Times New Roman"/>
                <a:cs typeface="Times New Roman"/>
              </a:rPr>
              <a:t>один </a:t>
            </a:r>
            <a:r>
              <a:rPr sz="1600" b="1" u="heavy" dirty="0">
                <a:latin typeface="Times New Roman"/>
                <a:cs typeface="Times New Roman"/>
              </a:rPr>
              <a:t>месяц </a:t>
            </a:r>
            <a:r>
              <a:rPr sz="1600" b="1" u="heavy" spc="-5" dirty="0">
                <a:latin typeface="Times New Roman"/>
                <a:cs typeface="Times New Roman"/>
              </a:rPr>
              <a:t>после </a:t>
            </a:r>
            <a:r>
              <a:rPr sz="1600" b="1" u="heavy" spc="-10" dirty="0">
                <a:latin typeface="Times New Roman"/>
                <a:cs typeface="Times New Roman"/>
              </a:rPr>
              <a:t>указанной</a:t>
            </a:r>
            <a:r>
              <a:rPr sz="1600" b="1" u="heavy" spc="140" dirty="0">
                <a:latin typeface="Times New Roman"/>
                <a:cs typeface="Times New Roman"/>
              </a:rPr>
              <a:t> </a:t>
            </a:r>
            <a:r>
              <a:rPr sz="1600" b="1" u="heavy" spc="-15" dirty="0">
                <a:latin typeface="Times New Roman"/>
                <a:cs typeface="Times New Roman"/>
              </a:rPr>
              <a:t>даты</a:t>
            </a:r>
            <a:r>
              <a:rPr sz="1600" spc="-15" dirty="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15" name="Picture 5">
            <a:extLst>
              <a:ext uri="{FF2B5EF4-FFF2-40B4-BE49-F238E27FC236}">
                <a16:creationId xmlns:a16="http://schemas.microsoft.com/office/drawing/2014/main" id="{499DCE5D-C190-47E7-B46D-4B9EFE503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709"/>
            <a:ext cx="9144000" cy="796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FD66021-7925-407D-9E38-747FA6A3E1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368"/>
            <a:ext cx="91440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Республике Карелия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96630" y="178435"/>
            <a:ext cx="33655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DEAA46"/>
                </a:solidFill>
                <a:latin typeface="Arial"/>
                <a:cs typeface="Arial"/>
              </a:rPr>
              <a:t>17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15" name="Picture 5">
            <a:extLst>
              <a:ext uri="{FF2B5EF4-FFF2-40B4-BE49-F238E27FC236}">
                <a16:creationId xmlns:a16="http://schemas.microsoft.com/office/drawing/2014/main" id="{499DCE5D-C190-47E7-B46D-4B9EFE503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709"/>
            <a:ext cx="9144000" cy="796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FD66021-7925-407D-9E38-747FA6A3E1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368"/>
            <a:ext cx="91440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Республике Карелия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70A3CD6-7ED3-4FB2-9035-59CD40CC7BE0}"/>
              </a:ext>
            </a:extLst>
          </p:cNvPr>
          <p:cNvSpPr/>
          <p:nvPr/>
        </p:nvSpPr>
        <p:spPr>
          <a:xfrm>
            <a:off x="503549" y="2996952"/>
            <a:ext cx="81369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2F5897">
                    <a:lumMod val="75000"/>
                  </a:srgbClr>
                </a:solidFill>
                <a:latin typeface="Palatino Linotype"/>
              </a:rPr>
              <a:t>Спасибо за внимание.</a:t>
            </a:r>
          </a:p>
        </p:txBody>
      </p:sp>
    </p:spTree>
    <p:extLst>
      <p:ext uri="{BB962C8B-B14F-4D97-AF65-F5344CB8AC3E}">
        <p14:creationId xmlns:p14="http://schemas.microsoft.com/office/powerpoint/2010/main" val="583943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1" id="{2EE04323-5AFE-4389-A618-B0B0B14D465B}" vid="{4E020CEB-2AB6-422F-91A4-373F55CED26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56</TotalTime>
  <Words>2754</Words>
  <Application>Microsoft Office PowerPoint</Application>
  <PresentationFormat>Экран (4:3)</PresentationFormat>
  <Paragraphs>209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Palatino Linotype</vt:lpstr>
      <vt:lpstr>Times New Roman</vt:lpstr>
      <vt:lpstr>Times New Roman,Bold</vt:lpstr>
      <vt:lpstr>Тема1</vt:lpstr>
      <vt:lpstr>Презентация PowerPoint</vt:lpstr>
      <vt:lpstr>Отдельные положения постановления Правительства  Российской Федерации от 9 декабря 2017 г. № 1496 «О мерах  по обеспечению исполнения федерального бюджета»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Шамьюнов Марат Маратович</dc:creator>
  <cp:lastModifiedBy>эльдо эльдо</cp:lastModifiedBy>
  <cp:revision>6</cp:revision>
  <dcterms:created xsi:type="dcterms:W3CDTF">2017-12-18T20:07:02Z</dcterms:created>
  <dcterms:modified xsi:type="dcterms:W3CDTF">2017-12-18T21:15:03Z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2017-12-15T00:00:00Z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2017-12-18T00:00:00Z</vt:filetime>
  </property>
</Properties>
</file>