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72" r:id="rId7"/>
    <p:sldId id="273" r:id="rId8"/>
    <p:sldId id="263" r:id="rId9"/>
    <p:sldId id="266" r:id="rId10"/>
    <p:sldId id="262" r:id="rId11"/>
    <p:sldId id="265" r:id="rId12"/>
    <p:sldId id="268" r:id="rId13"/>
    <p:sldId id="267" r:id="rId14"/>
    <p:sldId id="270" r:id="rId15"/>
    <p:sldId id="269" r:id="rId16"/>
    <p:sldId id="274" r:id="rId17"/>
    <p:sldId id="275" r:id="rId18"/>
    <p:sldId id="271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6737E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2DF1F45-F4D1-46A1-B6DE-3FDF932B572E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4377095-B153-439B-A086-AA4DD1101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ACB0A6-C0FC-4BA2-9501-639681B4378B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66A4E3-A75B-4721-8714-7511FD3C4DA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527A68-1C72-4A84-B083-E3C2BBF9C6B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BD0945-B92F-4F77-A0AC-D92691CCC8D7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E6CAFB-9D01-4399-B1AB-127826FEAEB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0F7C2B-F975-4DBD-87A2-887DD22D604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D2E5D9-BE97-46F0-8421-46B27D5D7B5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48EA5C-54AC-4E72-A315-FA7ABC799BA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F7C82A-FE2F-4DB8-A594-DE98B0E8F997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FF51F4-771C-42FC-8814-AFD9A0EC2EA1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15787A-4236-4A47-B6D8-2FBF59E32A67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88BA5A-2EBE-4D12-8995-59B3F1AC518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A15C38-EA64-4BCE-9E99-22804C53541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D8B51B-4072-4A32-AE21-CDFEA1397F9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20120E-59AA-4C7D-8402-7C3F72B516D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A4978D-37DB-4BFF-913F-41B63187B1C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0F73E2-D6E0-4A42-A454-A73E51183843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9B2910-E152-409F-8877-4A6A8C66A29B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69C4C-9753-4A93-A453-0BB2C92BE051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0189A-E71D-486E-8DBF-1C68E01198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4C5A0-8B8F-40AF-93C4-5CD260C61DB7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5DFB5-0A71-42A1-A10C-B47AECA0B4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93CB3-13FB-4FE7-8244-F4798DCF42AD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C4F96-38EB-4921-BD7B-738661218B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1475F-CC87-48BA-9027-A4993916E099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510A0-C4A2-4DE3-B15E-9D80E6A1CDE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A3888-4B12-439E-8EF8-10317BB74280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ED25E-0B2F-413E-8B45-6E64BB4BBD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6F383-6D6D-4F42-9CF9-43E727F74EFB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25E8E-0424-4599-B363-1059CE5990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4B14C-06E7-4398-A6FF-55F4A2F3060F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9A36A-419B-46C2-8326-6E3003FE54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E9146-6F5B-488A-9897-058DB9CB28B3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9A38C-A389-4C49-82CA-3C91F6D7A7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800FA-8CB2-4567-BA51-5E3B25ACB73D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B67F9-68F9-4C31-B5D6-1C89F51767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22491-3B5A-4648-8B1A-D27FA1311A60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2B474-9F7C-48CC-B1BA-B42EFCFEFA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4C24D-E47E-4AD6-985D-09F68DE58AA0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34C5-C401-41BD-B00C-9F5321A54F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8B7D5-31AE-4DBA-AAFA-A6DD984833FD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2C14B-D868-4632-875B-2C23417256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300E4-3160-4727-83BE-0949954CA1F4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9B96E-B571-429E-8253-5BAE73C624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8D680-8166-40FB-B3F4-F82A5A8E1B38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7EA45-E954-43BB-9699-9EAE6FF096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98731051-F698-41B2-A74F-73EAC77B4BAE}" type="datetime1">
              <a:rPr lang="ru-RU"/>
              <a:pPr>
                <a:defRPr/>
              </a:pPr>
              <a:t>18.12.2017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77522CA2-B271-473F-B9F9-833DBD2CE4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Управление Федерального казначейства по Республике Карелия</a:t>
            </a:r>
            <a:endParaRPr dirty="0"/>
          </a:p>
        </p:txBody>
      </p:sp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AF3862-0C2A-4BBC-AB74-4D2FA69D5569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17413" name="Прямоугольник 2"/>
          <p:cNvSpPr>
            <a:spLocks noChangeArrowheads="1"/>
          </p:cNvSpPr>
          <p:nvPr/>
        </p:nvSpPr>
        <p:spPr bwMode="auto">
          <a:xfrm>
            <a:off x="1331913" y="1844675"/>
            <a:ext cx="72009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333FC5"/>
                </a:solidFill>
                <a:latin typeface="Calibri" pitchFamily="34" charset="0"/>
              </a:rPr>
              <a:t>Анализ бюджетной (бухгалтерской) отчетности, представленной в 2017 г. в 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725" y="5229225"/>
            <a:ext cx="36004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6"/>
                </a:solidFill>
                <a:latin typeface="+mn-lt"/>
              </a:rPr>
              <a:t>Отдел централизованной бухгалтерии,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6"/>
                </a:solidFill>
                <a:latin typeface="+mn-lt"/>
              </a:rPr>
              <a:t>бюджетного учета и отчетности по операциям бюджетов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ofo.rk@mail.ru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accent6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Управление Федерального казначейства по Республике Карелия</a:t>
            </a:r>
            <a:endParaRPr dirty="0"/>
          </a:p>
        </p:txBody>
      </p:sp>
      <p:sp>
        <p:nvSpPr>
          <p:cNvPr id="1945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DF4306-1CAC-4541-B346-B4D5D5E58F01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pic>
        <p:nvPicPr>
          <p:cNvPr id="19461" name="Picture 2" descr="Картинки по запросу компетенция  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573463"/>
            <a:ext cx="29273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Прямоугольник 9"/>
          <p:cNvSpPr>
            <a:spLocks noChangeArrowheads="1"/>
          </p:cNvSpPr>
          <p:nvPr/>
        </p:nvSpPr>
        <p:spPr bwMode="auto">
          <a:xfrm>
            <a:off x="1042988" y="1557338"/>
            <a:ext cx="7705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3399"/>
                </a:solidFill>
                <a:latin typeface="Calibri" pitchFamily="34" charset="0"/>
              </a:rPr>
              <a:t>Основные задачи УФК по Республике Карелия </a:t>
            </a:r>
            <a:br>
              <a:rPr lang="ru-RU" sz="2400">
                <a:solidFill>
                  <a:srgbClr val="003399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003399"/>
                </a:solidFill>
                <a:latin typeface="Calibri" pitchFamily="34" charset="0"/>
              </a:rPr>
              <a:t>по обеспечению процедур представления отчетности </a:t>
            </a:r>
            <a:br>
              <a:rPr lang="ru-RU" sz="2400">
                <a:solidFill>
                  <a:srgbClr val="003399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003399"/>
                </a:solidFill>
                <a:latin typeface="Calibri" pitchFamily="34" charset="0"/>
              </a:rPr>
              <a:t>в ПУиО ГИИС «Электронный бюджет»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86063" y="3286125"/>
            <a:ext cx="6143625" cy="2016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ru-RU" sz="2000" dirty="0">
                <a:solidFill>
                  <a:schemeClr val="accent6"/>
                </a:solidFill>
                <a:latin typeface="+mn-lt"/>
              </a:rPr>
              <a:t>1. Анализ полноты представления </a:t>
            </a:r>
            <a:r>
              <a:rPr lang="ru-RU" sz="2000" dirty="0">
                <a:solidFill>
                  <a:schemeClr val="accent6"/>
                </a:solidFill>
                <a:latin typeface="+mn-lt"/>
              </a:rPr>
              <a:t>отчетности</a:t>
            </a:r>
          </a:p>
          <a:p>
            <a:pPr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ru-RU" sz="2000" dirty="0">
                <a:solidFill>
                  <a:schemeClr val="accent6"/>
                </a:solidFill>
                <a:latin typeface="+mn-lt"/>
              </a:rPr>
              <a:t>2. Анализ своевременности </a:t>
            </a:r>
            <a:r>
              <a:rPr lang="ru-RU" sz="2000" dirty="0">
                <a:solidFill>
                  <a:schemeClr val="accent6"/>
                </a:solidFill>
                <a:latin typeface="+mn-lt"/>
              </a:rPr>
              <a:t>представления отчетности</a:t>
            </a:r>
          </a:p>
          <a:p>
            <a:pPr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ru-RU" sz="2000" dirty="0">
                <a:solidFill>
                  <a:schemeClr val="accent6"/>
                </a:solidFill>
                <a:latin typeface="+mn-lt"/>
              </a:rPr>
              <a:t>3. Мониторинг качества </a:t>
            </a:r>
            <a:r>
              <a:rPr lang="ru-RU" sz="2000" dirty="0">
                <a:solidFill>
                  <a:schemeClr val="accent6"/>
                </a:solidFill>
                <a:latin typeface="+mn-lt"/>
              </a:rPr>
              <a:t>отчетности</a:t>
            </a:r>
          </a:p>
          <a:p>
            <a:pPr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ru-RU" sz="2000" dirty="0">
                <a:solidFill>
                  <a:schemeClr val="accent6"/>
                </a:solidFill>
                <a:latin typeface="+mn-lt"/>
              </a:rPr>
              <a:t>4. Анализ </a:t>
            </a:r>
            <a:r>
              <a:rPr lang="ru-RU" sz="2000" dirty="0">
                <a:solidFill>
                  <a:schemeClr val="accent6"/>
                </a:solidFill>
                <a:latin typeface="+mn-lt"/>
              </a:rPr>
              <a:t>показателей отчетности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50" y="285750"/>
            <a:ext cx="6672263" cy="5048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1. Анализ полноты представления отчетности</a:t>
            </a:r>
            <a:endParaRPr dirty="0"/>
          </a:p>
        </p:txBody>
      </p:sp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DB98E6-9F75-4D77-8704-04AAEB9FE42B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22238" y="1196975"/>
            <a:ext cx="9007475" cy="2736850"/>
          </a:xfrm>
          <a:prstGeom prst="roundRect">
            <a:avLst>
              <a:gd name="adj" fmla="val 16667"/>
            </a:avLst>
          </a:prstGeom>
          <a:solidFill>
            <a:srgbClr val="4F81BD">
              <a:alpha val="30196"/>
            </a:srgb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Приказ Министерства финансов РФ от 28 декабря 2010 г. № 191н </a:t>
            </a:r>
            <a:endParaRPr lang="ru-RU" b="1" kern="0" dirty="0">
              <a:solidFill>
                <a:sysClr val="windowText" lastClr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«Об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утверждении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Инструкции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о порядке составления и представления </a:t>
            </a:r>
            <a:endParaRPr lang="ru-RU" b="1" kern="0" dirty="0">
              <a:solidFill>
                <a:sysClr val="windowText" lastClr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годовой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,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квартальной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и месячной отчетности об исполнении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бюджетов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бюджетной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системы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Российской </a:t>
            </a:r>
            <a:r>
              <a:rPr lang="ru-RU" b="1" kern="0" dirty="0">
                <a:solidFill>
                  <a:sysClr val="windowText" lastClr="000000"/>
                </a:solidFill>
                <a:latin typeface="Times New Roman" pitchFamily="18" charset="0"/>
              </a:rPr>
              <a:t>Федерации»</a:t>
            </a:r>
          </a:p>
        </p:txBody>
      </p:sp>
      <p:pic>
        <p:nvPicPr>
          <p:cNvPr id="21510" name="Рисунок 253" descr="Documents_Bla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" y="2249488"/>
            <a:ext cx="1058863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122238" y="4076700"/>
            <a:ext cx="9007475" cy="2376488"/>
          </a:xfrm>
          <a:prstGeom prst="roundRect">
            <a:avLst>
              <a:gd name="adj" fmla="val 16667"/>
            </a:avLst>
          </a:prstGeom>
          <a:solidFill>
            <a:srgbClr val="4F81BD">
              <a:alpha val="30196"/>
            </a:srgb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Приказ Министерства финансов РФ от 01 марта 2016 г. № 15н 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«Об утверждении дополнительных форм годовой и квартальной 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бюджетной отчетности об исполнении федерального бюджета 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и инструкции о порядке их составления и представления»</a:t>
            </a:r>
          </a:p>
        </p:txBody>
      </p:sp>
      <p:pic>
        <p:nvPicPr>
          <p:cNvPr id="21512" name="Рисунок 253" descr="Documents_Black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400" y="4787900"/>
            <a:ext cx="1052513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500" y="214313"/>
            <a:ext cx="5761038" cy="5048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2. Анализ своевременности представления отчетности</a:t>
            </a:r>
            <a:endParaRPr dirty="0"/>
          </a:p>
        </p:txBody>
      </p:sp>
      <p:sp>
        <p:nvSpPr>
          <p:cNvPr id="2355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8DC5B2-8F01-4D4D-A8B7-446D99F5D3FA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6319838" y="981075"/>
            <a:ext cx="2752725" cy="2519363"/>
          </a:xfrm>
          <a:prstGeom prst="wedgeRectCallou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ФК от 12.10.2017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24н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"О сроках представления главными распорядителями средств федерального бюджета, главными администраторами доходов федерального бюджета, главными администраторами источников финансирования дефицита федерального бюджета в Межрегиональное операционное управление федерального казначейства сводной месячной, квартальной и годовой бюджетной отчетности, сводной квартальной и годовой бухгалтерской отчетности федеральных бюджетных и автономных учреждений в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году"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79388" y="4724400"/>
            <a:ext cx="8569325" cy="0"/>
          </a:xfrm>
          <a:prstGeom prst="straightConnector1">
            <a:avLst/>
          </a:prstGeom>
          <a:ln w="635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300788" y="4941888"/>
            <a:ext cx="26304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Прием </a:t>
            </a:r>
            <a:r>
              <a:rPr lang="ru-RU" sz="1600" b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годовой отчетности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от ГРБС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59600" y="3908425"/>
            <a:ext cx="13684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МОУ ФК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0788" y="4297363"/>
            <a:ext cx="29003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с 26 февраля по 22 марта 2018 года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300788" y="4149725"/>
            <a:ext cx="0" cy="574675"/>
          </a:xfrm>
          <a:prstGeom prst="line">
            <a:avLst/>
          </a:prstGeom>
          <a:ln w="222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9750" y="4910138"/>
            <a:ext cx="5472113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Прием </a:t>
            </a:r>
            <a:r>
              <a:rPr lang="ru-RU" sz="1600" b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годовой отчетности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от подведомственной сети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563938" y="4149725"/>
            <a:ext cx="0" cy="574675"/>
          </a:xfrm>
          <a:prstGeom prst="line">
            <a:avLst/>
          </a:prstGeom>
          <a:ln w="254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79388" y="4076700"/>
            <a:ext cx="0" cy="647700"/>
          </a:xfrm>
          <a:prstGeom prst="line">
            <a:avLst/>
          </a:prstGeom>
          <a:ln w="22225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35375" y="4297363"/>
            <a:ext cx="22542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АДБ, РБС – за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7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дней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3635375" y="4238625"/>
            <a:ext cx="2592388" cy="0"/>
          </a:xfrm>
          <a:prstGeom prst="straightConnector1">
            <a:avLst/>
          </a:prstGeom>
          <a:ln w="1905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/>
          <p:nvPr/>
        </p:nvCxnSpPr>
        <p:spPr>
          <a:xfrm>
            <a:off x="179388" y="3908425"/>
            <a:ext cx="6048375" cy="0"/>
          </a:xfrm>
          <a:prstGeom prst="straightConnector1">
            <a:avLst/>
          </a:prstGeom>
          <a:ln w="15875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TextBox 2049"/>
          <p:cNvSpPr txBox="1"/>
          <p:nvPr/>
        </p:nvSpPr>
        <p:spPr>
          <a:xfrm>
            <a:off x="2051050" y="3503613"/>
            <a:ext cx="2478088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ПБС, АУБУ – за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10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дней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19838" y="3871913"/>
            <a:ext cx="2752725" cy="1873250"/>
          </a:xfrm>
          <a:prstGeom prst="rect">
            <a:avLst/>
          </a:prstGeom>
          <a:solidFill>
            <a:schemeClr val="accent5">
              <a:lumMod val="40000"/>
              <a:lumOff val="60000"/>
              <a:alpha val="21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75" y="285750"/>
            <a:ext cx="5761038" cy="642938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3. Мониторинг качества отчетности</a:t>
            </a:r>
            <a:endParaRPr dirty="0"/>
          </a:p>
        </p:txBody>
      </p:sp>
      <p:sp>
        <p:nvSpPr>
          <p:cNvPr id="2560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4C0F34-4BC1-4F5D-8D0A-634FAE8C6C0F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4865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11191" y="2557099"/>
            <a:ext cx="64865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328737" y="3645024"/>
            <a:ext cx="64865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24" name="Блок-схема: перфолента 23"/>
          <p:cNvSpPr/>
          <p:nvPr/>
        </p:nvSpPr>
        <p:spPr>
          <a:xfrm>
            <a:off x="352926" y="5038203"/>
            <a:ext cx="8438148" cy="1391738"/>
          </a:xfrm>
          <a:prstGeom prst="flowChartPunchedTap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0" lvl="8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Контроли с внешними данными (данными УФК по Республике 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Карелия)    </a:t>
            </a:r>
            <a:endParaRPr lang="ru-RU" sz="2000" kern="0" dirty="0">
              <a:ln w="0"/>
              <a:solidFill>
                <a:sysClr val="windowText" lastClr="000000"/>
              </a:solidFill>
              <a:latin typeface="Calibri"/>
            </a:endParaRPr>
          </a:p>
          <a:p>
            <a:pPr marL="0" lvl="8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Ф. 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0503127 (0503</a:t>
            </a:r>
            <a:r>
              <a:rPr lang="en-US" sz="2000" kern="0" dirty="0">
                <a:ln w="0"/>
                <a:solidFill>
                  <a:sysClr val="windowText" lastClr="000000"/>
                </a:solidFill>
                <a:latin typeface="Calibri"/>
              </a:rPr>
              <a:t>7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37) </a:t>
            </a:r>
            <a:endParaRPr lang="ru-RU" sz="2000" kern="0" dirty="0">
              <a:ln w="0"/>
              <a:solidFill>
                <a:sysClr val="windowText" lastClr="000000"/>
              </a:solidFill>
              <a:latin typeface="Calibri"/>
            </a:endParaRPr>
          </a:p>
          <a:p>
            <a:pPr marL="0" lvl="8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Ф. 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0503178 (0503</a:t>
            </a:r>
            <a:r>
              <a:rPr lang="en-US" sz="2000" kern="0" dirty="0">
                <a:ln w="0"/>
                <a:solidFill>
                  <a:sysClr val="windowText" lastClr="000000"/>
                </a:solidFill>
                <a:latin typeface="Calibri"/>
              </a:rPr>
              <a:t>779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) </a:t>
            </a:r>
            <a:r>
              <a:rPr lang="ru-RU" sz="2000" kern="0" dirty="0">
                <a:ln w="0"/>
                <a:solidFill>
                  <a:sysClr val="windowText" lastClr="000000"/>
                </a:solidFill>
                <a:latin typeface="Calibri"/>
              </a:rPr>
              <a:t>= Ф. 05</a:t>
            </a:r>
            <a:r>
              <a:rPr lang="en-US" sz="2000" kern="0" dirty="0">
                <a:ln w="0"/>
                <a:solidFill>
                  <a:sysClr val="windowText" lastClr="000000"/>
                </a:solidFill>
                <a:latin typeface="Calibri"/>
              </a:rPr>
              <a:t>03154</a:t>
            </a:r>
            <a:endParaRPr lang="ru-RU" sz="2000" kern="0" dirty="0">
              <a:ln w="0"/>
              <a:solidFill>
                <a:sysClr val="windowText" lastClr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6375" y="188913"/>
            <a:ext cx="6551613" cy="576262"/>
          </a:xfrm>
        </p:spPr>
        <p:txBody>
          <a:bodyPr/>
          <a:lstStyle/>
          <a:p>
            <a:pPr algn="ctr">
              <a:defRPr/>
            </a:pPr>
            <a:r>
              <a:rPr altLang="ru-RU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Информация по представлению отчетности</a:t>
            </a:r>
            <a:r>
              <a:rPr b="0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b="0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dirty="0"/>
          </a:p>
        </p:txBody>
      </p:sp>
      <p:sp>
        <p:nvSpPr>
          <p:cNvPr id="276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3E98E5-66F6-4651-BBCE-79664E96FA0E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5288" y="1123950"/>
          <a:ext cx="8353425" cy="5329238"/>
        </p:xfrm>
        <a:graphic>
          <a:graphicData uri="http://schemas.openxmlformats.org/drawingml/2006/table">
            <a:tbl>
              <a:tblPr/>
              <a:tblGrid>
                <a:gridCol w="4239850"/>
                <a:gridCol w="1324072"/>
                <a:gridCol w="1394503"/>
                <a:gridCol w="1394503"/>
              </a:tblGrid>
              <a:tr h="56090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Мониторинг по состоянию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01.04.2017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01.07.2017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01.10.2017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пакетов отчетности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5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Состав пакета отчетности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полный состав пакета отчетности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полный состав пакета отчетности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8045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отчетности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своевременное представление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несвоевременное представление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8045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Наличие арифметических и логических ошибок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ошибок нет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ошибки есть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данные не представлены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8045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Раскрытие информации в составе пояснительной записки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полное раскрытие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неполное раскрытие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  <a:tr h="2804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данные не представлены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6375" y="188913"/>
            <a:ext cx="6551613" cy="576262"/>
          </a:xfrm>
        </p:spPr>
        <p:txBody>
          <a:bodyPr/>
          <a:lstStyle/>
          <a:p>
            <a:pPr algn="ctr">
              <a:defRPr/>
            </a:pPr>
            <a:r>
              <a:rPr altLang="ru-RU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Информация по представлению отчетности</a:t>
            </a:r>
            <a:r>
              <a:rPr b="0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b="0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dirty="0"/>
          </a:p>
        </p:txBody>
      </p:sp>
      <p:sp>
        <p:nvSpPr>
          <p:cNvPr id="2969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E8B46E-F0BA-47F4-BABA-E1B1278A53A5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95288" y="1125538"/>
            <a:ext cx="849788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>
              <a:defRPr/>
            </a:pPr>
            <a:r>
              <a:rPr sz="2800">
                <a:solidFill>
                  <a:schemeClr val="accent6"/>
                </a:solidFill>
              </a:rPr>
              <a:t>Сведения об арифметических и логических </a:t>
            </a:r>
            <a:r>
              <a:rPr sz="2800" smtClean="0">
                <a:solidFill>
                  <a:schemeClr val="accent6"/>
                </a:solidFill>
              </a:rPr>
              <a:t>ошибках</a:t>
            </a:r>
            <a:endParaRPr sz="280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29702" name="Диаграмма 3"/>
          <p:cNvGraphicFramePr>
            <a:graphicFrameLocks/>
          </p:cNvGraphicFramePr>
          <p:nvPr/>
        </p:nvGraphicFramePr>
        <p:xfrm>
          <a:off x="344488" y="1649413"/>
          <a:ext cx="8455025" cy="4710112"/>
        </p:xfrm>
        <a:graphic>
          <a:graphicData uri="http://schemas.openxmlformats.org/presentationml/2006/ole">
            <p:oleObj spid="_x0000_s29702" r:id="rId4" imgW="8449788" imgH="470652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74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0BE664-D0FD-4228-A8C2-B8DCE541DF4E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29113" y="5949950"/>
            <a:ext cx="4679950" cy="5889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Показатели в гр. </a:t>
            </a:r>
            <a:r>
              <a:rPr lang="ru-RU" dirty="0">
                <a:solidFill>
                  <a:schemeClr val="tx1"/>
                </a:solidFill>
              </a:rPr>
              <a:t>5-12 </a:t>
            </a:r>
            <a:r>
              <a:rPr lang="ru-RU" dirty="0">
                <a:solidFill>
                  <a:schemeClr val="tx1"/>
                </a:solidFill>
              </a:rPr>
              <a:t>«</a:t>
            </a:r>
            <a:r>
              <a:rPr lang="ru-RU" dirty="0">
                <a:solidFill>
                  <a:schemeClr val="tx1"/>
                </a:solidFill>
              </a:rPr>
              <a:t>Минус» недопустимы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5364163" y="5661025"/>
            <a:ext cx="971550" cy="288925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8" idx="0"/>
            <a:endCxn id="8" idx="0"/>
          </p:cNvCxnSpPr>
          <p:nvPr/>
        </p:nvCxnSpPr>
        <p:spPr>
          <a:xfrm>
            <a:off x="6669088" y="594995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6335713" y="5589588"/>
            <a:ext cx="792162" cy="360362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335713" y="5589588"/>
            <a:ext cx="0" cy="360362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755650" y="6054725"/>
            <a:ext cx="3240088" cy="561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Показатель гр. 7 не должен быть равен показателю гр.5</a:t>
            </a:r>
            <a:endParaRPr lang="ru-RU" sz="1500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6988" y="1196975"/>
          <a:ext cx="9090025" cy="4305300"/>
        </p:xfrm>
        <a:graphic>
          <a:graphicData uri="http://schemas.openxmlformats.org/drawingml/2006/table">
            <a:tbl>
              <a:tblPr/>
              <a:tblGrid>
                <a:gridCol w="1160110"/>
                <a:gridCol w="156419"/>
                <a:gridCol w="130350"/>
                <a:gridCol w="391050"/>
                <a:gridCol w="391050"/>
                <a:gridCol w="221593"/>
                <a:gridCol w="742992"/>
                <a:gridCol w="742992"/>
                <a:gridCol w="742992"/>
                <a:gridCol w="742992"/>
                <a:gridCol w="723440"/>
                <a:gridCol w="723440"/>
                <a:gridCol w="723440"/>
                <a:gridCol w="640341"/>
                <a:gridCol w="107538"/>
                <a:gridCol w="236833"/>
                <a:gridCol w="512676"/>
              </a:tblGrid>
              <a:tr h="149444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Arial"/>
                        </a:rPr>
                        <a:t>ОТЧЕТ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44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Arial"/>
                        </a:rPr>
                        <a:t>о бюджетных обязательствах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КОДЫ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653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Форма по ОКУД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Arial"/>
                        </a:rPr>
                        <a:t>0503128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на 1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октября 2017 г.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Дата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01.10.2017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1235">
                <a:tc rowSpan="3" gridSpan="3"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Главный  распорядитель, распорядитель, получатель бюджетных средств, главный администратор, администратор доходов бюджета, главный администратор, администратор источников финансирования дефицита бюджета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7">
                  <a:txBody>
                    <a:bodyPr/>
                    <a:lstStyle/>
                    <a:p>
                      <a:pPr algn="ctr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по ОКПО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108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Глава по БК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Наименование бюджета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по ОКТМО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Периодичность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Квартальная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Единица измерения: руб.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по ОКЕИ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383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44">
                <a:tc gridSpan="13"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44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Наименование показателя</a:t>
                      </a:r>
                    </a:p>
                  </a:txBody>
                  <a:tcPr marL="4538" marR="4538" marT="453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Код строки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Код по бюджетной классификации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Утверждено (доведено) на 2017 год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Исполнено денежных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Не исполнено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ctr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algn="ctr" fontAlgn="ctr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принятых бюджетных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принятых денежных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бюджетных ассигнований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лимитов бюджетных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принимаемые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Принятые бюджетные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денежные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из них с применением конкурентных способов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2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4538" marR="4538" marT="4538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906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1. Бюджетные обязательства текущего (отчетного) финансового года по расходам, всего: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х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73 814 600.00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69 783 643.67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58 468 997.68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55 260 562.40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14 523 081.27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3 208 435.28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23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в том числе: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8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Фонд оплаты труда учреждений</a:t>
                      </a:r>
                    </a:p>
                  </a:txBody>
                  <a:tcPr marL="4538" marR="4538" marT="453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ххх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0106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9990090059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111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42 735 200.00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29 494 922.26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30 520 784.20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31 420 554.01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-1 925 631.75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-899 769.81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Взносы по обязательному социальному страхованию на выплаты по оплате труда работников и иные выплаты работникам учреждений</a:t>
                      </a:r>
                    </a:p>
                  </a:txBody>
                  <a:tcPr marL="4538" marR="4538" marT="453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ххх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0106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9990090059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119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12 856 100.00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12 856 100.00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9 388 125.91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8 111 143.16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4 744 956.84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1 276 982.75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8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Уплата прочих налогов, сборов</a:t>
                      </a:r>
                    </a:p>
                  </a:txBody>
                  <a:tcPr marL="4538" marR="4538" marT="453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ххх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0106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9990090059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 852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14 600.00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-9 275.00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-9 275.00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-9 275.00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2 617.00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effectLst/>
                          <a:latin typeface="Arial"/>
                        </a:rPr>
                        <a:t>2 617.00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Скругленный прямоугольник 24"/>
          <p:cNvSpPr/>
          <p:nvPr/>
        </p:nvSpPr>
        <p:spPr>
          <a:xfrm>
            <a:off x="684213" y="2125663"/>
            <a:ext cx="2808287" cy="7080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Показатель гр.7 должен быть равен показателю гр.5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614738" y="1139825"/>
            <a:ext cx="2700337" cy="91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</a:rPr>
              <a:t>Показатель гр. </a:t>
            </a:r>
            <a:r>
              <a:rPr lang="ru-RU" sz="1600" dirty="0">
                <a:solidFill>
                  <a:prstClr val="black"/>
                </a:solidFill>
              </a:rPr>
              <a:t>9 </a:t>
            </a:r>
            <a:r>
              <a:rPr lang="ru-RU" sz="1600" dirty="0">
                <a:solidFill>
                  <a:prstClr val="black"/>
                </a:solidFill>
              </a:rPr>
              <a:t>не должен превышать показатель гр. </a:t>
            </a:r>
            <a:r>
              <a:rPr lang="ru-RU" sz="1600" dirty="0">
                <a:solidFill>
                  <a:prstClr val="black"/>
                </a:solidFill>
              </a:rPr>
              <a:t>7</a:t>
            </a:r>
            <a:endParaRPr lang="ru-RU" sz="16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</a:rPr>
              <a:t>(исключение расчеты с ФСС по ОСС)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18288" y="2090738"/>
            <a:ext cx="2305050" cy="91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Показатель гр. 10 не должен превышать показатель гр.9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230438" y="2833688"/>
            <a:ext cx="2768600" cy="131603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195513" y="2833688"/>
            <a:ext cx="1223962" cy="131603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6948488" y="3005138"/>
            <a:ext cx="215900" cy="114458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6618288" y="3005138"/>
            <a:ext cx="330200" cy="114458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902200" y="2078038"/>
            <a:ext cx="317500" cy="207168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4902200" y="2090738"/>
            <a:ext cx="1412875" cy="205898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2987675" y="5229225"/>
            <a:ext cx="1800225" cy="825500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2987675" y="5300663"/>
            <a:ext cx="504825" cy="754062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79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B33F80-B86D-42CA-9CCF-3B5D074E35D4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1187450" y="5157788"/>
            <a:ext cx="5329238" cy="1498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Показатели гр. 12 должны быть сопоставимы показателям гр.9 Сведений ф.0503169 кредиторской задолженности (за исключением счетов 0 205 00 000; 0 209 00 000; 0 303 00 000).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При этом раскрытие причин выявленных расхождений подлежит отражению в разделе 4 "Анализ показателей </a:t>
            </a:r>
            <a:r>
              <a:rPr lang="ru-RU" sz="1200" dirty="0">
                <a:solidFill>
                  <a:schemeClr val="tx1"/>
                </a:solidFill>
              </a:rPr>
              <a:t>бухгалтерской отчетности субъекта бюджетной отчетности" </a:t>
            </a:r>
            <a:r>
              <a:rPr lang="ru-RU" sz="1200" dirty="0">
                <a:solidFill>
                  <a:schemeClr val="tx1"/>
                </a:solidFill>
              </a:rPr>
              <a:t>Пояснительной </a:t>
            </a:r>
            <a:r>
              <a:rPr lang="ru-RU" sz="1200" dirty="0">
                <a:solidFill>
                  <a:schemeClr val="tx1"/>
                </a:solidFill>
              </a:rPr>
              <a:t>записки (ф.0503160).</a:t>
            </a:r>
            <a:endParaRPr lang="ru-RU" sz="1500" dirty="0">
              <a:solidFill>
                <a:schemeClr val="tx1"/>
              </a:solidFill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flipV="1">
            <a:off x="6516688" y="5084763"/>
            <a:ext cx="1943100" cy="1081087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950" y="1052513"/>
          <a:ext cx="8928100" cy="3986212"/>
        </p:xfrm>
        <a:graphic>
          <a:graphicData uri="http://schemas.openxmlformats.org/drawingml/2006/table">
            <a:tbl>
              <a:tblPr/>
              <a:tblGrid>
                <a:gridCol w="1139940"/>
                <a:gridCol w="153701"/>
                <a:gridCol w="124881"/>
                <a:gridCol w="384250"/>
                <a:gridCol w="384250"/>
                <a:gridCol w="217742"/>
                <a:gridCol w="730074"/>
                <a:gridCol w="730074"/>
                <a:gridCol w="730074"/>
                <a:gridCol w="730074"/>
                <a:gridCol w="710860"/>
                <a:gridCol w="710860"/>
                <a:gridCol w="710860"/>
                <a:gridCol w="535248"/>
                <a:gridCol w="199627"/>
                <a:gridCol w="88405"/>
                <a:gridCol w="648073"/>
              </a:tblGrid>
              <a:tr h="381716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ОТЧЕТ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о бюджетных обязательствах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КОДЫ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86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Форма по ОКУД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Arial"/>
                        </a:rPr>
                        <a:t>0503128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на 1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 октября 2017 г.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Дата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01.10.2017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4866">
                <a:tc rowSpan="3" gridSpan="3"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Главный  распорядитель, распорядитель, получатель бюджетных средств, главный администратор, администратор доходов бюджета, главный администратор, администратор источников финансирования дефицита бюджета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7">
                  <a:txBody>
                    <a:bodyPr/>
                    <a:lstStyle/>
                    <a:p>
                      <a:pPr algn="ctr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по ОКПО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6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Глава по БК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Наименование бюджета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Федеральный бюджет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по ОКТМО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Периодичность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effectLst/>
                          <a:latin typeface="Arial"/>
                        </a:rPr>
                        <a:t>Квартальная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685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effectLst/>
                          <a:latin typeface="Arial"/>
                        </a:rPr>
                        <a:t>Единица измерения: руб.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4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по ОКЕИ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383</a:t>
                      </a:r>
                    </a:p>
                  </a:txBody>
                  <a:tcPr marL="4538" marR="4538" marT="45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886">
                <a:tc gridSpan="13"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1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effectLst/>
                        <a:latin typeface="Arial"/>
                      </a:endParaRPr>
                    </a:p>
                  </a:txBody>
                  <a:tcPr marL="4538" marR="4538" marT="453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effectLst/>
                          <a:latin typeface="Arial"/>
                        </a:rPr>
                        <a:t>Наименование показателя</a:t>
                      </a:r>
                      <a:endParaRPr lang="ru-RU" sz="700" b="0" i="0" u="none" strike="noStrike" dirty="0">
                        <a:effectLst/>
                        <a:latin typeface="Arial"/>
                      </a:endParaRPr>
                    </a:p>
                  </a:txBody>
                  <a:tcPr marL="4538" marR="4538" marT="453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Код строки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Код по бюджетной классификации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Утверждено (доведено) на 2017 год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Исполнено денежных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Не исполнено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бюджетных ассигнований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лимитов бюджетных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принимаемые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effectLst/>
                          <a:latin typeface="Arial"/>
                        </a:rPr>
                        <a:t>Принятые бюджетные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денежные обязательства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effectLst/>
                          <a:latin typeface="Arial"/>
                        </a:rPr>
                        <a:t>принятых бюджетных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effectLst/>
                          <a:latin typeface="Arial"/>
                        </a:rPr>
                        <a:t>принятых денежных обязательств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effectLst/>
                          <a:latin typeface="Arial"/>
                        </a:rPr>
                        <a:t>из них с применением конкурентных способов</a:t>
                      </a:r>
                    </a:p>
                  </a:txBody>
                  <a:tcPr marL="4538" marR="4538" marT="45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6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4538" marR="4538" marT="4538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4538" marR="4538" marT="453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55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1. Бюджетные обязательства текущего (отчетного) финансового года по расходам, всего:</a:t>
                      </a:r>
                    </a:p>
                  </a:txBody>
                  <a:tcPr marL="4538" marR="4538" marT="453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200</a:t>
                      </a:r>
                    </a:p>
                  </a:txBody>
                  <a:tcPr marL="4538" marR="4538" marT="453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effectLst/>
                          <a:latin typeface="Arial"/>
                        </a:rPr>
                        <a:t>х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73 814 600.00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69 783 643.67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58 468 997.68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55 260 562.40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14 523 081.27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effectLst/>
                          <a:latin typeface="Arial"/>
                        </a:rPr>
                        <a:t>3 208 435.28</a:t>
                      </a:r>
                    </a:p>
                  </a:txBody>
                  <a:tcPr marL="4538" marR="4538" marT="4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03350" y="1966913"/>
            <a:ext cx="3024188" cy="14398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отражается общая сумма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размещенных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ЕИС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извещений с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использованием конкурентных способов определения поставщика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закупки </a:t>
            </a:r>
            <a:r>
              <a:rPr lang="ru-RU" sz="1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единственного поставщика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сумме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максимальной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цены контракта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01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отчетного периода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363" y="2133600"/>
            <a:ext cx="2303462" cy="12731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отражается сумма заключенных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госконтрактов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 итогам конкурентных способов определения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поставщиков </a:t>
            </a: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01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отчетного периода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867400" y="3406775"/>
            <a:ext cx="288925" cy="1317625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771775" y="3406775"/>
            <a:ext cx="1512888" cy="1317625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4. Анализ показателей отчетности</a:t>
            </a:r>
            <a:br>
              <a:rPr dirty="0" smtClean="0"/>
            </a:b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84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BA6EE7-753B-4C0B-B1B1-09552742C1E8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850" y="1052513"/>
          <a:ext cx="8712200" cy="4789487"/>
        </p:xfrm>
        <a:graphic>
          <a:graphicData uri="http://schemas.openxmlformats.org/drawingml/2006/table">
            <a:tbl>
              <a:tblPr/>
              <a:tblGrid>
                <a:gridCol w="1122038"/>
                <a:gridCol w="427444"/>
                <a:gridCol w="427444"/>
                <a:gridCol w="587734"/>
                <a:gridCol w="694594"/>
                <a:gridCol w="152657"/>
                <a:gridCol w="956022"/>
                <a:gridCol w="977013"/>
                <a:gridCol w="910225"/>
                <a:gridCol w="694594"/>
                <a:gridCol w="564836"/>
                <a:gridCol w="564836"/>
                <a:gridCol w="633531"/>
              </a:tblGrid>
              <a:tr h="10233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0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СПРАВКА</a:t>
                      </a:r>
                      <a:b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консолидируемым  расчетам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КОДЫ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2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Форма по ОКУД 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0503125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98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1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октября 2017 г.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Дата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01.10.2017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 rowSpan="4" gridSpan="4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финансового органа; органа, осуществляющего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кассовое обслуживание; органа казначейства; 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главного распорядителя, распорядителя, получателя бюджетных средств,  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главного администратора, администратора доходов бюджета, 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главного администратора, администратора источников 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финансирования дефицита бюджета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2337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ОКПО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98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ИНН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Глава по БК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бюджета (публично-правового образования )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Федеральный бюджет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ОКТМО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674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вида деятельности  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Деятельность, осуществляемая за счет средств соответствующего бюджета бюджетной системы Российской Федерации (бюджетная деятельность)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1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 счета бюджетного учета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ru-RU" sz="7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ххххх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Периодичность : квартальная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59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Единица измерения:  руб.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 ОКЕИ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383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80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Контрагент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Номер счета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бюджетного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учета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Сумма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Код корреспонди-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Контрагент по консолидируемым расчетам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1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наименование</a:t>
                      </a:r>
                    </a:p>
                  </a:txBody>
                  <a:tcPr marL="5637" marR="5637" marT="563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ИНН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код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дебету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кредиту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рующего счета 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ИНН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код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6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главы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 БК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ОКТМО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элемента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бюджета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бюджетного 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учета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главы</a:t>
                      </a:r>
                      <a:b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</a:br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 БК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по ОКТМО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4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7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8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9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12</a:t>
                      </a:r>
                    </a:p>
                  </a:txBody>
                  <a:tcPr marL="5637" marR="5637" marT="5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01063940290019244 1 30404 340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1 819 461.00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1 10536 340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11302991016000130 1 30404 130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95 184.86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1 30305 730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11705010016000180 1 30404 180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35 569.80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1 30305 730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449"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130 754.66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1 819 461.00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том числе по номеру (коду) счета: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01060000000000000 1 30404 340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1 819 461.00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11302991010000130 1 30404 130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95 184.86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11705010010000180 1 30404 180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35 569.80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из них: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37"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денежные расчеты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неденежные расчеты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01060000000000000 1 30404 340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1 819 461.00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1 10434 410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11302991010000130 1 30404 130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95 184.86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1 10536 340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2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ххх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11705010010000180 1 30404 180</a:t>
                      </a:r>
                    </a:p>
                  </a:txBody>
                  <a:tcPr marL="5637" marR="5637" marT="5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35 569.80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1 30305 730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637" marR="5637" marT="5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468313" y="5538788"/>
            <a:ext cx="2016125" cy="91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Не заполнено наименование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</a:rPr>
              <a:t>контрагента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66975" y="2563813"/>
            <a:ext cx="1943100" cy="5048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Не указан ИНН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</a:rPr>
              <a:t>контрагента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08175" y="3068638"/>
            <a:ext cx="1150938" cy="647700"/>
          </a:xfrm>
          <a:prstGeom prst="straightConnector1">
            <a:avLst/>
          </a:prstGeom>
          <a:ln w="3175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900113" y="4292600"/>
            <a:ext cx="647700" cy="1246188"/>
          </a:xfrm>
          <a:prstGeom prst="straightConnector1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8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32EACE-9A2B-4FEE-8C3F-6BEB9C623059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3238" y="1125538"/>
          <a:ext cx="8640762" cy="5080000"/>
        </p:xfrm>
        <a:graphic>
          <a:graphicData uri="http://schemas.openxmlformats.org/drawingml/2006/table">
            <a:tbl>
              <a:tblPr/>
              <a:tblGrid>
                <a:gridCol w="1390719"/>
                <a:gridCol w="816571"/>
                <a:gridCol w="641135"/>
                <a:gridCol w="229661"/>
                <a:gridCol w="1390719"/>
                <a:gridCol w="1390719"/>
                <a:gridCol w="1390719"/>
                <a:gridCol w="1390719"/>
              </a:tblGrid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7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 формы по ОКУД 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0503178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295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субъекта отчетности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 главы по БК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Сведения об остатках денежных средств на счетах получателя бюджетных средств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100"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1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октября 2017 года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95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Вид деятельности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Сведения об остатках денежных средств на счетах получателя средств бюджета (средства во временном распоряжении)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(бюджетная, средства во временном распоряжении)</a:t>
                      </a: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Номер банковского</a:t>
                      </a:r>
                      <a:b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(лицевого) счета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 счета бюджетного учета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начало года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конец отчетного периода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95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остаток средств на счете</a:t>
                      </a:r>
                    </a:p>
                  </a:txBody>
                  <a:tcPr marL="7581" marR="7581" marT="7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средства в пути</a:t>
                      </a:r>
                    </a:p>
                  </a:txBody>
                  <a:tcPr marL="7581" marR="7581" marT="7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остаток средств на счете</a:t>
                      </a:r>
                    </a:p>
                  </a:txBody>
                  <a:tcPr marL="7581" marR="7581" marT="7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средства в пути</a:t>
                      </a:r>
                    </a:p>
                  </a:txBody>
                  <a:tcPr marL="7581" marR="7581" marT="7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7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 Счета в кредитных организациях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разделу 1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 Счета в финансовом органе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0506141хххх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320111000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38 143.45 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32 787.28 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7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разделу 2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38 143.45 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32 787.28 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7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38 143.45 </a:t>
                      </a:r>
                    </a:p>
                  </a:txBody>
                  <a:tcPr marL="7581" marR="7581" marT="75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32 787.28 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Руководитель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(подпись)</a:t>
                      </a: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(расшифровка подиси)</a:t>
                      </a: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Главный бухгалтер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(подпись)</a:t>
                      </a: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(расшифровка подиси)</a:t>
                      </a:r>
                    </a:p>
                  </a:txBody>
                  <a:tcPr marL="7581" marR="7581" marT="758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10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"12"  октября  2017 г.</a:t>
                      </a: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581" marR="7581" marT="75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827088" y="3068638"/>
            <a:ext cx="2592387" cy="5048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Заполняется в структуре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«ХХХХХХХХХХХ000000000»</a:t>
            </a:r>
            <a:endParaRPr lang="ru-RU" sz="15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547813" y="3573463"/>
            <a:ext cx="576262" cy="935037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93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A0C124-5C6F-4E2C-A51D-AAFDB039F63C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950" y="1196975"/>
          <a:ext cx="8929688" cy="5391150"/>
        </p:xfrm>
        <a:graphic>
          <a:graphicData uri="http://schemas.openxmlformats.org/drawingml/2006/table">
            <a:tbl>
              <a:tblPr/>
              <a:tblGrid>
                <a:gridCol w="608550"/>
                <a:gridCol w="39519"/>
                <a:gridCol w="50055"/>
                <a:gridCol w="185795"/>
                <a:gridCol w="137328"/>
                <a:gridCol w="274894"/>
                <a:gridCol w="330965"/>
                <a:gridCol w="101083"/>
                <a:gridCol w="507467"/>
                <a:gridCol w="608550"/>
                <a:gridCol w="608550"/>
                <a:gridCol w="608550"/>
                <a:gridCol w="608550"/>
                <a:gridCol w="608550"/>
                <a:gridCol w="608550"/>
                <a:gridCol w="608550"/>
                <a:gridCol w="608550"/>
                <a:gridCol w="608550"/>
                <a:gridCol w="608550"/>
                <a:gridCol w="608550"/>
              </a:tblGrid>
              <a:tr h="214547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субъекта отчетности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Код формы по ОКУД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0503169</a:t>
                      </a:r>
                    </a:p>
                  </a:txBody>
                  <a:tcPr marL="3725" marR="3725" marT="37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867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Код субъекта</a:t>
                      </a:r>
                    </a:p>
                  </a:txBody>
                  <a:tcPr marL="3725" marR="3725" marT="37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6101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Сведения по дебиторской и кредиторской задолженности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101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на 1 октября 2017 г.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54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Вид деятельности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Бюджетная деятельность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6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(бюджетная, средства во временном распоряжении)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407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Вид задолженности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Кредиторская задолженность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6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(дебиторская, кредиторская)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6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867"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 Сведения о дебиторской (кредиторской) задолженности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571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01">
                <a:tc rowSpan="4" gridSpan="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Номер (код) счета бюджетного учета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Сумма задолженности, руб.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601"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начало года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изменение задолженности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 конец отчетного периода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 конец аналогичного  периода  прошлого финансового года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601"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из них: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увеличение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уменьшение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из них: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из них: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679"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долгосрочная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просроченная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том числе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неденежные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расчеты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том числе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неденежные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расчеты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долгосрочная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просроченная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долгосрочная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просроченная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3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3725" marR="3725" marT="37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11619000016000140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20541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105 661.47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17 371.07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123 032.54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коду счета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20541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105 661.47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17 371.07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123 032.54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679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синтетическому коду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20500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105 661.47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17 371.07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123 032.54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94 186.56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04010730593987122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30212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51 708.52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51 708.52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-83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453.15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708.52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коду счета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30212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51 708.52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51 708.52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-83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453.15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04010730590019831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30291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47"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коду счета</a:t>
                      </a:r>
                    </a:p>
                  </a:txBody>
                  <a:tcPr marL="3725" marR="3725" marT="3725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30291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000</a:t>
                      </a:r>
                    </a:p>
                  </a:txBody>
                  <a:tcPr marL="3725" marR="3725" marT="3725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2 900.00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725" marR="3725" marT="37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795963" y="2924175"/>
            <a:ext cx="2511425" cy="91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По гр.8 отражен показатель при отсутствии показателя по гр.7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4500563" y="3838575"/>
            <a:ext cx="2087562" cy="1606550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5148263" y="3838575"/>
            <a:ext cx="1439862" cy="1535113"/>
          </a:xfrm>
          <a:prstGeom prst="straightConnector1">
            <a:avLst/>
          </a:prstGeom>
          <a:ln w="254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98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760C2-BDEA-48D9-827D-2817C11BD43E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0" name="Picture 6" descr="L:\groups\REESTR\inn\Электронный бюджет\для презентации\3D_Figures\3D Character (6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8" y="1744663"/>
            <a:ext cx="1414462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1389063" y="2025650"/>
            <a:ext cx="7354887" cy="4406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200" b="1" dirty="0" smtClean="0">
                <a:solidFill>
                  <a:srgbClr val="FF0000"/>
                </a:solidFill>
              </a:rPr>
              <a:t>Неверно</a:t>
            </a:r>
            <a:r>
              <a:rPr lang="ru-RU" sz="2200" dirty="0" smtClean="0">
                <a:solidFill>
                  <a:srgbClr val="FF0000"/>
                </a:solidFill>
              </a:rPr>
              <a:t>: </a:t>
            </a:r>
            <a:r>
              <a:rPr lang="ru-RU" sz="2200" dirty="0"/>
              <a:t>В ф.0503169 в графе 5 и графе 7 отражен </a:t>
            </a:r>
            <a:r>
              <a:rPr lang="ru-RU" sz="2200" dirty="0" smtClean="0"/>
              <a:t>показатель, который </a:t>
            </a:r>
            <a:r>
              <a:rPr lang="ru-RU" sz="2200" dirty="0"/>
              <a:t>не соответствует числовому показателю, отраженному в ф. 0503128 по графам 7, 9, </a:t>
            </a:r>
            <a:r>
              <a:rPr lang="ru-RU" sz="2200" dirty="0" smtClean="0"/>
              <a:t>10 (при отсутствии показателей в гр.7 и 8 ф.0503169 </a:t>
            </a:r>
            <a:r>
              <a:rPr lang="ru-RU" sz="2200" smtClean="0"/>
              <a:t>дебиторской задолженности)</a:t>
            </a:r>
            <a:endParaRPr lang="ru-RU" sz="2200" dirty="0" smtClean="0"/>
          </a:p>
          <a:p>
            <a:pPr algn="just">
              <a:defRPr/>
            </a:pPr>
            <a:endParaRPr lang="ru-RU" sz="2200" dirty="0"/>
          </a:p>
          <a:p>
            <a:pPr algn="just">
              <a:defRPr/>
            </a:pPr>
            <a:endParaRPr lang="ru-RU" sz="2200" dirty="0" smtClean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00B050"/>
                </a:solidFill>
              </a:rPr>
              <a:t>Верно: </a:t>
            </a:r>
            <a:r>
              <a:rPr lang="ru-RU" sz="2200" dirty="0" smtClean="0">
                <a:solidFill>
                  <a:prstClr val="black"/>
                </a:solidFill>
              </a:rPr>
              <a:t>Субъектами </a:t>
            </a:r>
            <a:r>
              <a:rPr lang="ru-RU" sz="2200" dirty="0">
                <a:solidFill>
                  <a:prstClr val="black"/>
                </a:solidFill>
              </a:rPr>
              <a:t>отчетности в данных </a:t>
            </a:r>
            <a:r>
              <a:rPr lang="ru-RU" sz="2200" dirty="0" smtClean="0">
                <a:solidFill>
                  <a:prstClr val="black"/>
                </a:solidFill>
              </a:rPr>
              <a:t>формах должны отражаться все </a:t>
            </a:r>
            <a:r>
              <a:rPr lang="ru-RU" sz="2200" dirty="0">
                <a:solidFill>
                  <a:prstClr val="black"/>
                </a:solidFill>
              </a:rPr>
              <a:t>обороты по увеличению и уменьшению задолженности по счетам бюджетного </a:t>
            </a:r>
            <a:r>
              <a:rPr lang="ru-RU" sz="2200" dirty="0" smtClean="0">
                <a:solidFill>
                  <a:prstClr val="black"/>
                </a:solidFill>
              </a:rPr>
              <a:t>учета</a:t>
            </a:r>
            <a:endParaRPr lang="ru-RU" sz="2200" dirty="0">
              <a:solidFill>
                <a:srgbClr val="1F497D">
                  <a:lumMod val="50000"/>
                </a:srgbClr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ru-RU" sz="2200" dirty="0"/>
          </a:p>
        </p:txBody>
      </p:sp>
      <p:pic>
        <p:nvPicPr>
          <p:cNvPr id="41992" name="Picture 3" descr="L:\groups\REESTR\inn\Электронный бюджет\для презентации\чел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" y="4002088"/>
            <a:ext cx="1403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71775" y="1211263"/>
            <a:ext cx="33845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Замечания по ф.0503169 (кредиторская задолженность)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403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CD5BF8-15FC-4813-A24E-85F8C4EA3578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038" name="Picture 6" descr="L:\groups\REESTR\inn\Электронный бюджет\для презентации\3D_Figures\3D Character (6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8" y="1744663"/>
            <a:ext cx="1414462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Объект 2"/>
          <p:cNvSpPr txBox="1">
            <a:spLocks/>
          </p:cNvSpPr>
          <p:nvPr/>
        </p:nvSpPr>
        <p:spPr bwMode="auto">
          <a:xfrm>
            <a:off x="1389063" y="2025650"/>
            <a:ext cx="7354887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 sz="2200" b="1">
                <a:solidFill>
                  <a:srgbClr val="FF0000"/>
                </a:solidFill>
                <a:latin typeface="Calibri" pitchFamily="34" charset="0"/>
              </a:rPr>
              <a:t>Неверно</a:t>
            </a:r>
            <a:r>
              <a:rPr lang="ru-RU" sz="2200">
                <a:solidFill>
                  <a:srgbClr val="FF0000"/>
                </a:solidFill>
                <a:latin typeface="Calibri" pitchFamily="34" charset="0"/>
              </a:rPr>
              <a:t>: </a:t>
            </a:r>
            <a:r>
              <a:rPr lang="ru-RU" sz="2200">
                <a:latin typeface="Calibri" pitchFamily="34" charset="0"/>
              </a:rPr>
              <a:t>В ф. 0503169 по дебиторской задолженности отражены показатели по счетам 1.302 25 000; 1.302 23 000 </a:t>
            </a: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ru-RU" sz="2200">
              <a:latin typeface="Calibri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ru-RU" sz="2200">
              <a:latin typeface="Calibri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ru-RU" sz="2200">
              <a:latin typeface="Calibri" pitchFamily="34" charset="0"/>
            </a:endParaRPr>
          </a:p>
          <a:p>
            <a:pPr marL="342900" indent="-34290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ru-RU" sz="2200">
              <a:latin typeface="Calibri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ru-RU" sz="2200" b="1">
                <a:solidFill>
                  <a:srgbClr val="00B050"/>
                </a:solidFill>
                <a:latin typeface="Calibri" pitchFamily="34" charset="0"/>
              </a:rPr>
              <a:t>Верно: </a:t>
            </a:r>
            <a:r>
              <a:rPr lang="ru-RU" sz="2200">
                <a:solidFill>
                  <a:srgbClr val="000000"/>
                </a:solidFill>
                <a:latin typeface="Calibri" pitchFamily="34" charset="0"/>
              </a:rPr>
              <a:t>Показатели по счетам 1.302 25 000; 1.302 23 000 отражаются в ф.0503169 по кредиторской задолженности</a:t>
            </a:r>
            <a:endParaRPr lang="ru-RU" sz="2200">
              <a:latin typeface="Calibri" pitchFamily="34" charset="0"/>
            </a:endParaRPr>
          </a:p>
        </p:txBody>
      </p:sp>
      <p:pic>
        <p:nvPicPr>
          <p:cNvPr id="44040" name="Picture 3" descr="L:\groups\REESTR\inn\Электронный бюджет\для презентации\чел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" y="4002088"/>
            <a:ext cx="1403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71775" y="1211263"/>
            <a:ext cx="33845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Замечания по ф.0503169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115888"/>
            <a:ext cx="71278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2">
                    <a:lumMod val="75000"/>
                  </a:schemeClr>
                </a:solidFill>
              </a:rPr>
              <a:t>Наиболее часто встречающиеся ошибки в отчетных формах</a:t>
            </a:r>
            <a:endParaRPr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08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57C5FC-AF5D-4FC7-B0CD-9AEA940041A6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086" name="Picture 6" descr="L:\groups\REESTR\inn\Электронный бюджет\для презентации\3D_Figures\3D Character (6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41438"/>
            <a:ext cx="14128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1331913" y="1687513"/>
            <a:ext cx="7354887" cy="44053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200" b="1" dirty="0" smtClean="0">
                <a:solidFill>
                  <a:srgbClr val="FF0000"/>
                </a:solidFill>
              </a:rPr>
              <a:t>Неверно</a:t>
            </a:r>
            <a:r>
              <a:rPr lang="ru-RU" sz="2200" dirty="0" smtClean="0">
                <a:solidFill>
                  <a:srgbClr val="FF0000"/>
                </a:solidFill>
              </a:rPr>
              <a:t>: </a:t>
            </a:r>
            <a:r>
              <a:rPr lang="ru-RU" sz="2200" dirty="0"/>
              <a:t>Субъектом отчетности не являющимся ГРБС и РБС, отражены данные в графе 4 «Доведенные бюджетные данные» раздела 2 «Расходы бюджета, всего</a:t>
            </a:r>
            <a:r>
              <a:rPr lang="ru-RU" sz="2200" dirty="0" smtClean="0"/>
              <a:t>» </a:t>
            </a:r>
          </a:p>
          <a:p>
            <a:pPr algn="just">
              <a:defRPr/>
            </a:pPr>
            <a:endParaRPr lang="ru-RU" sz="2200" dirty="0"/>
          </a:p>
          <a:p>
            <a:pPr algn="just">
              <a:defRPr/>
            </a:pPr>
            <a:endParaRPr lang="ru-RU" sz="2200" dirty="0" smtClean="0"/>
          </a:p>
          <a:p>
            <a:pPr algn="just">
              <a:defRPr/>
            </a:pPr>
            <a:r>
              <a:rPr lang="ru-RU" sz="2200" b="1" dirty="0" smtClean="0">
                <a:solidFill>
                  <a:srgbClr val="00B050"/>
                </a:solidFill>
              </a:rPr>
              <a:t>Верно: </a:t>
            </a:r>
            <a:r>
              <a:rPr lang="ru-RU" sz="2200" dirty="0"/>
              <a:t>Субъектом отчетности </a:t>
            </a:r>
            <a:r>
              <a:rPr lang="ru-RU" sz="2200" dirty="0" smtClean="0"/>
              <a:t>являющимся ПБС данные </a:t>
            </a:r>
            <a:r>
              <a:rPr lang="ru-RU" sz="2200" dirty="0"/>
              <a:t>должны быть отражены в графе 3 "Утвержденные бюджетные назначения (прогнозные показатели</a:t>
            </a:r>
            <a:r>
              <a:rPr lang="ru-RU" sz="2200" dirty="0" smtClean="0"/>
              <a:t>)</a:t>
            </a:r>
            <a:r>
              <a:rPr lang="ru-RU" sz="2200" dirty="0"/>
              <a:t> раздела 2 «Расходы бюджета, всего»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ru-RU" sz="2200" dirty="0"/>
          </a:p>
        </p:txBody>
      </p:sp>
      <p:pic>
        <p:nvPicPr>
          <p:cNvPr id="46088" name="Picture 3" descr="L:\groups\REESTR\inn\Электронный бюджет\для презентации\чел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44900"/>
            <a:ext cx="1403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771775" y="1211263"/>
            <a:ext cx="33845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Замечания по ф.0503164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63" y="357188"/>
            <a:ext cx="6337300" cy="504825"/>
          </a:xfrm>
        </p:spPr>
        <p:txBody>
          <a:bodyPr/>
          <a:lstStyle/>
          <a:p>
            <a:pPr algn="ctr">
              <a:defRPr/>
            </a:pPr>
            <a:r>
              <a:rPr dirty="0" smtClean="0"/>
              <a:t>Проведение инвентаризации</a:t>
            </a:r>
            <a:endParaRPr dirty="0"/>
          </a:p>
        </p:txBody>
      </p:sp>
      <p:sp>
        <p:nvSpPr>
          <p:cNvPr id="4813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DE7813-1561-4D5F-AECF-F858C22194E1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48133" name="Прямоугольник 2"/>
          <p:cNvSpPr>
            <a:spLocks noChangeArrowheads="1"/>
          </p:cNvSpPr>
          <p:nvPr/>
        </p:nvSpPr>
        <p:spPr bwMode="auto">
          <a:xfrm>
            <a:off x="107950" y="1052513"/>
            <a:ext cx="8928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51520" y="1124744"/>
            <a:ext cx="8496944" cy="551896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 extrusionH="12700" contourW="12700">
            <a:bevelT w="101600" h="101600"/>
            <a:extrusionClr>
              <a:schemeClr val="accent1">
                <a:lumMod val="60000"/>
                <a:lumOff val="40000"/>
              </a:schemeClr>
            </a:extrusionClr>
            <a:contourClr>
              <a:schemeClr val="accent1">
                <a:lumMod val="40000"/>
                <a:lumOff val="6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ea typeface="Calibri"/>
                <a:cs typeface="Times New Roman"/>
              </a:rPr>
              <a:t>Проведение инвентаризации </a:t>
            </a:r>
            <a:r>
              <a:rPr lang="ru-RU" sz="2000" b="1" dirty="0">
                <a:solidFill>
                  <a:srgbClr val="002060"/>
                </a:solidFill>
                <a:ea typeface="Calibri"/>
                <a:cs typeface="Times New Roman"/>
              </a:rPr>
              <a:t/>
            </a:r>
            <a:br>
              <a:rPr lang="ru-RU" sz="2000" b="1" dirty="0">
                <a:solidFill>
                  <a:srgbClr val="002060"/>
                </a:solidFill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002060"/>
                </a:solidFill>
                <a:ea typeface="Calibri"/>
                <a:cs typeface="Times New Roman"/>
              </a:rPr>
              <a:t>в </a:t>
            </a:r>
            <a:r>
              <a:rPr lang="ru-RU" sz="2000" b="1" dirty="0">
                <a:solidFill>
                  <a:srgbClr val="002060"/>
                </a:solidFill>
                <a:ea typeface="Calibri"/>
                <a:cs typeface="Times New Roman"/>
              </a:rPr>
              <a:t>целях составления годовой бюджетной отчетности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indent="457200" algn="just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Перед составлением годовой бюджетной отчетности в обязательном порядке проводится инвентаризация активов и обязательств (</a:t>
            </a:r>
            <a:r>
              <a:rPr lang="ru-RU" sz="2000" u="sng" dirty="0">
                <a:solidFill>
                  <a:srgbClr val="002060"/>
                </a:solidFill>
                <a:ea typeface="Calibri"/>
                <a:cs typeface="Times New Roman"/>
              </a:rPr>
              <a:t>ч. 3 ст. 11 Закона о бухгалтерском учете, п. 7 Инструкции № 191н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).</a:t>
            </a:r>
          </a:p>
          <a:p>
            <a:pPr indent="457200" algn="just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Согласно </a:t>
            </a:r>
            <a:r>
              <a:rPr lang="ru-RU" sz="2000" u="sng" dirty="0">
                <a:solidFill>
                  <a:srgbClr val="002060"/>
                </a:solidFill>
                <a:ea typeface="Calibri"/>
                <a:cs typeface="Times New Roman"/>
              </a:rPr>
              <a:t>п. 20 Инструкции N 157н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инвентаризация имущества, финансовых активов и обязательств, иных объектов бюджетного учета, в том числе на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забалансовых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счетах, проводится учреждением в порядке, установленном в рамках формирования учетной политики, с учетом положений законодательства РФ.</a:t>
            </a:r>
          </a:p>
          <a:p>
            <a:pPr indent="457200" algn="just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Правила проведения инвентаризации установлены Методическими указаниями по инвентаризации имущества и финансовых обязательств, утвержденными Приказом Минфина России </a:t>
            </a:r>
            <a:r>
              <a:rPr lang="ru-RU" sz="2000" u="sng" dirty="0">
                <a:solidFill>
                  <a:srgbClr val="002060"/>
                </a:solidFill>
                <a:ea typeface="Calibri"/>
                <a:cs typeface="Times New Roman"/>
              </a:rPr>
              <a:t>от 13.06.1995 N 49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8888" y="115888"/>
            <a:ext cx="6769100" cy="504825"/>
          </a:xfrm>
        </p:spPr>
        <p:txBody>
          <a:bodyPr/>
          <a:lstStyle/>
          <a:p>
            <a:pPr algn="ctr">
              <a:defRPr/>
            </a:pPr>
            <a:r>
              <a:rPr dirty="0">
                <a:solidFill>
                  <a:srgbClr val="005BD3">
                    <a:lumMod val="75000"/>
                  </a:srgbClr>
                </a:solidFill>
              </a:rPr>
              <a:t>Проведение инвентаризации</a:t>
            </a:r>
            <a:endParaRPr dirty="0"/>
          </a:p>
        </p:txBody>
      </p:sp>
      <p:sp>
        <p:nvSpPr>
          <p:cNvPr id="5017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76E2D1-8E3B-4B52-AE40-37DFC34485B1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sp>
        <p:nvSpPr>
          <p:cNvPr id="50181" name="Прямоугольник 3"/>
          <p:cNvSpPr>
            <a:spLocks noChangeArrowheads="1"/>
          </p:cNvSpPr>
          <p:nvPr/>
        </p:nvSpPr>
        <p:spPr bwMode="auto">
          <a:xfrm>
            <a:off x="468313" y="1125538"/>
            <a:ext cx="8135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pic>
        <p:nvPicPr>
          <p:cNvPr id="5018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3" y="1514475"/>
            <a:ext cx="9107487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3" name="Прямоугольник 4"/>
          <p:cNvSpPr>
            <a:spLocks noChangeArrowheads="1"/>
          </p:cNvSpPr>
          <p:nvPr/>
        </p:nvSpPr>
        <p:spPr bwMode="auto">
          <a:xfrm>
            <a:off x="179388" y="1125538"/>
            <a:ext cx="8856662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algn="ctr">
              <a:lnSpc>
                <a:spcPct val="115000"/>
              </a:lnSpc>
            </a:pPr>
            <a:r>
              <a:rPr lang="ru-RU" b="1">
                <a:ea typeface="Calibri" pitchFamily="34" charset="0"/>
                <a:cs typeface="Times New Roman" pitchFamily="18" charset="0"/>
              </a:rPr>
              <a:t>Приказ Минфина России от 01.12.2010 № 157н</a:t>
            </a:r>
            <a:endParaRPr lang="ru-RU" sz="2400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713" y="115888"/>
            <a:ext cx="6048375" cy="936625"/>
          </a:xfrm>
        </p:spPr>
        <p:txBody>
          <a:bodyPr/>
          <a:lstStyle/>
          <a:p>
            <a:pPr algn="ctr">
              <a:defRPr/>
            </a:pPr>
            <a:r>
              <a:rPr sz="2000" dirty="0" smtClean="0">
                <a:solidFill>
                  <a:schemeClr val="accent6">
                    <a:lumMod val="75000"/>
                  </a:schemeClr>
                </a:solidFill>
              </a:rPr>
              <a:t>Управление Федерального казначейства по Республике Карелия</a:t>
            </a:r>
            <a:endParaRPr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22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6D2B1E-75D9-45BA-955E-6136BEF1C5B0}" type="slidenum">
              <a:rPr lang="ru-RU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smtClean="0">
              <a:solidFill>
                <a:srgbClr val="898989"/>
              </a:solidFill>
            </a:endParaRPr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600">
              <a:solidFill>
                <a:srgbClr val="000000"/>
              </a:solidFill>
            </a:endParaRP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0" y="6453188"/>
            <a:ext cx="9144000" cy="4381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4CDD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900" b="1">
              <a:solidFill>
                <a:srgbClr val="4D4D4D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900" b="1">
                <a:solidFill>
                  <a:srgbClr val="4D4D4D"/>
                </a:solidFill>
              </a:rPr>
              <a:t>Управление Федерального Казначейства по Республике Карелия                        </a:t>
            </a:r>
            <a:r>
              <a:rPr lang="en-US" sz="900" b="1">
                <a:solidFill>
                  <a:srgbClr val="4D4D4D"/>
                </a:solidFill>
              </a:rPr>
              <a:t>                                                                </a:t>
            </a:r>
            <a:r>
              <a:rPr lang="ru-RU" sz="900" b="1">
                <a:solidFill>
                  <a:srgbClr val="4D4D4D"/>
                </a:solidFill>
              </a:rPr>
              <a:t>                                </a:t>
            </a:r>
            <a:r>
              <a:rPr lang="en-US" sz="900" b="1">
                <a:solidFill>
                  <a:srgbClr val="4D4D4D"/>
                </a:solidFill>
              </a:rPr>
              <a:t> </a:t>
            </a:r>
            <a:r>
              <a:rPr lang="ru-RU" sz="900" b="1">
                <a:solidFill>
                  <a:srgbClr val="4D4D4D"/>
                </a:solidFill>
              </a:rPr>
              <a:t> </a:t>
            </a:r>
            <a:r>
              <a:rPr lang="en-US" sz="900" b="1">
                <a:solidFill>
                  <a:srgbClr val="4D4D4D"/>
                </a:solidFill>
              </a:rPr>
              <a:t>www.karelia.roskazna.ru </a:t>
            </a:r>
            <a:endParaRPr lang="ru-RU" sz="900" b="1">
              <a:solidFill>
                <a:srgbClr val="4D4D4D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335713" y="574833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230" name="Picture 5" descr="http://cs.pikabu.ru/images/big_size/130333331878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6663" y="2997200"/>
            <a:ext cx="417195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195513" y="1582738"/>
            <a:ext cx="539591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Спасибо за внимание!!!</a:t>
            </a:r>
            <a:endParaRPr lang="ru-RU" sz="4000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1906</Words>
  <Application>Microsoft Office PowerPoint</Application>
  <PresentationFormat>Экран (4:3)</PresentationFormat>
  <Paragraphs>860</Paragraphs>
  <Slides>18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8" baseType="lpstr">
      <vt:lpstr>Calibri</vt:lpstr>
      <vt:lpstr>Arial</vt:lpstr>
      <vt:lpstr>Times New Roman</vt:lpstr>
      <vt:lpstr>Arial Cyr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Диаграмма Microsoft Excel</vt:lpstr>
      <vt:lpstr>Управление Федерального казначейства по Республике Карелия</vt:lpstr>
      <vt:lpstr>Управление Федерального казначейства по Республике Карелия</vt:lpstr>
      <vt:lpstr>1. Анализ полноты представления отчетности</vt:lpstr>
      <vt:lpstr>2. Анализ своевременности представления отчетности</vt:lpstr>
      <vt:lpstr>3. Мониторинг качества отчетности</vt:lpstr>
      <vt:lpstr>Информация по представлению отчетности </vt:lpstr>
      <vt:lpstr>Информация по представлению отчетности </vt:lpstr>
      <vt:lpstr>Наиболее часто встречающиеся ошибки в отчетных формах</vt:lpstr>
      <vt:lpstr>Наиболее часто встречающиеся ошибки в отчетных формах</vt:lpstr>
      <vt:lpstr>4. Анализ показателей отчетности Наиболее часто встречающиеся ошибки в отчетных формах</vt:lpstr>
      <vt:lpstr>Наиболее часто встречающиеся ошибки в отчетных формах</vt:lpstr>
      <vt:lpstr>Наиболее часто встречающиеся ошибки в отчетных формах</vt:lpstr>
      <vt:lpstr>Наиболее часто встречающиеся ошибки в отчетных формах</vt:lpstr>
      <vt:lpstr>Наиболее часто встречающиеся ошибки в отчетных формах</vt:lpstr>
      <vt:lpstr>Наиболее часто встречающиеся ошибки в отчетных формах</vt:lpstr>
      <vt:lpstr>Проведение инвентаризации</vt:lpstr>
      <vt:lpstr>Проведение инвентаризации</vt:lpstr>
      <vt:lpstr>Управление Федерального казначейства по Республике Карелия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Турчак Ирина Ивановна</dc:creator>
  <cp:lastModifiedBy>User</cp:lastModifiedBy>
  <cp:revision>228</cp:revision>
  <dcterms:created xsi:type="dcterms:W3CDTF">2017-12-05T12:31:58Z</dcterms:created>
  <dcterms:modified xsi:type="dcterms:W3CDTF">2017-12-18T13:56:01Z</dcterms:modified>
</cp:coreProperties>
</file>